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9" r:id="rId4"/>
    <p:sldId id="260" r:id="rId5"/>
    <p:sldId id="261" r:id="rId6"/>
    <p:sldId id="262" r:id="rId7"/>
    <p:sldId id="263" r:id="rId8"/>
    <p:sldId id="264" r:id="rId9"/>
    <p:sldId id="265"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080494-859A-4581-8E99-5530062B724B}" type="datetimeFigureOut">
              <a:rPr lang="en-PH" smtClean="0"/>
              <a:t>5/3/2018</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B88048-F625-4CD4-A837-B4EBA9EEF480}" type="slidenum">
              <a:rPr lang="en-PH" smtClean="0"/>
              <a:t>‹#›</a:t>
            </a:fld>
            <a:endParaRPr lang="en-PH"/>
          </a:p>
        </p:txBody>
      </p:sp>
    </p:spTree>
    <p:extLst>
      <p:ext uri="{BB962C8B-B14F-4D97-AF65-F5344CB8AC3E}">
        <p14:creationId xmlns:p14="http://schemas.microsoft.com/office/powerpoint/2010/main" val="1574414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38600" y="1066800"/>
            <a:ext cx="4648200" cy="1470025"/>
          </a:xfrm>
        </p:spPr>
        <p:txBody>
          <a:bodyPr>
            <a:noAutofit/>
          </a:bodyPr>
          <a:lstStyle>
            <a:lvl1pPr>
              <a:defRPr sz="8000"/>
            </a:lvl1pPr>
          </a:lstStyle>
          <a:p>
            <a:r>
              <a:rPr lang="en-US" dirty="0" smtClean="0"/>
              <a:t>Title 01</a:t>
            </a:r>
            <a:endParaRPr lang="en-US" dirty="0"/>
          </a:p>
        </p:txBody>
      </p:sp>
      <p:sp>
        <p:nvSpPr>
          <p:cNvPr id="3" name="Subtitle 2"/>
          <p:cNvSpPr>
            <a:spLocks noGrp="1"/>
          </p:cNvSpPr>
          <p:nvPr>
            <p:ph type="subTitle" idx="1"/>
          </p:nvPr>
        </p:nvSpPr>
        <p:spPr>
          <a:xfrm>
            <a:off x="3962400" y="5029200"/>
            <a:ext cx="4724400" cy="1143000"/>
          </a:xfrm>
        </p:spPr>
        <p:txBody>
          <a:bodyPr>
            <a:normAutofit/>
          </a:bodyPr>
          <a:lstStyle>
            <a:lvl1pPr marL="0" indent="0" algn="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5/3/2018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5/3/2018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52600" y="35859"/>
            <a:ext cx="72390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90800" y="1676400"/>
            <a:ext cx="5791200" cy="1470025"/>
          </a:xfrm>
        </p:spPr>
        <p:txBody>
          <a:bodyPr/>
          <a:lstStyle/>
          <a:p>
            <a:r>
              <a:rPr lang="en-PH" sz="4800" smtClean="0"/>
              <a:t>Fixed Rate Bond</a:t>
            </a:r>
            <a:br>
              <a:rPr lang="en-PH" sz="4800" smtClean="0"/>
            </a:br>
            <a:r>
              <a:rPr lang="en-PH" sz="4800" smtClean="0"/>
              <a:t>Valuation and Risk</a:t>
            </a:r>
            <a:endParaRPr lang="en-PH" sz="4800" dirty="0"/>
          </a:p>
        </p:txBody>
      </p:sp>
      <p:sp>
        <p:nvSpPr>
          <p:cNvPr id="3" name="Subtitle 2"/>
          <p:cNvSpPr>
            <a:spLocks noGrp="1"/>
          </p:cNvSpPr>
          <p:nvPr>
            <p:ph type="subTitle" idx="1"/>
          </p:nvPr>
        </p:nvSpPr>
        <p:spPr>
          <a:xfrm>
            <a:off x="3962400" y="4800600"/>
            <a:ext cx="4724400" cy="1371600"/>
          </a:xfrm>
        </p:spPr>
        <p:txBody>
          <a:bodyPr>
            <a:normAutofit/>
          </a:bodyPr>
          <a:lstStyle/>
          <a:p>
            <a:r>
              <a:rPr lang="en-PH" b="1" smtClean="0">
                <a:solidFill>
                  <a:schemeClr val="tx1"/>
                </a:solidFill>
              </a:rPr>
              <a:t>David Lee</a:t>
            </a:r>
          </a:p>
          <a:p>
            <a:r>
              <a:rPr lang="en-PH" sz="2400" b="1" smtClean="0">
                <a:solidFill>
                  <a:schemeClr val="tx1"/>
                </a:solidFill>
              </a:rPr>
              <a:t>FinPricing</a:t>
            </a:r>
          </a:p>
          <a:p>
            <a:r>
              <a:rPr lang="en-PH" sz="2000" b="1" smtClean="0">
                <a:solidFill>
                  <a:schemeClr val="tx1"/>
                </a:solidFill>
              </a:rPr>
              <a:t>http:</a:t>
            </a:r>
            <a:r>
              <a:rPr lang="en-CA" sz="2000" b="1" smtClean="0">
                <a:solidFill>
                  <a:schemeClr val="tx1"/>
                </a:solidFill>
              </a:rPr>
              <a:t>//www.finpricing.com</a:t>
            </a:r>
            <a:endParaRPr lang="en-PH" sz="2000" b="1" dirty="0">
              <a:solidFill>
                <a:schemeClr val="tx1"/>
              </a:solidFill>
            </a:endParaRPr>
          </a:p>
        </p:txBody>
      </p:sp>
    </p:spTree>
    <p:extLst>
      <p:ext uri="{BB962C8B-B14F-4D97-AF65-F5344CB8AC3E}">
        <p14:creationId xmlns:p14="http://schemas.microsoft.com/office/powerpoint/2010/main" val="1802411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Fixed Rate Bond</a:t>
            </a:r>
            <a:endParaRPr lang="en-PH" sz="2400" dirty="0"/>
          </a:p>
        </p:txBody>
      </p:sp>
      <p:sp>
        <p:nvSpPr>
          <p:cNvPr id="3" name="Content Placeholder 2"/>
          <p:cNvSpPr>
            <a:spLocks noGrp="1"/>
          </p:cNvSpPr>
          <p:nvPr>
            <p:ph idx="1"/>
          </p:nvPr>
        </p:nvSpPr>
        <p:spPr>
          <a:xfrm>
            <a:off x="685800" y="2209800"/>
            <a:ext cx="8001000" cy="4267200"/>
          </a:xfrm>
        </p:spPr>
        <p:txBody>
          <a:bodyPr>
            <a:normAutofit lnSpcReduction="10000"/>
          </a:bodyPr>
          <a:lstStyle/>
          <a:p>
            <a:pPr lvl="0">
              <a:spcBef>
                <a:spcPts val="1200"/>
              </a:spcBef>
              <a:buClr>
                <a:srgbClr val="00B050"/>
              </a:buClr>
              <a:buFont typeface="Wingdings" panose="05000000000000000000" pitchFamily="2" charset="2"/>
              <a:buChar char="§"/>
            </a:pPr>
            <a:endParaRPr lang="en-CA" sz="4800" smtClean="0"/>
          </a:p>
          <a:p>
            <a:pPr marL="0" lvl="0" indent="0" algn="ctr">
              <a:spcBef>
                <a:spcPts val="1200"/>
              </a:spcBef>
              <a:buClr>
                <a:srgbClr val="00B050"/>
              </a:buClr>
              <a:buNone/>
            </a:pPr>
            <a:r>
              <a:rPr lang="en-CA" sz="4800" b="1" smtClean="0">
                <a:solidFill>
                  <a:srgbClr val="00B050"/>
                </a:solidFill>
              </a:rPr>
              <a:t>Thank You</a:t>
            </a:r>
          </a:p>
          <a:p>
            <a:pPr marL="0" lvl="0" indent="0" algn="ctr">
              <a:spcBef>
                <a:spcPts val="1200"/>
              </a:spcBef>
              <a:buClr>
                <a:srgbClr val="00B050"/>
              </a:buClr>
              <a:buNone/>
            </a:pPr>
            <a:endParaRPr lang="en-CA" sz="4800"/>
          </a:p>
          <a:p>
            <a:pPr marL="0" lvl="0" indent="0" algn="ctr">
              <a:spcBef>
                <a:spcPts val="1200"/>
              </a:spcBef>
              <a:buClr>
                <a:srgbClr val="00B050"/>
              </a:buClr>
              <a:buNone/>
            </a:pPr>
            <a:endParaRPr lang="en-CA" sz="2000" smtClean="0"/>
          </a:p>
          <a:p>
            <a:pPr marL="0" lvl="0" indent="0" algn="ctr">
              <a:spcBef>
                <a:spcPts val="1200"/>
              </a:spcBef>
              <a:buClr>
                <a:srgbClr val="00B050"/>
              </a:buClr>
              <a:buNone/>
            </a:pPr>
            <a:endParaRPr lang="en-CA" sz="2000"/>
          </a:p>
          <a:p>
            <a:pPr marL="0" lvl="0" indent="0" algn="r">
              <a:spcBef>
                <a:spcPts val="1200"/>
              </a:spcBef>
              <a:buClr>
                <a:srgbClr val="00B050"/>
              </a:buClr>
              <a:buNone/>
            </a:pPr>
            <a:r>
              <a:rPr lang="en-CA" sz="2000" smtClean="0"/>
              <a:t>You can find more information at</a:t>
            </a:r>
          </a:p>
          <a:p>
            <a:pPr marL="0" lvl="0" indent="0" algn="r">
              <a:spcBef>
                <a:spcPts val="1200"/>
              </a:spcBef>
              <a:buClr>
                <a:srgbClr val="00B050"/>
              </a:buClr>
              <a:buNone/>
            </a:pPr>
            <a:r>
              <a:rPr lang="en-CA" sz="1600"/>
              <a:t>http://www.finpricing.com/lib/FiBond.html</a:t>
            </a:r>
          </a:p>
        </p:txBody>
      </p:sp>
    </p:spTree>
    <p:extLst>
      <p:ext uri="{BB962C8B-B14F-4D97-AF65-F5344CB8AC3E}">
        <p14:creationId xmlns:p14="http://schemas.microsoft.com/office/powerpoint/2010/main" val="826695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Fixed Rate Bond</a:t>
            </a:r>
            <a:endParaRPr lang="en-PH" sz="2400" dirty="0"/>
          </a:p>
        </p:txBody>
      </p:sp>
      <p:sp>
        <p:nvSpPr>
          <p:cNvPr id="3" name="Content Placeholder 2"/>
          <p:cNvSpPr>
            <a:spLocks noGrp="1"/>
          </p:cNvSpPr>
          <p:nvPr>
            <p:ph idx="1"/>
          </p:nvPr>
        </p:nvSpPr>
        <p:spPr>
          <a:xfrm>
            <a:off x="457200" y="1600200"/>
            <a:ext cx="8229600" cy="4525963"/>
          </a:xfrm>
        </p:spPr>
        <p:txBody>
          <a:bodyPr/>
          <a:lstStyle/>
          <a:p>
            <a:pPr marL="0" indent="0" algn="ctr">
              <a:buNone/>
            </a:pPr>
            <a:r>
              <a:rPr lang="en-PH" sz="4000" smtClean="0"/>
              <a:t>Summary</a:t>
            </a:r>
          </a:p>
          <a:p>
            <a:pPr lvl="0">
              <a:buClr>
                <a:srgbClr val="00B050"/>
              </a:buClr>
              <a:buFont typeface="Wingdings" panose="05000000000000000000" pitchFamily="2" charset="2"/>
              <a:buChar char="§"/>
            </a:pPr>
            <a:r>
              <a:rPr lang="en-US">
                <a:latin typeface="Kokila" panose="020B0604020202020204" pitchFamily="34" charset="0"/>
                <a:cs typeface="Kokila" panose="020B0604020202020204" pitchFamily="34" charset="0"/>
              </a:rPr>
              <a:t>Fixed Rate Bond </a:t>
            </a:r>
            <a:r>
              <a:rPr lang="en-US" smtClean="0">
                <a:latin typeface="Kokila" panose="020B0604020202020204" pitchFamily="34" charset="0"/>
                <a:cs typeface="Kokila" panose="020B0604020202020204" pitchFamily="34" charset="0"/>
              </a:rPr>
              <a:t>Introduction</a:t>
            </a:r>
          </a:p>
          <a:p>
            <a:pPr>
              <a:buClr>
                <a:srgbClr val="00B050"/>
              </a:buClr>
              <a:buFont typeface="Wingdings" panose="05000000000000000000" pitchFamily="2" charset="2"/>
              <a:buChar char="§"/>
            </a:pPr>
            <a:r>
              <a:rPr lang="en-US">
                <a:latin typeface="Kokila" panose="020B0604020202020204" pitchFamily="34" charset="0"/>
                <a:cs typeface="Kokila" panose="020B0604020202020204" pitchFamily="34" charset="0"/>
              </a:rPr>
              <a:t>The Use of Fixed Rate Bond</a:t>
            </a:r>
            <a:endParaRPr lang="en-CA">
              <a:latin typeface="Kokila" panose="020B0604020202020204" pitchFamily="34" charset="0"/>
              <a:cs typeface="Kokila" panose="020B0604020202020204" pitchFamily="34" charset="0"/>
            </a:endParaRPr>
          </a:p>
          <a:p>
            <a:pPr>
              <a:buClr>
                <a:srgbClr val="00B050"/>
              </a:buClr>
              <a:buFont typeface="Wingdings" panose="05000000000000000000" pitchFamily="2" charset="2"/>
              <a:buChar char="§"/>
            </a:pPr>
            <a:r>
              <a:rPr lang="en-US">
                <a:latin typeface="Kokila" panose="020B0604020202020204" pitchFamily="34" charset="0"/>
                <a:cs typeface="Kokila" panose="020B0604020202020204" pitchFamily="34" charset="0"/>
              </a:rPr>
              <a:t>Valuation: Yield-to-Maturity Approach</a:t>
            </a:r>
            <a:endParaRPr lang="en-CA">
              <a:latin typeface="Kokila" panose="020B0604020202020204" pitchFamily="34" charset="0"/>
              <a:cs typeface="Kokila" panose="020B0604020202020204" pitchFamily="34" charset="0"/>
            </a:endParaRPr>
          </a:p>
          <a:p>
            <a:pPr>
              <a:buClr>
                <a:srgbClr val="00B050"/>
              </a:buClr>
              <a:buFont typeface="Wingdings" panose="05000000000000000000" pitchFamily="2" charset="2"/>
              <a:buChar char="§"/>
            </a:pPr>
            <a:r>
              <a:rPr lang="en-US">
                <a:latin typeface="Kokila" panose="020B0604020202020204" pitchFamily="34" charset="0"/>
                <a:cs typeface="Kokila" panose="020B0604020202020204" pitchFamily="34" charset="0"/>
              </a:rPr>
              <a:t>Valuation: Credit Spread Approach</a:t>
            </a:r>
            <a:endParaRPr lang="en-CA">
              <a:latin typeface="Kokila" panose="020B0604020202020204" pitchFamily="34" charset="0"/>
              <a:cs typeface="Kokila" panose="020B0604020202020204" pitchFamily="34" charset="0"/>
            </a:endParaRPr>
          </a:p>
          <a:p>
            <a:pPr>
              <a:buClr>
                <a:srgbClr val="00B050"/>
              </a:buClr>
              <a:buFont typeface="Wingdings" panose="05000000000000000000" pitchFamily="2" charset="2"/>
              <a:buChar char="§"/>
            </a:pPr>
            <a:r>
              <a:rPr lang="en-US">
                <a:latin typeface="Kokila" panose="020B0604020202020204" pitchFamily="34" charset="0"/>
                <a:cs typeface="Kokila" panose="020B0604020202020204" pitchFamily="34" charset="0"/>
              </a:rPr>
              <a:t>Practical Guide</a:t>
            </a:r>
            <a:endParaRPr lang="en-CA">
              <a:latin typeface="+mj-lt"/>
              <a:cs typeface="Kokila" panose="020B0604020202020204" pitchFamily="34" charset="0"/>
            </a:endParaRPr>
          </a:p>
          <a:p>
            <a:pPr>
              <a:buClr>
                <a:srgbClr val="00B050"/>
              </a:buClr>
              <a:buFont typeface="Wingdings" panose="05000000000000000000" pitchFamily="2" charset="2"/>
              <a:buChar char="§"/>
            </a:pPr>
            <a:r>
              <a:rPr lang="en-US">
                <a:latin typeface="Kokila" panose="020B0604020202020204" pitchFamily="34" charset="0"/>
                <a:cs typeface="Kokila" panose="020B0604020202020204" pitchFamily="34" charset="0"/>
              </a:rPr>
              <a:t>A Real World Example</a:t>
            </a:r>
            <a:endParaRPr lang="en-CA">
              <a:latin typeface="Kokila" panose="020B0604020202020204" pitchFamily="34" charset="0"/>
              <a:cs typeface="Kokila" panose="020B0604020202020204" pitchFamily="34" charset="0"/>
            </a:endParaRPr>
          </a:p>
          <a:p>
            <a:pPr marL="0" lvl="0" indent="0">
              <a:buNone/>
            </a:pPr>
            <a:endParaRPr lang="en-CA"/>
          </a:p>
          <a:p>
            <a:endParaRPr lang="en-PH"/>
          </a:p>
        </p:txBody>
      </p:sp>
    </p:spTree>
    <p:extLst>
      <p:ext uri="{BB962C8B-B14F-4D97-AF65-F5344CB8AC3E}">
        <p14:creationId xmlns:p14="http://schemas.microsoft.com/office/powerpoint/2010/main" val="4224107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Fixed Rate Bond</a:t>
            </a:r>
            <a:endParaRPr lang="en-PH" sz="2400" dirty="0"/>
          </a:p>
        </p:txBody>
      </p:sp>
      <p:sp>
        <p:nvSpPr>
          <p:cNvPr id="3" name="Content Placeholder 2"/>
          <p:cNvSpPr>
            <a:spLocks noGrp="1"/>
          </p:cNvSpPr>
          <p:nvPr>
            <p:ph idx="1"/>
          </p:nvPr>
        </p:nvSpPr>
        <p:spPr>
          <a:xfrm>
            <a:off x="457200" y="1905000"/>
            <a:ext cx="8229600" cy="4495800"/>
          </a:xfrm>
        </p:spPr>
        <p:txBody>
          <a:bodyPr>
            <a:normAutofit fontScale="25000" lnSpcReduction="20000"/>
          </a:bodyPr>
          <a:lstStyle/>
          <a:p>
            <a:pPr marL="0" lvl="0" indent="0" algn="ctr">
              <a:buNone/>
            </a:pPr>
            <a:r>
              <a:rPr lang="en-US" sz="16000"/>
              <a:t>Fixed Rate Bond Introduction</a:t>
            </a:r>
            <a:endParaRPr lang="en-CA" sz="16000"/>
          </a:p>
          <a:p>
            <a:pPr lvl="0">
              <a:spcBef>
                <a:spcPts val="1200"/>
              </a:spcBef>
              <a:buClr>
                <a:srgbClr val="00B050"/>
              </a:buClr>
              <a:buFont typeface="Wingdings" panose="05000000000000000000" pitchFamily="2" charset="2"/>
              <a:buChar char="§"/>
            </a:pPr>
            <a:r>
              <a:rPr lang="en-US" sz="9600"/>
              <a:t>A bond is a debt instrument in which an investor loans money to the issuer for a defined period of </a:t>
            </a:r>
            <a:r>
              <a:rPr lang="en-US" sz="9600" smtClean="0"/>
              <a:t>time.</a:t>
            </a:r>
            <a:endParaRPr lang="en-CA" sz="9600"/>
          </a:p>
          <a:p>
            <a:pPr lvl="0">
              <a:spcBef>
                <a:spcPts val="1200"/>
              </a:spcBef>
              <a:buClr>
                <a:srgbClr val="00B050"/>
              </a:buClr>
              <a:buFont typeface="Wingdings" panose="05000000000000000000" pitchFamily="2" charset="2"/>
              <a:buChar char="§"/>
            </a:pPr>
            <a:r>
              <a:rPr lang="en-US" sz="9600"/>
              <a:t>T</a:t>
            </a:r>
            <a:r>
              <a:rPr lang="en-US" sz="9600" smtClean="0"/>
              <a:t>he </a:t>
            </a:r>
            <a:r>
              <a:rPr lang="en-US" sz="9600"/>
              <a:t>investor will receive coupons paid by the issuer at a predetermined  interest rate at specified dates before bond maturity.</a:t>
            </a:r>
            <a:endParaRPr lang="en-CA" sz="9600"/>
          </a:p>
          <a:p>
            <a:pPr lvl="0">
              <a:spcBef>
                <a:spcPts val="1200"/>
              </a:spcBef>
              <a:buClr>
                <a:srgbClr val="00B050"/>
              </a:buClr>
              <a:buFont typeface="Wingdings" panose="05000000000000000000" pitchFamily="2" charset="2"/>
              <a:buChar char="§"/>
            </a:pPr>
            <a:r>
              <a:rPr lang="en-US" sz="9600"/>
              <a:t>The bond principal will be returned at maturity date.</a:t>
            </a:r>
            <a:endParaRPr lang="en-CA" sz="9600"/>
          </a:p>
          <a:p>
            <a:pPr lvl="0">
              <a:spcBef>
                <a:spcPts val="1200"/>
              </a:spcBef>
              <a:buClr>
                <a:srgbClr val="00B050"/>
              </a:buClr>
              <a:buFont typeface="Wingdings" panose="05000000000000000000" pitchFamily="2" charset="2"/>
              <a:buChar char="§"/>
            </a:pPr>
            <a:r>
              <a:rPr lang="en-US" sz="9600"/>
              <a:t>A fixed rate bond is usually a long term paper.</a:t>
            </a:r>
            <a:endParaRPr lang="en-CA" sz="9600"/>
          </a:p>
          <a:p>
            <a:pPr lvl="0">
              <a:spcBef>
                <a:spcPts val="1200"/>
              </a:spcBef>
              <a:buClr>
                <a:srgbClr val="00B050"/>
              </a:buClr>
              <a:buFont typeface="Wingdings" panose="05000000000000000000" pitchFamily="2" charset="2"/>
              <a:buChar char="§"/>
            </a:pPr>
            <a:r>
              <a:rPr lang="en-US" sz="9600"/>
              <a:t>Bonds are usually issued by companies, municipalities, states/provinces and countries to finance a variety of projects and activities. </a:t>
            </a:r>
            <a:endParaRPr lang="en-CA" sz="9600"/>
          </a:p>
        </p:txBody>
      </p:sp>
    </p:spTree>
    <p:extLst>
      <p:ext uri="{BB962C8B-B14F-4D97-AF65-F5344CB8AC3E}">
        <p14:creationId xmlns:p14="http://schemas.microsoft.com/office/powerpoint/2010/main" val="3855199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Fixed Rate Bond</a:t>
            </a:r>
            <a:endParaRPr lang="en-PH" sz="2400" dirty="0"/>
          </a:p>
        </p:txBody>
      </p:sp>
      <p:sp>
        <p:nvSpPr>
          <p:cNvPr id="3" name="Content Placeholder 2"/>
          <p:cNvSpPr>
            <a:spLocks noGrp="1"/>
          </p:cNvSpPr>
          <p:nvPr>
            <p:ph idx="1"/>
          </p:nvPr>
        </p:nvSpPr>
        <p:spPr>
          <a:xfrm>
            <a:off x="685800" y="1828800"/>
            <a:ext cx="8001000" cy="4648200"/>
          </a:xfrm>
        </p:spPr>
        <p:txBody>
          <a:bodyPr>
            <a:normAutofit fontScale="70000" lnSpcReduction="20000"/>
          </a:bodyPr>
          <a:lstStyle/>
          <a:p>
            <a:pPr marL="0" lvl="0" indent="0" algn="ctr">
              <a:buNone/>
            </a:pPr>
            <a:r>
              <a:rPr lang="en-US" sz="4600"/>
              <a:t>The Use of Fixed Rate Bond</a:t>
            </a:r>
            <a:endParaRPr lang="en-CA" sz="4600"/>
          </a:p>
          <a:p>
            <a:pPr lvl="0">
              <a:spcBef>
                <a:spcPts val="1200"/>
              </a:spcBef>
              <a:buClr>
                <a:srgbClr val="00B050"/>
              </a:buClr>
              <a:buFont typeface="Wingdings" panose="05000000000000000000" pitchFamily="2" charset="2"/>
              <a:buChar char="§"/>
            </a:pPr>
            <a:r>
              <a:rPr lang="en-US" sz="3100"/>
              <a:t>Fixed rate bonds generally pay higher coupons than interest rates.</a:t>
            </a:r>
            <a:endParaRPr lang="en-CA" sz="3100"/>
          </a:p>
          <a:p>
            <a:pPr lvl="0">
              <a:spcBef>
                <a:spcPts val="1200"/>
              </a:spcBef>
              <a:buClr>
                <a:srgbClr val="00B050"/>
              </a:buClr>
              <a:buFont typeface="Wingdings" panose="05000000000000000000" pitchFamily="2" charset="2"/>
              <a:buChar char="§"/>
            </a:pPr>
            <a:r>
              <a:rPr lang="en-US" sz="3100"/>
              <a:t>An investor who wants to earn a guaranteed interest rate for a specified term can choose fixed rate bonds. </a:t>
            </a:r>
            <a:endParaRPr lang="en-CA" sz="3100"/>
          </a:p>
          <a:p>
            <a:pPr lvl="0">
              <a:spcBef>
                <a:spcPts val="1200"/>
              </a:spcBef>
              <a:buClr>
                <a:srgbClr val="00B050"/>
              </a:buClr>
              <a:buFont typeface="Wingdings" panose="05000000000000000000" pitchFamily="2" charset="2"/>
              <a:buChar char="§"/>
            </a:pPr>
            <a:r>
              <a:rPr lang="en-US" sz="3100"/>
              <a:t>The benefit of a fixed rate bond is that investors know for certain how much interest rate they will earn and for how long.</a:t>
            </a:r>
            <a:endParaRPr lang="en-CA" sz="3100"/>
          </a:p>
          <a:p>
            <a:pPr lvl="0">
              <a:spcBef>
                <a:spcPts val="1200"/>
              </a:spcBef>
              <a:buClr>
                <a:srgbClr val="00B050"/>
              </a:buClr>
              <a:buFont typeface="Wingdings" panose="05000000000000000000" pitchFamily="2" charset="2"/>
              <a:buChar char="§"/>
            </a:pPr>
            <a:r>
              <a:rPr lang="en-US" sz="3100"/>
              <a:t>Due to the fixed coupon, the market value of a fixed rate bond is susceptible to fluctuation in interest rate and therefore has a significant interest rate risk.</a:t>
            </a:r>
            <a:endParaRPr lang="en-CA" sz="3100"/>
          </a:p>
          <a:p>
            <a:pPr lvl="0">
              <a:spcBef>
                <a:spcPts val="1200"/>
              </a:spcBef>
              <a:buClr>
                <a:srgbClr val="00B050"/>
              </a:buClr>
              <a:buFont typeface="Wingdings" panose="05000000000000000000" pitchFamily="2" charset="2"/>
              <a:buChar char="§"/>
            </a:pPr>
            <a:r>
              <a:rPr lang="en-US" sz="3100"/>
              <a:t>The long maturity schedule and fixed coupon rate offers an investor a solidified return.</a:t>
            </a:r>
            <a:endParaRPr lang="en-CA" sz="3100"/>
          </a:p>
          <a:p>
            <a:pPr>
              <a:spcBef>
                <a:spcPts val="1200"/>
              </a:spcBef>
              <a:buClr>
                <a:srgbClr val="00B050"/>
              </a:buClr>
              <a:buFont typeface="Wingdings" panose="05000000000000000000" pitchFamily="2" charset="2"/>
              <a:buChar char="§"/>
            </a:pPr>
            <a:r>
              <a:rPr lang="en-US" sz="3100"/>
              <a:t>The real value of a fixed rate bond is also susceptible to inflation rate given its long term</a:t>
            </a:r>
            <a:endParaRPr lang="en-CA" sz="3100"/>
          </a:p>
        </p:txBody>
      </p:sp>
    </p:spTree>
    <p:extLst>
      <p:ext uri="{BB962C8B-B14F-4D97-AF65-F5344CB8AC3E}">
        <p14:creationId xmlns:p14="http://schemas.microsoft.com/office/powerpoint/2010/main" val="14247771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Fixed Rate Bond</a:t>
            </a:r>
            <a:endParaRPr lang="en-PH"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828800"/>
                <a:ext cx="7924800" cy="4648200"/>
              </a:xfrm>
            </p:spPr>
            <p:txBody>
              <a:bodyPr>
                <a:normAutofit fontScale="55000" lnSpcReduction="20000"/>
              </a:bodyPr>
              <a:lstStyle/>
              <a:p>
                <a:pPr marL="0" lvl="0" indent="0" algn="ctr">
                  <a:buNone/>
                </a:pPr>
                <a:r>
                  <a:rPr lang="en-US" sz="5800"/>
                  <a:t>Valuation: Yield-to-Maturity Approach</a:t>
                </a:r>
                <a:endParaRPr lang="en-CA" sz="5800"/>
              </a:p>
              <a:p>
                <a:pPr lvl="0">
                  <a:spcBef>
                    <a:spcPts val="1200"/>
                  </a:spcBef>
                  <a:buClr>
                    <a:srgbClr val="00B050"/>
                  </a:buClr>
                  <a:buFont typeface="Wingdings" panose="05000000000000000000" pitchFamily="2" charset="2"/>
                  <a:buChar char="§"/>
                </a:pPr>
                <a:r>
                  <a:rPr lang="en-US" sz="4000"/>
                  <a:t>There are two types of bond </a:t>
                </a:r>
                <a:r>
                  <a:rPr lang="en-US" sz="4000" smtClean="0"/>
                  <a:t>valuation approaches </a:t>
                </a:r>
                <a:r>
                  <a:rPr lang="en-US" sz="4000"/>
                  <a:t>in the market: </a:t>
                </a:r>
                <a:r>
                  <a:rPr lang="en-US" sz="4000" smtClean="0"/>
                  <a:t>yield-to-maturity approach </a:t>
                </a:r>
                <a:r>
                  <a:rPr lang="en-US" sz="4000"/>
                  <a:t>and credit spread </a:t>
                </a:r>
                <a:r>
                  <a:rPr lang="en-US" sz="4000" smtClean="0"/>
                  <a:t>approach.</a:t>
                </a:r>
                <a:endParaRPr lang="en-CA" sz="4000"/>
              </a:p>
              <a:p>
                <a:pPr lvl="0">
                  <a:spcBef>
                    <a:spcPts val="1200"/>
                  </a:spcBef>
                  <a:buClr>
                    <a:srgbClr val="00B050"/>
                  </a:buClr>
                  <a:buFont typeface="Wingdings" panose="05000000000000000000" pitchFamily="2" charset="2"/>
                  <a:buChar char="§"/>
                </a:pPr>
                <a:r>
                  <a:rPr lang="en-US" sz="4000"/>
                  <a:t>The present value of a bond under the yield-to-maturity </a:t>
                </a:r>
                <a:r>
                  <a:rPr lang="en-US" sz="4000" smtClean="0"/>
                  <a:t>approach </a:t>
                </a:r>
                <a:r>
                  <a:rPr lang="en-US" sz="4000"/>
                  <a:t>is given by</a:t>
                </a:r>
                <a:endParaRPr lang="en-CA" sz="4000"/>
              </a:p>
              <a:p>
                <a:pPr marL="0" indent="0">
                  <a:spcBef>
                    <a:spcPts val="1200"/>
                  </a:spcBef>
                  <a:buNone/>
                </a:pPr>
                <a14:m>
                  <m:oMathPara xmlns:m="http://schemas.openxmlformats.org/officeDocument/2006/math">
                    <m:oMathParaPr>
                      <m:jc m:val="centerGroup"/>
                    </m:oMathParaPr>
                    <m:oMath xmlns:m="http://schemas.openxmlformats.org/officeDocument/2006/math">
                      <m:r>
                        <a:rPr lang="en-US" sz="3600" i="1">
                          <a:latin typeface="Cambria Math"/>
                        </a:rPr>
                        <m:t>𝑉</m:t>
                      </m:r>
                      <m:r>
                        <a:rPr lang="en-US" sz="3600" i="1">
                          <a:latin typeface="Cambria Math"/>
                        </a:rPr>
                        <m:t>(</m:t>
                      </m:r>
                      <m:r>
                        <a:rPr lang="en-US" sz="3600" i="1">
                          <a:latin typeface="Cambria Math"/>
                        </a:rPr>
                        <m:t>𝑡</m:t>
                      </m:r>
                      <m:r>
                        <a:rPr lang="en-US" sz="3600" i="1">
                          <a:latin typeface="Cambria Math"/>
                        </a:rPr>
                        <m:t>)=</m:t>
                      </m:r>
                      <m:nary>
                        <m:naryPr>
                          <m:chr m:val="∑"/>
                          <m:limLoc m:val="undOvr"/>
                          <m:ctrlPr>
                            <a:rPr lang="en-CA" sz="3600" i="1">
                              <a:latin typeface="Cambria Math"/>
                            </a:rPr>
                          </m:ctrlPr>
                        </m:naryPr>
                        <m:sub>
                          <m:r>
                            <a:rPr lang="en-US" sz="3600" i="1">
                              <a:latin typeface="Cambria Math"/>
                            </a:rPr>
                            <m:t>𝑖</m:t>
                          </m:r>
                          <m:r>
                            <a:rPr lang="en-US" sz="3600" i="1">
                              <a:latin typeface="Cambria Math"/>
                            </a:rPr>
                            <m:t>=1</m:t>
                          </m:r>
                        </m:sub>
                        <m:sup>
                          <m:r>
                            <a:rPr lang="en-US" sz="3600" i="1">
                              <a:latin typeface="Cambria Math"/>
                            </a:rPr>
                            <m:t>𝑛</m:t>
                          </m:r>
                        </m:sup>
                        <m:e>
                          <m:f>
                            <m:fPr>
                              <m:ctrlPr>
                                <a:rPr lang="en-CA" sz="3600" i="1">
                                  <a:latin typeface="Cambria Math"/>
                                </a:rPr>
                              </m:ctrlPr>
                            </m:fPr>
                            <m:num>
                              <m:r>
                                <a:rPr lang="en-US" sz="3600" i="1">
                                  <a:latin typeface="Cambria Math"/>
                                </a:rPr>
                                <m:t>𝑐𝑃</m:t>
                              </m:r>
                            </m:num>
                            <m:den>
                              <m:sSup>
                                <m:sSupPr>
                                  <m:ctrlPr>
                                    <a:rPr lang="en-CA" sz="3600" i="1">
                                      <a:latin typeface="Cambria Math"/>
                                    </a:rPr>
                                  </m:ctrlPr>
                                </m:sSupPr>
                                <m:e>
                                  <m:d>
                                    <m:dPr>
                                      <m:ctrlPr>
                                        <a:rPr lang="en-CA" sz="3600" i="1">
                                          <a:latin typeface="Cambria Math"/>
                                        </a:rPr>
                                      </m:ctrlPr>
                                    </m:dPr>
                                    <m:e>
                                      <m:r>
                                        <a:rPr lang="en-US" sz="3600" i="1">
                                          <a:latin typeface="Cambria Math"/>
                                        </a:rPr>
                                        <m:t>1+</m:t>
                                      </m:r>
                                      <m:r>
                                        <a:rPr lang="en-US" sz="3600" i="1">
                                          <a:latin typeface="Cambria Math"/>
                                        </a:rPr>
                                        <m:t>𝑦</m:t>
                                      </m:r>
                                    </m:e>
                                  </m:d>
                                </m:e>
                                <m:sup>
                                  <m:r>
                                    <a:rPr lang="en-US" sz="3600" i="1">
                                      <a:latin typeface="Cambria Math"/>
                                    </a:rPr>
                                    <m:t>𝑖</m:t>
                                  </m:r>
                                </m:sup>
                              </m:sSup>
                            </m:den>
                          </m:f>
                          <m:r>
                            <a:rPr lang="en-US" sz="3600" i="1">
                              <a:latin typeface="Cambria Math"/>
                            </a:rPr>
                            <m:t>+</m:t>
                          </m:r>
                          <m:f>
                            <m:fPr>
                              <m:ctrlPr>
                                <a:rPr lang="en-CA" sz="3600" i="1">
                                  <a:latin typeface="Cambria Math"/>
                                </a:rPr>
                              </m:ctrlPr>
                            </m:fPr>
                            <m:num>
                              <m:r>
                                <a:rPr lang="en-US" sz="3600" i="1">
                                  <a:latin typeface="Cambria Math"/>
                                </a:rPr>
                                <m:t>𝑃</m:t>
                              </m:r>
                            </m:num>
                            <m:den>
                              <m:sSup>
                                <m:sSupPr>
                                  <m:ctrlPr>
                                    <a:rPr lang="en-CA" sz="3600" i="1">
                                      <a:latin typeface="Cambria Math"/>
                                    </a:rPr>
                                  </m:ctrlPr>
                                </m:sSupPr>
                                <m:e>
                                  <m:d>
                                    <m:dPr>
                                      <m:ctrlPr>
                                        <a:rPr lang="en-CA" sz="3600" i="1">
                                          <a:latin typeface="Cambria Math"/>
                                        </a:rPr>
                                      </m:ctrlPr>
                                    </m:dPr>
                                    <m:e>
                                      <m:r>
                                        <a:rPr lang="en-US" sz="3600" i="1">
                                          <a:latin typeface="Cambria Math"/>
                                        </a:rPr>
                                        <m:t>1+</m:t>
                                      </m:r>
                                      <m:r>
                                        <a:rPr lang="en-US" sz="3600" i="1">
                                          <a:latin typeface="Cambria Math"/>
                                        </a:rPr>
                                        <m:t>𝑦</m:t>
                                      </m:r>
                                    </m:e>
                                  </m:d>
                                </m:e>
                                <m:sup>
                                  <m:r>
                                    <a:rPr lang="en-US" sz="3600" i="1">
                                      <a:latin typeface="Cambria Math"/>
                                    </a:rPr>
                                    <m:t>𝑛</m:t>
                                  </m:r>
                                </m:sup>
                              </m:sSup>
                            </m:den>
                          </m:f>
                        </m:e>
                      </m:nary>
                    </m:oMath>
                  </m:oMathPara>
                </a14:m>
                <a:endParaRPr lang="en-CA" sz="3600"/>
              </a:p>
              <a:p>
                <a:pPr marL="400050" lvl="1" indent="0">
                  <a:buNone/>
                </a:pPr>
                <a:r>
                  <a:rPr lang="en-US" sz="3600" smtClean="0"/>
                  <a:t>where</a:t>
                </a:r>
                <a:endParaRPr lang="en-CA" sz="3600"/>
              </a:p>
              <a:p>
                <a:pPr marL="0" indent="0">
                  <a:buNone/>
                </a:pPr>
                <a:r>
                  <a:rPr lang="en-US" sz="3600"/>
                  <a:t>	</a:t>
                </a:r>
                <a:r>
                  <a:rPr lang="en-US" sz="3600" i="1"/>
                  <a:t>t</a:t>
                </a:r>
                <a:r>
                  <a:rPr lang="en-US" sz="3600"/>
                  <a:t> – the valuation date</a:t>
                </a:r>
                <a:endParaRPr lang="en-CA" sz="3600"/>
              </a:p>
              <a:p>
                <a:pPr marL="0" indent="0">
                  <a:buNone/>
                </a:pPr>
                <a:r>
                  <a:rPr lang="en-US" sz="3600" smtClean="0"/>
                  <a:t>	P </a:t>
                </a:r>
                <a:r>
                  <a:rPr lang="en-US" sz="3600"/>
                  <a:t>– the principal amount or face value</a:t>
                </a:r>
                <a:endParaRPr lang="en-CA" sz="3600"/>
              </a:p>
              <a:p>
                <a:pPr marL="0" indent="0">
                  <a:buNone/>
                </a:pPr>
                <a:r>
                  <a:rPr lang="en-US" sz="3600" smtClean="0"/>
                  <a:t>	y </a:t>
                </a:r>
                <a:r>
                  <a:rPr lang="en-US" sz="3600"/>
                  <a:t>– the yield to maturity</a:t>
                </a:r>
                <a:endParaRPr lang="en-CA" sz="3600"/>
              </a:p>
              <a:p>
                <a:pPr marL="0" indent="0">
                  <a:buNone/>
                </a:pPr>
                <a:r>
                  <a:rPr lang="en-US" sz="3600" smtClean="0"/>
                  <a:t>	c </a:t>
                </a:r>
                <a:r>
                  <a:rPr lang="en-US" sz="3600"/>
                  <a:t>– the coupon rate</a:t>
                </a:r>
                <a:endParaRPr lang="en-CA" sz="3600"/>
              </a:p>
              <a:p>
                <a:pPr marL="0" indent="0">
                  <a:buNone/>
                </a:pPr>
                <a:r>
                  <a:rPr lang="en-US" sz="3600" i="1" smtClean="0"/>
                  <a:t>	i</a:t>
                </a:r>
                <a:r>
                  <a:rPr lang="en-US" sz="3600" smtClean="0"/>
                  <a:t> </a:t>
                </a:r>
                <a:r>
                  <a:rPr lang="en-US" sz="3600"/>
                  <a:t>– the </a:t>
                </a:r>
                <a:r>
                  <a:rPr lang="en-US" sz="3600" i="1"/>
                  <a:t>i</a:t>
                </a:r>
                <a:r>
                  <a:rPr lang="en-US" sz="3600" baseline="30000"/>
                  <a:t>th</a:t>
                </a:r>
                <a:r>
                  <a:rPr lang="en-US" sz="3600"/>
                  <a:t> cash flow or coupon from 1 to n</a:t>
                </a:r>
                <a:endParaRPr lang="en-CA" sz="36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828800"/>
                <a:ext cx="7924800" cy="4648200"/>
              </a:xfrm>
              <a:blipFill rotWithShape="1">
                <a:blip r:embed="rId2"/>
                <a:stretch>
                  <a:fillRect l="-846" t="-3539" r="-1231"/>
                </a:stretch>
              </a:blipFill>
            </p:spPr>
            <p:txBody>
              <a:bodyPr/>
              <a:lstStyle/>
              <a:p>
                <a:r>
                  <a:rPr lang="en-CA">
                    <a:noFill/>
                  </a:rPr>
                  <a:t> </a:t>
                </a:r>
              </a:p>
            </p:txBody>
          </p:sp>
        </mc:Fallback>
      </mc:AlternateContent>
    </p:spTree>
    <p:extLst>
      <p:ext uri="{BB962C8B-B14F-4D97-AF65-F5344CB8AC3E}">
        <p14:creationId xmlns:p14="http://schemas.microsoft.com/office/powerpoint/2010/main" val="1218373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Fixed Rate Bond</a:t>
            </a:r>
            <a:endParaRPr lang="en-PH"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85800" y="1828800"/>
                <a:ext cx="7924800" cy="4648200"/>
              </a:xfrm>
            </p:spPr>
            <p:txBody>
              <a:bodyPr>
                <a:normAutofit fontScale="47500" lnSpcReduction="20000"/>
              </a:bodyPr>
              <a:lstStyle/>
              <a:p>
                <a:pPr marL="0" lvl="0" indent="0" algn="ctr">
                  <a:buNone/>
                </a:pPr>
                <a:r>
                  <a:rPr lang="en-US" sz="6700"/>
                  <a:t>Valuation: Credit Spread Approach</a:t>
                </a:r>
                <a:endParaRPr lang="en-CA" sz="6700"/>
              </a:p>
              <a:p>
                <a:pPr lvl="0">
                  <a:spcBef>
                    <a:spcPts val="1200"/>
                  </a:spcBef>
                  <a:buClr>
                    <a:srgbClr val="00B050"/>
                  </a:buClr>
                  <a:buFont typeface="Wingdings" panose="05000000000000000000" pitchFamily="2" charset="2"/>
                  <a:buChar char="§"/>
                </a:pPr>
                <a:r>
                  <a:rPr lang="en-US" sz="4400"/>
                  <a:t>The present value of a fixed rate bond under the credit spread model can be expressed as</a:t>
                </a:r>
                <a:endParaRPr lang="en-CA" sz="4400"/>
              </a:p>
              <a:p>
                <a:pPr marL="0" indent="0">
                  <a:buNone/>
                </a:pPr>
                <a14:m>
                  <m:oMathPara xmlns:m="http://schemas.openxmlformats.org/officeDocument/2006/math">
                    <m:oMathParaPr>
                      <m:jc m:val="centerGroup"/>
                    </m:oMathParaPr>
                    <m:oMath xmlns:m="http://schemas.openxmlformats.org/officeDocument/2006/math">
                      <m:r>
                        <a:rPr lang="en-US" sz="4200" i="1">
                          <a:latin typeface="Cambria Math"/>
                        </a:rPr>
                        <m:t>𝑉</m:t>
                      </m:r>
                      <m:d>
                        <m:dPr>
                          <m:ctrlPr>
                            <a:rPr lang="en-CA" sz="4200" i="1">
                              <a:latin typeface="Cambria Math"/>
                            </a:rPr>
                          </m:ctrlPr>
                        </m:dPr>
                        <m:e>
                          <m:r>
                            <a:rPr lang="en-US" sz="4200" i="1">
                              <a:latin typeface="Cambria Math"/>
                            </a:rPr>
                            <m:t>𝑡</m:t>
                          </m:r>
                        </m:e>
                      </m:d>
                      <m:r>
                        <a:rPr lang="en-US" sz="4200" i="1">
                          <a:latin typeface="Cambria Math"/>
                        </a:rPr>
                        <m:t>=</m:t>
                      </m:r>
                      <m:nary>
                        <m:naryPr>
                          <m:chr m:val="∑"/>
                          <m:limLoc m:val="undOvr"/>
                          <m:ctrlPr>
                            <a:rPr lang="en-CA" sz="4200" i="1">
                              <a:latin typeface="Cambria Math"/>
                            </a:rPr>
                          </m:ctrlPr>
                        </m:naryPr>
                        <m:sub>
                          <m:r>
                            <a:rPr lang="en-US" sz="4200" i="1">
                              <a:latin typeface="Cambria Math"/>
                            </a:rPr>
                            <m:t>𝑖</m:t>
                          </m:r>
                          <m:r>
                            <a:rPr lang="en-US" sz="4200" i="1">
                              <a:latin typeface="Cambria Math"/>
                            </a:rPr>
                            <m:t>=1</m:t>
                          </m:r>
                        </m:sub>
                        <m:sup>
                          <m:r>
                            <a:rPr lang="en-US" sz="4200" i="1">
                              <a:latin typeface="Cambria Math"/>
                            </a:rPr>
                            <m:t>𝑛</m:t>
                          </m:r>
                        </m:sup>
                        <m:e>
                          <m:r>
                            <a:rPr lang="en-US" sz="4200" i="1">
                              <a:latin typeface="Cambria Math"/>
                            </a:rPr>
                            <m:t>𝑐𝑃</m:t>
                          </m:r>
                          <m:sSup>
                            <m:sSupPr>
                              <m:ctrlPr>
                                <a:rPr lang="en-CA" sz="4200" i="1">
                                  <a:latin typeface="Cambria Math"/>
                                </a:rPr>
                              </m:ctrlPr>
                            </m:sSupPr>
                            <m:e>
                              <m:r>
                                <a:rPr lang="en-US" sz="4200" i="1">
                                  <a:latin typeface="Cambria Math"/>
                                </a:rPr>
                                <m:t>𝑒</m:t>
                              </m:r>
                            </m:e>
                            <m:sup>
                              <m:r>
                                <a:rPr lang="en-US" sz="4200" i="1">
                                  <a:latin typeface="Cambria Math"/>
                                </a:rPr>
                                <m:t>−</m:t>
                              </m:r>
                              <m:d>
                                <m:dPr>
                                  <m:ctrlPr>
                                    <a:rPr lang="en-CA" sz="4200" i="1">
                                      <a:latin typeface="Cambria Math"/>
                                    </a:rPr>
                                  </m:ctrlPr>
                                </m:dPr>
                                <m:e>
                                  <m:sSub>
                                    <m:sSubPr>
                                      <m:ctrlPr>
                                        <a:rPr lang="en-CA" sz="4200" i="1">
                                          <a:latin typeface="Cambria Math"/>
                                        </a:rPr>
                                      </m:ctrlPr>
                                    </m:sSubPr>
                                    <m:e>
                                      <m:r>
                                        <a:rPr lang="en-US" sz="4200" i="1">
                                          <a:latin typeface="Cambria Math"/>
                                        </a:rPr>
                                        <m:t>𝑟</m:t>
                                      </m:r>
                                    </m:e>
                                    <m:sub>
                                      <m:r>
                                        <a:rPr lang="en-US" sz="4200" i="1">
                                          <a:latin typeface="Cambria Math"/>
                                        </a:rPr>
                                        <m:t>𝑖</m:t>
                                      </m:r>
                                    </m:sub>
                                  </m:sSub>
                                  <m:r>
                                    <a:rPr lang="en-US" sz="4200" i="1">
                                      <a:latin typeface="Cambria Math"/>
                                    </a:rPr>
                                    <m:t>+</m:t>
                                  </m:r>
                                  <m:r>
                                    <a:rPr lang="en-US" sz="4200" i="1">
                                      <a:latin typeface="Cambria Math"/>
                                    </a:rPr>
                                    <m:t>𝑠</m:t>
                                  </m:r>
                                </m:e>
                              </m:d>
                              <m:sSub>
                                <m:sSubPr>
                                  <m:ctrlPr>
                                    <a:rPr lang="en-CA" sz="4200" i="1">
                                      <a:latin typeface="Cambria Math"/>
                                    </a:rPr>
                                  </m:ctrlPr>
                                </m:sSubPr>
                                <m:e>
                                  <m:r>
                                    <a:rPr lang="en-US" sz="4200" i="1">
                                      <a:latin typeface="Cambria Math"/>
                                    </a:rPr>
                                    <m:t>𝑇</m:t>
                                  </m:r>
                                </m:e>
                                <m:sub>
                                  <m:r>
                                    <a:rPr lang="en-US" sz="4200" i="1">
                                      <a:latin typeface="Cambria Math"/>
                                    </a:rPr>
                                    <m:t>𝑖</m:t>
                                  </m:r>
                                </m:sub>
                              </m:sSub>
                            </m:sup>
                          </m:sSup>
                          <m:r>
                            <a:rPr lang="en-US" sz="4200" i="1">
                              <a:latin typeface="Cambria Math"/>
                            </a:rPr>
                            <m:t>+</m:t>
                          </m:r>
                          <m:r>
                            <a:rPr lang="en-US" sz="4200" i="1">
                              <a:latin typeface="Cambria Math"/>
                            </a:rPr>
                            <m:t>𝑃</m:t>
                          </m:r>
                          <m:sSup>
                            <m:sSupPr>
                              <m:ctrlPr>
                                <a:rPr lang="en-CA" sz="4200" i="1">
                                  <a:latin typeface="Cambria Math"/>
                                </a:rPr>
                              </m:ctrlPr>
                            </m:sSupPr>
                            <m:e>
                              <m:r>
                                <a:rPr lang="en-US" sz="4200" i="1">
                                  <a:latin typeface="Cambria Math"/>
                                </a:rPr>
                                <m:t>𝑒</m:t>
                              </m:r>
                            </m:e>
                            <m:sup>
                              <m:r>
                                <a:rPr lang="en-US" sz="4200" i="1">
                                  <a:latin typeface="Cambria Math"/>
                                </a:rPr>
                                <m:t>−</m:t>
                              </m:r>
                              <m:d>
                                <m:dPr>
                                  <m:ctrlPr>
                                    <a:rPr lang="en-CA" sz="4200" i="1">
                                      <a:latin typeface="Cambria Math"/>
                                    </a:rPr>
                                  </m:ctrlPr>
                                </m:dPr>
                                <m:e>
                                  <m:sSup>
                                    <m:sSupPr>
                                      <m:ctrlPr>
                                        <a:rPr lang="en-CA" sz="4200" i="1">
                                          <a:latin typeface="Cambria Math"/>
                                        </a:rPr>
                                      </m:ctrlPr>
                                    </m:sSupPr>
                                    <m:e>
                                      <m:r>
                                        <a:rPr lang="en-US" sz="4200" i="1">
                                          <a:latin typeface="Cambria Math"/>
                                        </a:rPr>
                                        <m:t>𝑟</m:t>
                                      </m:r>
                                    </m:e>
                                    <m:sup>
                                      <m:r>
                                        <a:rPr lang="en-US" sz="4200" i="1">
                                          <a:latin typeface="Cambria Math"/>
                                        </a:rPr>
                                        <m:t>𝑛</m:t>
                                      </m:r>
                                    </m:sup>
                                  </m:sSup>
                                  <m:r>
                                    <a:rPr lang="en-US" sz="4200" i="1">
                                      <a:latin typeface="Cambria Math"/>
                                    </a:rPr>
                                    <m:t>+</m:t>
                                  </m:r>
                                  <m:r>
                                    <a:rPr lang="en-US" sz="4200" i="1">
                                      <a:latin typeface="Cambria Math"/>
                                    </a:rPr>
                                    <m:t>𝑠</m:t>
                                  </m:r>
                                </m:e>
                              </m:d>
                              <m:sSub>
                                <m:sSubPr>
                                  <m:ctrlPr>
                                    <a:rPr lang="en-CA" sz="4200" i="1">
                                      <a:latin typeface="Cambria Math"/>
                                    </a:rPr>
                                  </m:ctrlPr>
                                </m:sSubPr>
                                <m:e>
                                  <m:r>
                                    <a:rPr lang="en-US" sz="4200" i="1">
                                      <a:latin typeface="Cambria Math"/>
                                    </a:rPr>
                                    <m:t>𝑇</m:t>
                                  </m:r>
                                </m:e>
                                <m:sub>
                                  <m:r>
                                    <a:rPr lang="en-US" sz="4200" i="1">
                                      <a:latin typeface="Cambria Math"/>
                                    </a:rPr>
                                    <m:t>𝑛</m:t>
                                  </m:r>
                                </m:sub>
                              </m:sSub>
                            </m:sup>
                          </m:sSup>
                        </m:e>
                      </m:nary>
                    </m:oMath>
                  </m:oMathPara>
                </a14:m>
                <a:endParaRPr lang="en-CA" sz="4200"/>
              </a:p>
              <a:p>
                <a:pPr marL="400050" lvl="1" indent="0">
                  <a:buNone/>
                </a:pPr>
                <a:r>
                  <a:rPr lang="en-US" sz="4200"/>
                  <a:t>where</a:t>
                </a:r>
                <a:endParaRPr lang="en-CA" sz="4200"/>
              </a:p>
              <a:p>
                <a:pPr marL="0" indent="0">
                  <a:buNone/>
                </a:pPr>
                <a:r>
                  <a:rPr lang="en-US" sz="4200"/>
                  <a:t>	</a:t>
                </a:r>
                <a:r>
                  <a:rPr lang="en-US" sz="4200" i="1"/>
                  <a:t>t </a:t>
                </a:r>
                <a:r>
                  <a:rPr lang="en-US" sz="4200"/>
                  <a:t>– the valuation date</a:t>
                </a:r>
                <a:endParaRPr lang="en-CA" sz="4200"/>
              </a:p>
              <a:p>
                <a:pPr marL="0" indent="0">
                  <a:buNone/>
                </a:pPr>
                <a:r>
                  <a:rPr lang="en-US" sz="4200" i="1" smtClean="0"/>
                  <a:t>	i</a:t>
                </a:r>
                <a:r>
                  <a:rPr lang="en-US" sz="4200" smtClean="0"/>
                  <a:t> </a:t>
                </a:r>
                <a:r>
                  <a:rPr lang="en-US" sz="4200"/>
                  <a:t>– the </a:t>
                </a:r>
                <a:r>
                  <a:rPr lang="en-US" sz="4200" i="1"/>
                  <a:t>i</a:t>
                </a:r>
                <a:r>
                  <a:rPr lang="en-US" sz="4200" baseline="30000"/>
                  <a:t>th</a:t>
                </a:r>
                <a:r>
                  <a:rPr lang="en-US" sz="4200"/>
                  <a:t> cash flow from 1 to n</a:t>
                </a:r>
                <a:endParaRPr lang="en-CA" sz="4200"/>
              </a:p>
              <a:p>
                <a:pPr marL="0" indent="0">
                  <a:buNone/>
                </a:pPr>
                <a:r>
                  <a:rPr lang="en-US" sz="4200"/>
                  <a:t>	</a:t>
                </a:r>
                <a14:m>
                  <m:oMath xmlns:m="http://schemas.openxmlformats.org/officeDocument/2006/math">
                    <m:sSub>
                      <m:sSubPr>
                        <m:ctrlPr>
                          <a:rPr lang="en-CA" sz="4200" i="1">
                            <a:latin typeface="Cambria Math"/>
                          </a:rPr>
                        </m:ctrlPr>
                      </m:sSubPr>
                      <m:e>
                        <m:r>
                          <a:rPr lang="en-US" sz="4200" i="1">
                            <a:latin typeface="Cambria Math"/>
                          </a:rPr>
                          <m:t>𝑟</m:t>
                        </m:r>
                      </m:e>
                      <m:sub>
                        <m:r>
                          <a:rPr lang="en-US" sz="4200" i="1">
                            <a:latin typeface="Cambria Math"/>
                          </a:rPr>
                          <m:t>𝑖</m:t>
                        </m:r>
                      </m:sub>
                    </m:sSub>
                  </m:oMath>
                </a14:m>
                <a:r>
                  <a:rPr lang="en-US" sz="4200"/>
                  <a:t> – the continuous compounded interest rate for period </a:t>
                </a:r>
                <a14:m>
                  <m:oMath xmlns:m="http://schemas.openxmlformats.org/officeDocument/2006/math">
                    <m:r>
                      <a:rPr lang="en-US" sz="4200" i="1">
                        <a:latin typeface="Cambria Math"/>
                      </a:rPr>
                      <m:t>(</m:t>
                    </m:r>
                    <m:r>
                      <a:rPr lang="en-US" sz="4200" i="1">
                        <a:latin typeface="Cambria Math"/>
                      </a:rPr>
                      <m:t>𝑡</m:t>
                    </m:r>
                    <m:r>
                      <a:rPr lang="en-US" sz="4200" i="1">
                        <a:latin typeface="Cambria Math"/>
                      </a:rPr>
                      <m:t>,</m:t>
                    </m:r>
                    <m:sSub>
                      <m:sSubPr>
                        <m:ctrlPr>
                          <a:rPr lang="en-CA" sz="4200" i="1">
                            <a:latin typeface="Cambria Math"/>
                          </a:rPr>
                        </m:ctrlPr>
                      </m:sSubPr>
                      <m:e>
                        <m:r>
                          <a:rPr lang="en-US" sz="4200" i="1">
                            <a:latin typeface="Cambria Math"/>
                          </a:rPr>
                          <m:t>𝑇</m:t>
                        </m:r>
                      </m:e>
                      <m:sub>
                        <m:r>
                          <a:rPr lang="en-US" sz="4200" i="1">
                            <a:latin typeface="Cambria Math"/>
                          </a:rPr>
                          <m:t>𝑖</m:t>
                        </m:r>
                      </m:sub>
                    </m:sSub>
                    <m:r>
                      <a:rPr lang="en-US" sz="4200" i="1">
                        <a:latin typeface="Cambria Math"/>
                      </a:rPr>
                      <m:t>)</m:t>
                    </m:r>
                  </m:oMath>
                </a14:m>
                <a:endParaRPr lang="en-CA" sz="4200"/>
              </a:p>
              <a:p>
                <a:pPr marL="0" indent="0">
                  <a:buNone/>
                </a:pPr>
                <a:r>
                  <a:rPr lang="en-CA" sz="4200" smtClean="0"/>
                  <a:t>	</a:t>
                </a:r>
                <a14:m>
                  <m:oMath xmlns:m="http://schemas.openxmlformats.org/officeDocument/2006/math">
                    <m:sSub>
                      <m:sSubPr>
                        <m:ctrlPr>
                          <a:rPr lang="en-CA" sz="4200" i="1">
                            <a:latin typeface="Cambria Math"/>
                          </a:rPr>
                        </m:ctrlPr>
                      </m:sSubPr>
                      <m:e>
                        <m:r>
                          <a:rPr lang="en-US" sz="4200" i="1">
                            <a:latin typeface="Cambria Math"/>
                          </a:rPr>
                          <m:t>𝑇</m:t>
                        </m:r>
                      </m:e>
                      <m:sub>
                        <m:r>
                          <a:rPr lang="en-US" sz="4200" i="1">
                            <a:latin typeface="Cambria Math"/>
                          </a:rPr>
                          <m:t>𝑖</m:t>
                        </m:r>
                      </m:sub>
                    </m:sSub>
                  </m:oMath>
                </a14:m>
                <a:r>
                  <a:rPr lang="en-US" sz="4200"/>
                  <a:t> – the coupon payment date of the i</a:t>
                </a:r>
                <a:r>
                  <a:rPr lang="en-US" sz="4200" baseline="30000"/>
                  <a:t>th</a:t>
                </a:r>
                <a:r>
                  <a:rPr lang="en-US" sz="4200"/>
                  <a:t>  cash flow</a:t>
                </a:r>
                <a:endParaRPr lang="en-CA" sz="4200"/>
              </a:p>
              <a:p>
                <a:pPr marL="0" indent="0">
                  <a:buNone/>
                </a:pPr>
                <a:r>
                  <a:rPr lang="en-US" sz="4200" i="1" smtClean="0"/>
                  <a:t>	s</a:t>
                </a:r>
                <a:r>
                  <a:rPr lang="en-US" sz="4200" smtClean="0"/>
                  <a:t> </a:t>
                </a:r>
                <a:r>
                  <a:rPr lang="en-US" sz="4200"/>
                  <a:t>– the credit spread</a:t>
                </a:r>
                <a:endParaRPr lang="en-CA" sz="4200"/>
              </a:p>
              <a:p>
                <a:pPr marL="0" indent="0">
                  <a:buNone/>
                </a:pPr>
                <a:r>
                  <a:rPr lang="en-US" sz="4200" i="1" smtClean="0"/>
                  <a:t>	P</a:t>
                </a:r>
                <a:r>
                  <a:rPr lang="en-US" sz="4200" smtClean="0"/>
                  <a:t> </a:t>
                </a:r>
                <a:r>
                  <a:rPr lang="en-US" sz="4200"/>
                  <a:t>– the principal amount or face value</a:t>
                </a:r>
                <a:endParaRPr lang="en-CA" sz="4200"/>
              </a:p>
              <a:p>
                <a:pPr marL="0" indent="0">
                  <a:buNone/>
                </a:pPr>
                <a:r>
                  <a:rPr lang="en-US" sz="4200" smtClean="0"/>
                  <a:t>	c </a:t>
                </a:r>
                <a:r>
                  <a:rPr lang="en-US" sz="4200"/>
                  <a:t>– the coupon rate</a:t>
                </a:r>
                <a:endParaRPr lang="en-CA" sz="42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85800" y="1828800"/>
                <a:ext cx="7924800" cy="4648200"/>
              </a:xfrm>
              <a:blipFill rotWithShape="1">
                <a:blip r:embed="rId2"/>
                <a:stretch>
                  <a:fillRect l="-769" t="-3539"/>
                </a:stretch>
              </a:blipFill>
            </p:spPr>
            <p:txBody>
              <a:bodyPr/>
              <a:lstStyle/>
              <a:p>
                <a:r>
                  <a:rPr lang="en-CA">
                    <a:noFill/>
                  </a:rPr>
                  <a:t> </a:t>
                </a:r>
              </a:p>
            </p:txBody>
          </p:sp>
        </mc:Fallback>
      </mc:AlternateContent>
    </p:spTree>
    <p:extLst>
      <p:ext uri="{BB962C8B-B14F-4D97-AF65-F5344CB8AC3E}">
        <p14:creationId xmlns:p14="http://schemas.microsoft.com/office/powerpoint/2010/main" val="2750262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Fixed Rate Bond</a:t>
            </a:r>
            <a:endParaRPr lang="en-PH" sz="24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85800" y="1676400"/>
                <a:ext cx="8077200" cy="4800600"/>
              </a:xfrm>
            </p:spPr>
            <p:txBody>
              <a:bodyPr>
                <a:normAutofit fontScale="32500" lnSpcReduction="20000"/>
              </a:bodyPr>
              <a:lstStyle/>
              <a:p>
                <a:pPr marL="0" lvl="0" indent="0" algn="ctr">
                  <a:buNone/>
                </a:pPr>
                <a:r>
                  <a:rPr lang="en-US" sz="9800"/>
                  <a:t>Practical Guide</a:t>
                </a:r>
                <a:endParaRPr lang="en-CA" sz="9800"/>
              </a:p>
              <a:p>
                <a:pPr lvl="0">
                  <a:spcBef>
                    <a:spcPts val="1200"/>
                  </a:spcBef>
                  <a:buClr>
                    <a:srgbClr val="00B050"/>
                  </a:buClr>
                  <a:buFont typeface="Wingdings" panose="05000000000000000000" pitchFamily="2" charset="2"/>
                  <a:buChar char="§"/>
                </a:pPr>
                <a:r>
                  <a:rPr lang="en-US" sz="6800"/>
                  <a:t>The present value of a bond computed by any pricing models is the dirty price of the bond. To purchase a bond, the buyer pays this dirty price.</a:t>
                </a:r>
                <a:endParaRPr lang="en-CA" sz="6800"/>
              </a:p>
              <a:p>
                <a:pPr lvl="0">
                  <a:buClr>
                    <a:srgbClr val="00B050"/>
                  </a:buClr>
                  <a:buFont typeface="Wingdings" panose="05000000000000000000" pitchFamily="2" charset="2"/>
                  <a:buChar char="§"/>
                </a:pPr>
                <a:r>
                  <a:rPr lang="en-US" sz="6800"/>
                  <a:t>Although investors pay dirty prices, bonds are typically quoted in terms of clean prices. </a:t>
                </a:r>
                <a:endParaRPr lang="en-CA" sz="6800"/>
              </a:p>
              <a:p>
                <a:pPr marL="0" indent="0">
                  <a:buClr>
                    <a:srgbClr val="00B050"/>
                  </a:buClr>
                  <a:buNone/>
                </a:pPr>
                <a:r>
                  <a:rPr lang="en-US" sz="6800" smtClean="0"/>
                  <a:t>	Dirty </a:t>
                </a:r>
                <a:r>
                  <a:rPr lang="en-US" sz="6800"/>
                  <a:t>Price = Clean Price + Accrued Interest</a:t>
                </a:r>
                <a:endParaRPr lang="en-CA" sz="6800"/>
              </a:p>
              <a:p>
                <a:pPr lvl="0">
                  <a:buClr>
                    <a:srgbClr val="00B050"/>
                  </a:buClr>
                  <a:buFont typeface="Wingdings" panose="05000000000000000000" pitchFamily="2" charset="2"/>
                  <a:buChar char="§"/>
                </a:pPr>
                <a:r>
                  <a:rPr lang="en-US" sz="6800"/>
                  <a:t>The Yield-To-Maturity Model is a good tool to compute the present value or the fair value of a bond. But it is very difficult to calculate risk, such as term structure sensitivities, that is more important than the fair value in trading, hedging and risk management. Therefore, we introduce the Credit Spread Model for computing both risk and fair value.</a:t>
                </a:r>
                <a:endParaRPr lang="en-CA" sz="6800"/>
              </a:p>
              <a:p>
                <a:pPr lvl="0">
                  <a:buClr>
                    <a:srgbClr val="00B050"/>
                  </a:buClr>
                  <a:buFont typeface="Wingdings" panose="05000000000000000000" pitchFamily="2" charset="2"/>
                  <a:buChar char="§"/>
                </a:pPr>
                <a:r>
                  <a:rPr lang="en-US" sz="6800"/>
                  <a:t>Intuitively,   </a:t>
                </a:r>
                <a14:m>
                  <m:oMath xmlns:m="http://schemas.openxmlformats.org/officeDocument/2006/math">
                    <m:sSup>
                      <m:sSupPr>
                        <m:ctrlPr>
                          <a:rPr lang="en-CA" sz="6800" i="1">
                            <a:latin typeface="Cambria Math"/>
                          </a:rPr>
                        </m:ctrlPr>
                      </m:sSupPr>
                      <m:e>
                        <m:r>
                          <a:rPr lang="en-US" sz="6800" i="1">
                            <a:latin typeface="Cambria Math"/>
                          </a:rPr>
                          <m:t>𝑒</m:t>
                        </m:r>
                      </m:e>
                      <m:sup>
                        <m:r>
                          <a:rPr lang="en-US" sz="6800" i="1">
                            <a:latin typeface="Cambria Math"/>
                          </a:rPr>
                          <m:t>−</m:t>
                        </m:r>
                        <m:d>
                          <m:dPr>
                            <m:ctrlPr>
                              <a:rPr lang="en-CA" sz="6800" i="1">
                                <a:latin typeface="Cambria Math"/>
                              </a:rPr>
                            </m:ctrlPr>
                          </m:dPr>
                          <m:e>
                            <m:r>
                              <a:rPr lang="en-US" sz="6800" i="1">
                                <a:latin typeface="Cambria Math"/>
                              </a:rPr>
                              <m:t>𝑟</m:t>
                            </m:r>
                            <m:r>
                              <a:rPr lang="en-US" sz="6800" i="1">
                                <a:latin typeface="Cambria Math"/>
                              </a:rPr>
                              <m:t>+</m:t>
                            </m:r>
                            <m:r>
                              <a:rPr lang="en-US" sz="6800" i="1">
                                <a:latin typeface="Cambria Math"/>
                              </a:rPr>
                              <m:t>𝑠</m:t>
                            </m:r>
                          </m:e>
                        </m:d>
                        <m:r>
                          <a:rPr lang="en-US" sz="6800" i="1">
                            <a:latin typeface="Cambria Math"/>
                          </a:rPr>
                          <m:t>𝑇</m:t>
                        </m:r>
                      </m:sup>
                    </m:sSup>
                  </m:oMath>
                </a14:m>
                <a:r>
                  <a:rPr lang="en-US" sz="6800"/>
                  <a:t>   can be regarded as a credit risk adjusted discount factor</a:t>
                </a:r>
                <a:r>
                  <a:rPr lang="en-US" sz="6800" smtClean="0"/>
                  <a:t>.</a:t>
                </a:r>
                <a:endParaRPr lang="en-CA" sz="68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85800" y="1676400"/>
                <a:ext cx="8077200" cy="4800600"/>
              </a:xfrm>
              <a:blipFill rotWithShape="1">
                <a:blip r:embed="rId2"/>
                <a:stretch>
                  <a:fillRect l="-830" t="-3426" b="-127"/>
                </a:stretch>
              </a:blipFill>
            </p:spPr>
            <p:txBody>
              <a:bodyPr/>
              <a:lstStyle/>
              <a:p>
                <a:r>
                  <a:rPr lang="en-CA">
                    <a:noFill/>
                  </a:rPr>
                  <a:t> </a:t>
                </a:r>
              </a:p>
            </p:txBody>
          </p:sp>
        </mc:Fallback>
      </mc:AlternateContent>
    </p:spTree>
    <p:extLst>
      <p:ext uri="{BB962C8B-B14F-4D97-AF65-F5344CB8AC3E}">
        <p14:creationId xmlns:p14="http://schemas.microsoft.com/office/powerpoint/2010/main" val="40283719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Fixed Rate Bond</a:t>
            </a:r>
            <a:endParaRPr lang="en-PH" sz="2400" dirty="0"/>
          </a:p>
        </p:txBody>
      </p:sp>
      <p:sp>
        <p:nvSpPr>
          <p:cNvPr id="3" name="Content Placeholder 2"/>
          <p:cNvSpPr>
            <a:spLocks noGrp="1"/>
          </p:cNvSpPr>
          <p:nvPr>
            <p:ph idx="1"/>
          </p:nvPr>
        </p:nvSpPr>
        <p:spPr>
          <a:xfrm>
            <a:off x="685800" y="1828800"/>
            <a:ext cx="8001000" cy="4648200"/>
          </a:xfrm>
        </p:spPr>
        <p:txBody>
          <a:bodyPr>
            <a:normAutofit fontScale="47500" lnSpcReduction="20000"/>
          </a:bodyPr>
          <a:lstStyle/>
          <a:p>
            <a:pPr marL="0" lvl="0" indent="0" algn="ctr">
              <a:buNone/>
            </a:pPr>
            <a:r>
              <a:rPr lang="en-US" sz="6700"/>
              <a:t>Practical </a:t>
            </a:r>
            <a:r>
              <a:rPr lang="en-US" sz="6700" smtClean="0"/>
              <a:t>Guide (Cont)</a:t>
            </a:r>
            <a:endParaRPr lang="en-CA" sz="6700"/>
          </a:p>
          <a:p>
            <a:pPr lvl="0">
              <a:spcBef>
                <a:spcPts val="1200"/>
              </a:spcBef>
              <a:buClr>
                <a:srgbClr val="00B050"/>
              </a:buClr>
              <a:buFont typeface="Wingdings" panose="05000000000000000000" pitchFamily="2" charset="2"/>
              <a:buChar char="§"/>
            </a:pPr>
            <a:r>
              <a:rPr lang="en-US" sz="4800" smtClean="0"/>
              <a:t>To </a:t>
            </a:r>
            <a:r>
              <a:rPr lang="en-US" sz="4800"/>
              <a:t>use the model, one should first calibrate the model price to the market quoted price by solving the credit spread. Comparing to curve construction or calibration for exotic products, the solving here is very simple.</a:t>
            </a:r>
            <a:endParaRPr lang="en-CA" sz="4800"/>
          </a:p>
          <a:p>
            <a:pPr lvl="0">
              <a:spcBef>
                <a:spcPts val="1200"/>
              </a:spcBef>
              <a:buClr>
                <a:srgbClr val="00B050"/>
              </a:buClr>
              <a:buFont typeface="Wingdings" panose="05000000000000000000" pitchFamily="2" charset="2"/>
              <a:buChar char="§"/>
            </a:pPr>
            <a:r>
              <a:rPr lang="en-US" sz="4800"/>
              <a:t>After making the model price equal to the market price, one can calculate sensitivities by shocking interest rate curve and credit spread.</a:t>
            </a:r>
            <a:endParaRPr lang="en-CA" sz="4800"/>
          </a:p>
          <a:p>
            <a:pPr lvl="0">
              <a:spcBef>
                <a:spcPts val="1200"/>
              </a:spcBef>
              <a:buClr>
                <a:srgbClr val="00B050"/>
              </a:buClr>
              <a:buFont typeface="Wingdings" panose="05000000000000000000" pitchFamily="2" charset="2"/>
              <a:buChar char="§"/>
            </a:pPr>
            <a:r>
              <a:rPr lang="en-US" sz="4800"/>
              <a:t>We use LIBOR curve plus credit spread rather than bond specific curves for discounting because bond specific curves rarely exist in the market, especially issued by small entities. Using LIBOR curve plus credit spread not only accounts for credit/issuer risk but also solves the missing data issue.</a:t>
            </a:r>
            <a:endParaRPr lang="en-CA" sz="4800"/>
          </a:p>
        </p:txBody>
      </p:sp>
    </p:spTree>
    <p:extLst>
      <p:ext uri="{BB962C8B-B14F-4D97-AF65-F5344CB8AC3E}">
        <p14:creationId xmlns:p14="http://schemas.microsoft.com/office/powerpoint/2010/main" val="3330305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Fixed Rate Bond</a:t>
            </a:r>
            <a:endParaRPr lang="en-PH" sz="2400" dirty="0"/>
          </a:p>
        </p:txBody>
      </p:sp>
      <p:sp>
        <p:nvSpPr>
          <p:cNvPr id="3" name="Content Placeholder 2"/>
          <p:cNvSpPr>
            <a:spLocks noGrp="1"/>
          </p:cNvSpPr>
          <p:nvPr>
            <p:ph idx="1"/>
          </p:nvPr>
        </p:nvSpPr>
        <p:spPr>
          <a:xfrm>
            <a:off x="685800" y="1828800"/>
            <a:ext cx="8077200" cy="4648200"/>
          </a:xfrm>
        </p:spPr>
        <p:txBody>
          <a:bodyPr>
            <a:normAutofit/>
          </a:bodyPr>
          <a:lstStyle/>
          <a:p>
            <a:pPr marL="0" lvl="0" indent="0" algn="ctr">
              <a:buNone/>
            </a:pPr>
            <a:r>
              <a:rPr lang="en-US"/>
              <a:t>A Real World Example</a:t>
            </a:r>
            <a:endParaRPr lang="en-CA"/>
          </a:p>
          <a:p>
            <a:pPr lvl="0">
              <a:spcBef>
                <a:spcPts val="1200"/>
              </a:spcBef>
              <a:buClr>
                <a:srgbClr val="00B050"/>
              </a:buClr>
              <a:buFont typeface="Wingdings" panose="05000000000000000000" pitchFamily="2" charset="2"/>
              <a:buChar char="§"/>
            </a:pPr>
            <a:endParaRPr lang="en-CA" sz="4800"/>
          </a:p>
        </p:txBody>
      </p:sp>
      <p:graphicFrame>
        <p:nvGraphicFramePr>
          <p:cNvPr id="4" name="Table 3"/>
          <p:cNvGraphicFramePr>
            <a:graphicFrameLocks noGrp="1"/>
          </p:cNvGraphicFramePr>
          <p:nvPr>
            <p:extLst>
              <p:ext uri="{D42A27DB-BD31-4B8C-83A1-F6EECF244321}">
                <p14:modId xmlns:p14="http://schemas.microsoft.com/office/powerpoint/2010/main" val="4117373908"/>
              </p:ext>
            </p:extLst>
          </p:nvPr>
        </p:nvGraphicFramePr>
        <p:xfrm>
          <a:off x="2895600" y="2743200"/>
          <a:ext cx="3938270" cy="3966210"/>
        </p:xfrm>
        <a:graphic>
          <a:graphicData uri="http://schemas.openxmlformats.org/drawingml/2006/table">
            <a:tbl>
              <a:tblPr firstRow="1" firstCol="1" bandRow="1">
                <a:tableStyleId>{5C22544A-7EE6-4342-B048-85BDC9FD1C3A}</a:tableStyleId>
              </a:tblPr>
              <a:tblGrid>
                <a:gridCol w="2077085"/>
                <a:gridCol w="1861185"/>
              </a:tblGrid>
              <a:tr h="0">
                <a:tc>
                  <a:txBody>
                    <a:bodyPr/>
                    <a:lstStyle/>
                    <a:p>
                      <a:pPr>
                        <a:lnSpc>
                          <a:spcPct val="115000"/>
                        </a:lnSpc>
                        <a:spcAft>
                          <a:spcPts val="0"/>
                        </a:spcAft>
                      </a:pPr>
                      <a:r>
                        <a:rPr lang="en-CA" sz="1400">
                          <a:effectLst/>
                        </a:rPr>
                        <a:t>Buy Sell</a:t>
                      </a:r>
                      <a:endParaRPr lang="en-CA" sz="1400">
                        <a:effectLst/>
                        <a:latin typeface="Calibri"/>
                        <a:ea typeface="SimSun"/>
                        <a:cs typeface="Times New Roman"/>
                      </a:endParaRPr>
                    </a:p>
                  </a:txBody>
                  <a:tcPr marL="9525" marR="9525" marT="9525" marB="9525" anchor="ctr"/>
                </a:tc>
                <a:tc>
                  <a:txBody>
                    <a:bodyPr/>
                    <a:lstStyle/>
                    <a:p>
                      <a:pPr>
                        <a:lnSpc>
                          <a:spcPct val="115000"/>
                        </a:lnSpc>
                        <a:spcAft>
                          <a:spcPts val="0"/>
                        </a:spcAft>
                      </a:pPr>
                      <a:r>
                        <a:rPr lang="en-CA" sz="1400">
                          <a:solidFill>
                            <a:schemeClr val="tx1"/>
                          </a:solidFill>
                          <a:effectLst/>
                        </a:rPr>
                        <a:t>Buy</a:t>
                      </a:r>
                      <a:endParaRPr lang="en-CA" sz="1400">
                        <a:solidFill>
                          <a:schemeClr val="tx1"/>
                        </a:solidFill>
                        <a:effectLst/>
                        <a:latin typeface="Calibri"/>
                        <a:ea typeface="SimSun"/>
                        <a:cs typeface="Times New Roman"/>
                      </a:endParaRPr>
                    </a:p>
                  </a:txBody>
                  <a:tcPr marL="9525" marR="9525" marT="9525" marB="9525" anchor="ctr">
                    <a:solidFill>
                      <a:schemeClr val="bg2"/>
                    </a:solidFill>
                  </a:tcPr>
                </a:tc>
              </a:tr>
              <a:tr h="0">
                <a:tc>
                  <a:txBody>
                    <a:bodyPr/>
                    <a:lstStyle/>
                    <a:p>
                      <a:pPr>
                        <a:lnSpc>
                          <a:spcPct val="115000"/>
                        </a:lnSpc>
                        <a:spcAft>
                          <a:spcPts val="0"/>
                        </a:spcAft>
                      </a:pPr>
                      <a:r>
                        <a:rPr lang="en-CA" sz="1400">
                          <a:effectLst/>
                        </a:rPr>
                        <a:t>Calendar</a:t>
                      </a:r>
                      <a:endParaRPr lang="en-CA" sz="1400">
                        <a:effectLst/>
                        <a:latin typeface="Calibri"/>
                        <a:ea typeface="SimSun"/>
                        <a:cs typeface="Times New Roman"/>
                      </a:endParaRPr>
                    </a:p>
                  </a:txBody>
                  <a:tcPr marL="9525" marR="9525" marT="9525" marB="9525" anchor="ctr"/>
                </a:tc>
                <a:tc>
                  <a:txBody>
                    <a:bodyPr/>
                    <a:lstStyle/>
                    <a:p>
                      <a:pPr>
                        <a:lnSpc>
                          <a:spcPct val="115000"/>
                        </a:lnSpc>
                        <a:spcAft>
                          <a:spcPts val="0"/>
                        </a:spcAft>
                      </a:pPr>
                      <a:r>
                        <a:rPr lang="en-CA" sz="1400">
                          <a:effectLst/>
                        </a:rPr>
                        <a:t>NYC</a:t>
                      </a:r>
                      <a:endParaRPr lang="en-CA" sz="1400">
                        <a:effectLst/>
                        <a:latin typeface="Calibri"/>
                        <a:ea typeface="SimSun"/>
                        <a:cs typeface="Times New Roman"/>
                      </a:endParaRPr>
                    </a:p>
                  </a:txBody>
                  <a:tcPr marL="9525" marR="9525" marT="9525" marB="9525" anchor="ctr"/>
                </a:tc>
              </a:tr>
              <a:tr h="0">
                <a:tc>
                  <a:txBody>
                    <a:bodyPr/>
                    <a:lstStyle/>
                    <a:p>
                      <a:pPr>
                        <a:lnSpc>
                          <a:spcPct val="115000"/>
                        </a:lnSpc>
                        <a:spcAft>
                          <a:spcPts val="0"/>
                        </a:spcAft>
                      </a:pPr>
                      <a:r>
                        <a:rPr lang="en-CA" sz="1400">
                          <a:effectLst/>
                        </a:rPr>
                        <a:t>Coupon Type</a:t>
                      </a:r>
                      <a:endParaRPr lang="en-CA" sz="1400">
                        <a:effectLst/>
                        <a:latin typeface="Calibri"/>
                        <a:ea typeface="SimSun"/>
                        <a:cs typeface="Times New Roman"/>
                      </a:endParaRPr>
                    </a:p>
                  </a:txBody>
                  <a:tcPr marL="9525" marR="9525" marT="9525" marB="9525" anchor="ctr"/>
                </a:tc>
                <a:tc>
                  <a:txBody>
                    <a:bodyPr/>
                    <a:lstStyle/>
                    <a:p>
                      <a:pPr>
                        <a:lnSpc>
                          <a:spcPct val="115000"/>
                        </a:lnSpc>
                        <a:spcAft>
                          <a:spcPts val="0"/>
                        </a:spcAft>
                      </a:pPr>
                      <a:r>
                        <a:rPr lang="en-CA" sz="1400">
                          <a:effectLst/>
                        </a:rPr>
                        <a:t>Fixed</a:t>
                      </a:r>
                      <a:endParaRPr lang="en-CA" sz="1400">
                        <a:effectLst/>
                        <a:latin typeface="Calibri"/>
                        <a:ea typeface="SimSun"/>
                        <a:cs typeface="Times New Roman"/>
                      </a:endParaRPr>
                    </a:p>
                  </a:txBody>
                  <a:tcPr marL="9525" marR="9525" marT="9525" marB="9525" anchor="ctr"/>
                </a:tc>
              </a:tr>
              <a:tr h="0">
                <a:tc>
                  <a:txBody>
                    <a:bodyPr/>
                    <a:lstStyle/>
                    <a:p>
                      <a:pPr>
                        <a:lnSpc>
                          <a:spcPct val="115000"/>
                        </a:lnSpc>
                        <a:spcAft>
                          <a:spcPts val="0"/>
                        </a:spcAft>
                      </a:pPr>
                      <a:r>
                        <a:rPr lang="en-CA" sz="1400">
                          <a:effectLst/>
                        </a:rPr>
                        <a:t>Currency</a:t>
                      </a:r>
                      <a:endParaRPr lang="en-CA" sz="1400">
                        <a:effectLst/>
                        <a:latin typeface="Calibri"/>
                        <a:ea typeface="SimSun"/>
                        <a:cs typeface="Times New Roman"/>
                      </a:endParaRPr>
                    </a:p>
                  </a:txBody>
                  <a:tcPr marL="9525" marR="9525" marT="9525" marB="9525" anchor="ctr"/>
                </a:tc>
                <a:tc>
                  <a:txBody>
                    <a:bodyPr/>
                    <a:lstStyle/>
                    <a:p>
                      <a:pPr>
                        <a:lnSpc>
                          <a:spcPct val="115000"/>
                        </a:lnSpc>
                        <a:spcAft>
                          <a:spcPts val="0"/>
                        </a:spcAft>
                      </a:pPr>
                      <a:r>
                        <a:rPr lang="en-CA" sz="1400">
                          <a:effectLst/>
                        </a:rPr>
                        <a:t>USD</a:t>
                      </a:r>
                      <a:endParaRPr lang="en-CA" sz="1400">
                        <a:effectLst/>
                        <a:latin typeface="Calibri"/>
                        <a:ea typeface="SimSun"/>
                        <a:cs typeface="Times New Roman"/>
                      </a:endParaRPr>
                    </a:p>
                  </a:txBody>
                  <a:tcPr marL="9525" marR="9525" marT="9525" marB="9525" anchor="ctr"/>
                </a:tc>
              </a:tr>
              <a:tr h="0">
                <a:tc>
                  <a:txBody>
                    <a:bodyPr/>
                    <a:lstStyle/>
                    <a:p>
                      <a:pPr>
                        <a:lnSpc>
                          <a:spcPct val="115000"/>
                        </a:lnSpc>
                        <a:spcAft>
                          <a:spcPts val="0"/>
                        </a:spcAft>
                      </a:pPr>
                      <a:r>
                        <a:rPr lang="en-CA" sz="1400">
                          <a:effectLst/>
                        </a:rPr>
                        <a:t>First Coupon Date</a:t>
                      </a:r>
                      <a:endParaRPr lang="en-CA" sz="1400">
                        <a:effectLst/>
                        <a:latin typeface="Calibri"/>
                        <a:ea typeface="SimSun"/>
                        <a:cs typeface="Times New Roman"/>
                      </a:endParaRPr>
                    </a:p>
                  </a:txBody>
                  <a:tcPr marL="9525" marR="9525" marT="9525" marB="9525" anchor="ctr"/>
                </a:tc>
                <a:tc>
                  <a:txBody>
                    <a:bodyPr/>
                    <a:lstStyle/>
                    <a:p>
                      <a:pPr>
                        <a:lnSpc>
                          <a:spcPct val="115000"/>
                        </a:lnSpc>
                        <a:spcAft>
                          <a:spcPts val="0"/>
                        </a:spcAft>
                      </a:pPr>
                      <a:r>
                        <a:rPr lang="en-CA" sz="1400">
                          <a:effectLst/>
                        </a:rPr>
                        <a:t>11/15/1988</a:t>
                      </a:r>
                      <a:endParaRPr lang="en-CA" sz="1400">
                        <a:effectLst/>
                        <a:latin typeface="Calibri"/>
                        <a:ea typeface="SimSun"/>
                        <a:cs typeface="Times New Roman"/>
                      </a:endParaRPr>
                    </a:p>
                  </a:txBody>
                  <a:tcPr marL="9525" marR="9525" marT="9525" marB="9525" anchor="ctr"/>
                </a:tc>
              </a:tr>
              <a:tr h="0">
                <a:tc>
                  <a:txBody>
                    <a:bodyPr/>
                    <a:lstStyle/>
                    <a:p>
                      <a:pPr>
                        <a:lnSpc>
                          <a:spcPct val="115000"/>
                        </a:lnSpc>
                        <a:spcAft>
                          <a:spcPts val="0"/>
                        </a:spcAft>
                      </a:pPr>
                      <a:r>
                        <a:rPr lang="en-CA" sz="1400">
                          <a:effectLst/>
                        </a:rPr>
                        <a:t>Interest Accrual Date</a:t>
                      </a:r>
                      <a:endParaRPr lang="en-CA" sz="1400">
                        <a:effectLst/>
                        <a:latin typeface="Calibri"/>
                        <a:ea typeface="SimSun"/>
                        <a:cs typeface="Times New Roman"/>
                      </a:endParaRPr>
                    </a:p>
                  </a:txBody>
                  <a:tcPr marL="9525" marR="9525" marT="9525" marB="9525" anchor="ctr"/>
                </a:tc>
                <a:tc>
                  <a:txBody>
                    <a:bodyPr/>
                    <a:lstStyle/>
                    <a:p>
                      <a:pPr>
                        <a:lnSpc>
                          <a:spcPct val="115000"/>
                        </a:lnSpc>
                        <a:spcAft>
                          <a:spcPts val="0"/>
                        </a:spcAft>
                      </a:pPr>
                      <a:r>
                        <a:rPr lang="en-CA" sz="1400">
                          <a:effectLst/>
                        </a:rPr>
                        <a:t>5/15/1988</a:t>
                      </a:r>
                      <a:endParaRPr lang="en-CA" sz="1400">
                        <a:effectLst/>
                        <a:latin typeface="Calibri"/>
                        <a:ea typeface="SimSun"/>
                        <a:cs typeface="Times New Roman"/>
                      </a:endParaRPr>
                    </a:p>
                  </a:txBody>
                  <a:tcPr marL="9525" marR="9525" marT="9525" marB="9525" anchor="ctr"/>
                </a:tc>
              </a:tr>
              <a:tr h="0">
                <a:tc>
                  <a:txBody>
                    <a:bodyPr/>
                    <a:lstStyle/>
                    <a:p>
                      <a:pPr>
                        <a:lnSpc>
                          <a:spcPct val="115000"/>
                        </a:lnSpc>
                        <a:spcAft>
                          <a:spcPts val="0"/>
                        </a:spcAft>
                      </a:pPr>
                      <a:r>
                        <a:rPr lang="en-CA" sz="1400">
                          <a:effectLst/>
                        </a:rPr>
                        <a:t>Issue Date</a:t>
                      </a:r>
                      <a:endParaRPr lang="en-CA" sz="1400">
                        <a:effectLst/>
                        <a:latin typeface="Calibri"/>
                        <a:ea typeface="SimSun"/>
                        <a:cs typeface="Times New Roman"/>
                      </a:endParaRPr>
                    </a:p>
                  </a:txBody>
                  <a:tcPr marL="9525" marR="9525" marT="9525" marB="9525" anchor="ctr"/>
                </a:tc>
                <a:tc>
                  <a:txBody>
                    <a:bodyPr/>
                    <a:lstStyle/>
                    <a:p>
                      <a:pPr>
                        <a:lnSpc>
                          <a:spcPct val="115000"/>
                        </a:lnSpc>
                        <a:spcAft>
                          <a:spcPts val="0"/>
                        </a:spcAft>
                      </a:pPr>
                      <a:r>
                        <a:rPr lang="en-CA" sz="1400">
                          <a:effectLst/>
                        </a:rPr>
                        <a:t>5/16/1988</a:t>
                      </a:r>
                      <a:endParaRPr lang="en-CA" sz="1400">
                        <a:effectLst/>
                        <a:latin typeface="Calibri"/>
                        <a:ea typeface="SimSun"/>
                        <a:cs typeface="Times New Roman"/>
                      </a:endParaRPr>
                    </a:p>
                  </a:txBody>
                  <a:tcPr marL="9525" marR="9525" marT="9525" marB="9525" anchor="ctr"/>
                </a:tc>
              </a:tr>
              <a:tr h="0">
                <a:tc>
                  <a:txBody>
                    <a:bodyPr/>
                    <a:lstStyle/>
                    <a:p>
                      <a:pPr>
                        <a:lnSpc>
                          <a:spcPct val="115000"/>
                        </a:lnSpc>
                        <a:spcAft>
                          <a:spcPts val="0"/>
                        </a:spcAft>
                      </a:pPr>
                      <a:r>
                        <a:rPr lang="en-CA" sz="1400">
                          <a:effectLst/>
                        </a:rPr>
                        <a:t>Last Coupon Date</a:t>
                      </a:r>
                      <a:endParaRPr lang="en-CA" sz="1400">
                        <a:effectLst/>
                        <a:latin typeface="Calibri"/>
                        <a:ea typeface="SimSun"/>
                        <a:cs typeface="Times New Roman"/>
                      </a:endParaRPr>
                    </a:p>
                  </a:txBody>
                  <a:tcPr marL="9525" marR="9525" marT="9525" marB="9525" anchor="ctr"/>
                </a:tc>
                <a:tc>
                  <a:txBody>
                    <a:bodyPr/>
                    <a:lstStyle/>
                    <a:p>
                      <a:pPr>
                        <a:lnSpc>
                          <a:spcPct val="115000"/>
                        </a:lnSpc>
                        <a:spcAft>
                          <a:spcPts val="0"/>
                        </a:spcAft>
                      </a:pPr>
                      <a:r>
                        <a:rPr lang="en-CA" sz="1400">
                          <a:effectLst/>
                        </a:rPr>
                        <a:t>11/15/2017</a:t>
                      </a:r>
                      <a:endParaRPr lang="en-CA" sz="1400">
                        <a:effectLst/>
                        <a:latin typeface="Calibri"/>
                        <a:ea typeface="SimSun"/>
                        <a:cs typeface="Times New Roman"/>
                      </a:endParaRPr>
                    </a:p>
                  </a:txBody>
                  <a:tcPr marL="9525" marR="9525" marT="9525" marB="9525" anchor="ctr"/>
                </a:tc>
              </a:tr>
              <a:tr h="0">
                <a:tc>
                  <a:txBody>
                    <a:bodyPr/>
                    <a:lstStyle/>
                    <a:p>
                      <a:pPr>
                        <a:lnSpc>
                          <a:spcPct val="115000"/>
                        </a:lnSpc>
                        <a:spcAft>
                          <a:spcPts val="0"/>
                        </a:spcAft>
                      </a:pPr>
                      <a:r>
                        <a:rPr lang="en-CA" sz="1400">
                          <a:effectLst/>
                        </a:rPr>
                        <a:t>Maturity Date</a:t>
                      </a:r>
                      <a:endParaRPr lang="en-CA" sz="1400">
                        <a:effectLst/>
                        <a:latin typeface="Calibri"/>
                        <a:ea typeface="SimSun"/>
                        <a:cs typeface="Times New Roman"/>
                      </a:endParaRPr>
                    </a:p>
                  </a:txBody>
                  <a:tcPr marL="9525" marR="9525" marT="9525" marB="9525" anchor="ctr"/>
                </a:tc>
                <a:tc>
                  <a:txBody>
                    <a:bodyPr/>
                    <a:lstStyle/>
                    <a:p>
                      <a:pPr>
                        <a:lnSpc>
                          <a:spcPct val="115000"/>
                        </a:lnSpc>
                        <a:spcAft>
                          <a:spcPts val="0"/>
                        </a:spcAft>
                      </a:pPr>
                      <a:r>
                        <a:rPr lang="en-CA" sz="1400">
                          <a:effectLst/>
                        </a:rPr>
                        <a:t>5/15/2018</a:t>
                      </a:r>
                      <a:endParaRPr lang="en-CA" sz="1400">
                        <a:effectLst/>
                        <a:latin typeface="Calibri"/>
                        <a:ea typeface="SimSun"/>
                        <a:cs typeface="Times New Roman"/>
                      </a:endParaRPr>
                    </a:p>
                  </a:txBody>
                  <a:tcPr marL="9525" marR="9525" marT="9525" marB="9525" anchor="ctr"/>
                </a:tc>
              </a:tr>
              <a:tr h="0">
                <a:tc>
                  <a:txBody>
                    <a:bodyPr/>
                    <a:lstStyle/>
                    <a:p>
                      <a:pPr>
                        <a:lnSpc>
                          <a:spcPct val="115000"/>
                        </a:lnSpc>
                        <a:spcAft>
                          <a:spcPts val="0"/>
                        </a:spcAft>
                      </a:pPr>
                      <a:r>
                        <a:rPr lang="en-CA" sz="1400">
                          <a:effectLst/>
                        </a:rPr>
                        <a:t>Settlement Lag</a:t>
                      </a:r>
                      <a:endParaRPr lang="en-CA" sz="1400">
                        <a:effectLst/>
                        <a:latin typeface="Calibri"/>
                        <a:ea typeface="SimSun"/>
                        <a:cs typeface="Times New Roman"/>
                      </a:endParaRPr>
                    </a:p>
                  </a:txBody>
                  <a:tcPr marL="9525" marR="9525" marT="9525" marB="9525" anchor="ctr"/>
                </a:tc>
                <a:tc>
                  <a:txBody>
                    <a:bodyPr/>
                    <a:lstStyle/>
                    <a:p>
                      <a:pPr>
                        <a:lnSpc>
                          <a:spcPct val="115000"/>
                        </a:lnSpc>
                        <a:spcAft>
                          <a:spcPts val="0"/>
                        </a:spcAft>
                      </a:pPr>
                      <a:r>
                        <a:rPr lang="en-CA" sz="1400">
                          <a:effectLst/>
                        </a:rPr>
                        <a:t>1</a:t>
                      </a:r>
                      <a:endParaRPr lang="en-CA" sz="1400">
                        <a:effectLst/>
                        <a:latin typeface="Calibri"/>
                        <a:ea typeface="SimSun"/>
                        <a:cs typeface="Times New Roman"/>
                      </a:endParaRPr>
                    </a:p>
                  </a:txBody>
                  <a:tcPr marL="9525" marR="9525" marT="9525" marB="9525" anchor="ctr"/>
                </a:tc>
              </a:tr>
              <a:tr h="0">
                <a:tc>
                  <a:txBody>
                    <a:bodyPr/>
                    <a:lstStyle/>
                    <a:p>
                      <a:pPr>
                        <a:lnSpc>
                          <a:spcPct val="115000"/>
                        </a:lnSpc>
                        <a:spcAft>
                          <a:spcPts val="0"/>
                        </a:spcAft>
                      </a:pPr>
                      <a:r>
                        <a:rPr lang="en-CA" sz="1400">
                          <a:effectLst/>
                        </a:rPr>
                        <a:t>Face Value</a:t>
                      </a:r>
                      <a:endParaRPr lang="en-CA" sz="1400">
                        <a:effectLst/>
                        <a:latin typeface="Calibri"/>
                        <a:ea typeface="SimSun"/>
                        <a:cs typeface="Times New Roman"/>
                      </a:endParaRPr>
                    </a:p>
                  </a:txBody>
                  <a:tcPr marL="9525" marR="9525" marT="9525" marB="9525" anchor="ctr"/>
                </a:tc>
                <a:tc>
                  <a:txBody>
                    <a:bodyPr/>
                    <a:lstStyle/>
                    <a:p>
                      <a:pPr>
                        <a:lnSpc>
                          <a:spcPct val="115000"/>
                        </a:lnSpc>
                        <a:spcAft>
                          <a:spcPts val="0"/>
                        </a:spcAft>
                      </a:pPr>
                      <a:r>
                        <a:rPr lang="en-CA" sz="1400">
                          <a:effectLst/>
                        </a:rPr>
                        <a:t>100</a:t>
                      </a:r>
                      <a:endParaRPr lang="en-CA" sz="1400">
                        <a:effectLst/>
                        <a:latin typeface="Calibri"/>
                        <a:ea typeface="SimSun"/>
                        <a:cs typeface="Times New Roman"/>
                      </a:endParaRPr>
                    </a:p>
                  </a:txBody>
                  <a:tcPr marL="9525" marR="9525" marT="9525" marB="9525" anchor="ctr"/>
                </a:tc>
              </a:tr>
              <a:tr h="0">
                <a:tc>
                  <a:txBody>
                    <a:bodyPr/>
                    <a:lstStyle/>
                    <a:p>
                      <a:pPr>
                        <a:lnSpc>
                          <a:spcPct val="115000"/>
                        </a:lnSpc>
                        <a:spcAft>
                          <a:spcPts val="0"/>
                        </a:spcAft>
                      </a:pPr>
                      <a:r>
                        <a:rPr lang="en-CA" sz="1400">
                          <a:effectLst/>
                        </a:rPr>
                        <a:t>Pay Receive</a:t>
                      </a:r>
                      <a:endParaRPr lang="en-CA" sz="1400">
                        <a:effectLst/>
                        <a:latin typeface="Calibri"/>
                        <a:ea typeface="SimSun"/>
                        <a:cs typeface="Times New Roman"/>
                      </a:endParaRPr>
                    </a:p>
                  </a:txBody>
                  <a:tcPr marL="9525" marR="9525" marT="9525" marB="9525" anchor="ctr"/>
                </a:tc>
                <a:tc>
                  <a:txBody>
                    <a:bodyPr/>
                    <a:lstStyle/>
                    <a:p>
                      <a:pPr>
                        <a:lnSpc>
                          <a:spcPct val="115000"/>
                        </a:lnSpc>
                        <a:spcAft>
                          <a:spcPts val="0"/>
                        </a:spcAft>
                      </a:pPr>
                      <a:r>
                        <a:rPr lang="en-CA" sz="1400">
                          <a:effectLst/>
                        </a:rPr>
                        <a:t>Receive</a:t>
                      </a:r>
                      <a:endParaRPr lang="en-CA" sz="1400">
                        <a:effectLst/>
                        <a:latin typeface="Calibri"/>
                        <a:ea typeface="SimSun"/>
                        <a:cs typeface="Times New Roman"/>
                      </a:endParaRPr>
                    </a:p>
                  </a:txBody>
                  <a:tcPr marL="9525" marR="9525" marT="9525" marB="9525" anchor="ctr"/>
                </a:tc>
              </a:tr>
              <a:tr h="0">
                <a:tc>
                  <a:txBody>
                    <a:bodyPr/>
                    <a:lstStyle/>
                    <a:p>
                      <a:pPr>
                        <a:lnSpc>
                          <a:spcPct val="115000"/>
                        </a:lnSpc>
                        <a:spcAft>
                          <a:spcPts val="0"/>
                        </a:spcAft>
                      </a:pPr>
                      <a:r>
                        <a:rPr lang="en-CA" sz="1400">
                          <a:effectLst/>
                        </a:rPr>
                        <a:t>Day Count</a:t>
                      </a:r>
                      <a:endParaRPr lang="en-CA" sz="1400">
                        <a:effectLst/>
                        <a:latin typeface="Calibri"/>
                        <a:ea typeface="SimSun"/>
                        <a:cs typeface="Times New Roman"/>
                      </a:endParaRPr>
                    </a:p>
                  </a:txBody>
                  <a:tcPr marL="9525" marR="9525" marT="9525" marB="9525" anchor="ctr"/>
                </a:tc>
                <a:tc>
                  <a:txBody>
                    <a:bodyPr/>
                    <a:lstStyle/>
                    <a:p>
                      <a:pPr>
                        <a:lnSpc>
                          <a:spcPct val="115000"/>
                        </a:lnSpc>
                        <a:spcAft>
                          <a:spcPts val="0"/>
                        </a:spcAft>
                      </a:pPr>
                      <a:r>
                        <a:rPr lang="en-CA" sz="1400">
                          <a:effectLst/>
                        </a:rPr>
                        <a:t>dcActAct</a:t>
                      </a:r>
                      <a:endParaRPr lang="en-CA" sz="1400">
                        <a:effectLst/>
                        <a:latin typeface="Calibri"/>
                        <a:ea typeface="SimSun"/>
                        <a:cs typeface="Times New Roman"/>
                      </a:endParaRPr>
                    </a:p>
                  </a:txBody>
                  <a:tcPr marL="9525" marR="9525" marT="9525" marB="9525" anchor="ctr"/>
                </a:tc>
              </a:tr>
              <a:tr h="0">
                <a:tc>
                  <a:txBody>
                    <a:bodyPr/>
                    <a:lstStyle/>
                    <a:p>
                      <a:pPr>
                        <a:lnSpc>
                          <a:spcPct val="115000"/>
                        </a:lnSpc>
                        <a:spcAft>
                          <a:spcPts val="0"/>
                        </a:spcAft>
                      </a:pPr>
                      <a:r>
                        <a:rPr lang="en-CA" sz="1400">
                          <a:effectLst/>
                        </a:rPr>
                        <a:t>Payment Frequency</a:t>
                      </a:r>
                      <a:endParaRPr lang="en-CA" sz="1400">
                        <a:effectLst/>
                        <a:latin typeface="Calibri"/>
                        <a:ea typeface="SimSun"/>
                        <a:cs typeface="Times New Roman"/>
                      </a:endParaRPr>
                    </a:p>
                  </a:txBody>
                  <a:tcPr marL="9525" marR="9525" marT="9525" marB="9525" anchor="ctr"/>
                </a:tc>
                <a:tc>
                  <a:txBody>
                    <a:bodyPr/>
                    <a:lstStyle/>
                    <a:p>
                      <a:pPr>
                        <a:lnSpc>
                          <a:spcPct val="115000"/>
                        </a:lnSpc>
                        <a:spcAft>
                          <a:spcPts val="0"/>
                        </a:spcAft>
                      </a:pPr>
                      <a:r>
                        <a:rPr lang="en-CA" sz="1400">
                          <a:effectLst/>
                        </a:rPr>
                        <a:t>6M</a:t>
                      </a:r>
                      <a:endParaRPr lang="en-CA" sz="1400">
                        <a:effectLst/>
                        <a:latin typeface="Calibri"/>
                        <a:ea typeface="SimSun"/>
                        <a:cs typeface="Times New Roman"/>
                      </a:endParaRPr>
                    </a:p>
                  </a:txBody>
                  <a:tcPr marL="9525" marR="9525" marT="9525" marB="9525" anchor="ctr"/>
                </a:tc>
              </a:tr>
              <a:tr h="0">
                <a:tc>
                  <a:txBody>
                    <a:bodyPr/>
                    <a:lstStyle/>
                    <a:p>
                      <a:pPr>
                        <a:lnSpc>
                          <a:spcPct val="115000"/>
                        </a:lnSpc>
                        <a:spcAft>
                          <a:spcPts val="0"/>
                        </a:spcAft>
                      </a:pPr>
                      <a:r>
                        <a:rPr lang="en-CA" sz="1400">
                          <a:effectLst/>
                        </a:rPr>
                        <a:t>Coupon</a:t>
                      </a:r>
                      <a:endParaRPr lang="en-CA" sz="1400">
                        <a:effectLst/>
                        <a:latin typeface="Calibri"/>
                        <a:ea typeface="SimSun"/>
                        <a:cs typeface="Times New Roman"/>
                      </a:endParaRPr>
                    </a:p>
                  </a:txBody>
                  <a:tcPr marL="9525" marR="9525" marT="9525" marB="9525" anchor="ctr"/>
                </a:tc>
                <a:tc>
                  <a:txBody>
                    <a:bodyPr/>
                    <a:lstStyle/>
                    <a:p>
                      <a:pPr>
                        <a:lnSpc>
                          <a:spcPct val="115000"/>
                        </a:lnSpc>
                        <a:spcAft>
                          <a:spcPts val="0"/>
                        </a:spcAft>
                      </a:pPr>
                      <a:r>
                        <a:rPr lang="en-CA" sz="1400">
                          <a:effectLst/>
                        </a:rPr>
                        <a:t>0.09125</a:t>
                      </a:r>
                      <a:endParaRPr lang="en-CA" sz="1400">
                        <a:effectLst/>
                        <a:latin typeface="Calibri"/>
                        <a:ea typeface="SimSun"/>
                        <a:cs typeface="Times New Roman"/>
                      </a:endParaRPr>
                    </a:p>
                  </a:txBody>
                  <a:tcPr marL="9525" marR="9525" marT="9525" marB="9525" anchor="ctr"/>
                </a:tc>
              </a:tr>
            </a:tbl>
          </a:graphicData>
        </a:graphic>
      </p:graphicFrame>
    </p:spTree>
    <p:extLst>
      <p:ext uri="{BB962C8B-B14F-4D97-AF65-F5344CB8AC3E}">
        <p14:creationId xmlns:p14="http://schemas.microsoft.com/office/powerpoint/2010/main" val="3409923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TotalTime>
  <Words>641</Words>
  <Application>Microsoft Office PowerPoint</Application>
  <PresentationFormat>On-screen Show (4:3)</PresentationFormat>
  <Paragraphs>102</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Fixed Rate Bond Valuation and Risk</vt:lpstr>
      <vt:lpstr>Fixed Rate Bond</vt:lpstr>
      <vt:lpstr>Fixed Rate Bond</vt:lpstr>
      <vt:lpstr>Fixed Rate Bond</vt:lpstr>
      <vt:lpstr>Fixed Rate Bond</vt:lpstr>
      <vt:lpstr>Fixed Rate Bond</vt:lpstr>
      <vt:lpstr>Fixed Rate Bond</vt:lpstr>
      <vt:lpstr>Fixed Rate Bond</vt:lpstr>
      <vt:lpstr>Fixed Rate Bond</vt:lpstr>
      <vt:lpstr>Fixed Rate Bond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tim</dc:creator>
  <cp:lastModifiedBy>tim</cp:lastModifiedBy>
  <cp:revision>16</cp:revision>
  <dcterms:created xsi:type="dcterms:W3CDTF">2006-08-16T00:00:00Z</dcterms:created>
  <dcterms:modified xsi:type="dcterms:W3CDTF">2018-05-03T18:52:43Z</dcterms:modified>
</cp:coreProperties>
</file>