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676400"/>
            <a:ext cx="6324600" cy="1470025"/>
          </a:xfrm>
        </p:spPr>
        <p:txBody>
          <a:bodyPr/>
          <a:lstStyle/>
          <a:p>
            <a:r>
              <a:rPr lang="en-CA" sz="4800">
                <a:effectLst/>
              </a:rPr>
              <a:t>Bond Future Definition and 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724400" cy="1371600"/>
          </a:xfrm>
        </p:spPr>
        <p:txBody>
          <a:bodyPr>
            <a:normAutofit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David Lee</a:t>
            </a: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  <a:p>
            <a:r>
              <a:rPr lang="en-PH" sz="2000" b="1" smtClean="0">
                <a:solidFill>
                  <a:schemeClr val="tx1"/>
                </a:solidFill>
              </a:rPr>
              <a:t>http:</a:t>
            </a:r>
            <a:r>
              <a:rPr lang="en-CA" sz="2000" b="1" smtClean="0">
                <a:solidFill>
                  <a:schemeClr val="tx1"/>
                </a:solidFill>
              </a:rPr>
              <a:t>//www.finpricing.com</a:t>
            </a:r>
            <a:endParaRPr lang="en-PH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Bond Future Introduction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The Use of Bond Futures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Valuation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Practical Guide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/>
              <a:t>A Real World </a:t>
            </a:r>
            <a:r>
              <a:rPr lang="en-CA" smtClean="0"/>
              <a:t>Example</a:t>
            </a:r>
            <a:endParaRPr lang="en-CA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41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0" lvl="0" indent="0" algn="ctr">
              <a:buNone/>
            </a:pPr>
            <a:r>
              <a:rPr lang="en-CA" sz="5800"/>
              <a:t>Bond Future Introduction</a:t>
            </a:r>
          </a:p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A bond future is a future contract in which the asset for delivery is a government bond.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Any government bonds that meet the maturity specification of a future contract are eligible for delivery.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All eligible delivery bonds construct the delivery basket where each bond has its own conversion factor.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Conversion factors are used to equalise the coupon and accrued interest differences of all the deliverable bonds.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The seller usually picks up the cheapest bond in the basket to deliver, called the cheapest-to-deliver (CTD).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000"/>
              <a:t>The CTD bond is normally delivered on the last delivery day of the month</a:t>
            </a:r>
            <a:r>
              <a:rPr lang="en-CA" sz="4000" smtClean="0"/>
              <a:t>.</a:t>
            </a:r>
            <a:endParaRPr lang="en-CA" sz="4000"/>
          </a:p>
        </p:txBody>
      </p:sp>
    </p:spTree>
    <p:extLst>
      <p:ext uri="{BB962C8B-B14F-4D97-AF65-F5344CB8AC3E}">
        <p14:creationId xmlns:p14="http://schemas.microsoft.com/office/powerpoint/2010/main" val="245174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lvl="0" indent="0" algn="ctr">
              <a:buNone/>
            </a:pPr>
            <a:r>
              <a:rPr lang="en-CA" sz="5800"/>
              <a:t>The Use of Bond </a:t>
            </a:r>
            <a:r>
              <a:rPr lang="en-CA" sz="5800" smtClean="0"/>
              <a:t>Futures</a:t>
            </a:r>
            <a:endParaRPr lang="en-CA" sz="58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Bond futures are exchange-traded with maturities of 2, 5, 10, 30 years, where the typical underlings are treasury notes or bonds.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There are established global markets for bond futures.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Bond futures provide a liquid alternative for managing interest rate risk.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Investors use bond futures to hedge an existing </a:t>
            </a:r>
            <a:r>
              <a:rPr lang="en-CA" sz="4400" smtClean="0"/>
              <a:t>portfolio </a:t>
            </a:r>
            <a:r>
              <a:rPr lang="en-CA" sz="4400"/>
              <a:t>against adverse interest rate movements or enhance the long-term performance of </a:t>
            </a:r>
            <a:r>
              <a:rPr lang="en-CA" sz="4400" smtClean="0"/>
              <a:t>the portfolio.</a:t>
            </a:r>
            <a:endParaRPr lang="en-CA" sz="44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Arbitrageurs profit from the price difference between the spot bonds and the bond futures.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4400"/>
              <a:t>Speculators use bond futures in the hope of making a profit on short-term movements in prices. </a:t>
            </a:r>
          </a:p>
        </p:txBody>
      </p:sp>
    </p:spTree>
    <p:extLst>
      <p:ext uri="{BB962C8B-B14F-4D97-AF65-F5344CB8AC3E}">
        <p14:creationId xmlns:p14="http://schemas.microsoft.com/office/powerpoint/2010/main" val="53479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 algn="ctr">
                  <a:buNone/>
                </a:pPr>
                <a:r>
                  <a:rPr lang="en-CA" sz="5800" smtClean="0"/>
                  <a:t>Valuation</a:t>
                </a:r>
                <a:endParaRPr lang="en-CA" sz="5800"/>
              </a:p>
              <a:p>
                <a:pPr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4400"/>
                  <a:t>The present value of a bond future contract is represented as: 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>
                          <a:latin typeface="Cambria Math"/>
                        </a:rPr>
                        <m:t>𝑃𝑉</m:t>
                      </m:r>
                      <m:d>
                        <m:dPr>
                          <m:ctrlPr>
                            <a:rPr lang="en-CA" sz="4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4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CA" sz="4000" i="1">
                          <a:latin typeface="Cambria Math"/>
                        </a:rPr>
                        <m:t>=</m:t>
                      </m:r>
                      <m:r>
                        <a:rPr lang="en-CA" sz="4000" i="1">
                          <a:latin typeface="Cambria Math"/>
                        </a:rPr>
                        <m:t>𝑛𝑁</m:t>
                      </m:r>
                      <m:d>
                        <m:dPr>
                          <m:ctrlPr>
                            <a:rPr lang="en-CA" sz="4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40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sz="4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4000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sz="4000" i="1"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CA" sz="4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CA" sz="4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CA" sz="4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CA" sz="4000" i="1"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CA" sz="4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sz="4000" i="1">
                                  <a:latin typeface="Cambria Math"/>
                                </a:rPr>
                                <m:t>𝐶𝐹</m:t>
                              </m:r>
                            </m:den>
                          </m:f>
                          <m:r>
                            <a:rPr lang="en-CA" sz="4000" i="1">
                              <a:latin typeface="Cambria Math"/>
                            </a:rPr>
                            <m:t>−</m:t>
                          </m:r>
                          <m:r>
                            <a:rPr lang="en-CA" sz="4000" i="1">
                              <a:latin typeface="Cambria Math"/>
                            </a:rPr>
                            <m:t>𝐾</m:t>
                          </m:r>
                        </m:e>
                      </m:d>
                      <m:r>
                        <m:rPr>
                          <m:sty m:val="p"/>
                        </m:rPr>
                        <a:rPr lang="en-CA" sz="4000">
                          <a:latin typeface="Cambria Math"/>
                        </a:rPr>
                        <m:t>exp</m:t>
                      </m:r>
                      <m:r>
                        <a:rPr lang="en-CA" sz="4000" i="1">
                          <a:latin typeface="Cambria Math"/>
                        </a:rPr>
                        <m:t>(−</m:t>
                      </m:r>
                      <m:sSub>
                        <m:sSubPr>
                          <m:ctrlPr>
                            <a:rPr lang="en-CA" sz="4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40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CA" sz="4000" i="1">
                          <a:latin typeface="Cambria Math"/>
                        </a:rPr>
                        <m:t>𝑇</m:t>
                      </m:r>
                      <m:r>
                        <a:rPr lang="en-CA" sz="4000" i="1">
                          <a:latin typeface="Cambria Math"/>
                        </a:rPr>
                        <m:t>)/100</m:t>
                      </m:r>
                    </m:oMath>
                  </m:oMathPara>
                </a14:m>
                <a:endParaRPr lang="en-CA" sz="4000"/>
              </a:p>
              <a:p>
                <a:pPr marL="400050" lvl="1" indent="0">
                  <a:buNone/>
                </a:pPr>
                <a:r>
                  <a:rPr lang="en-CA" sz="4000" smtClean="0"/>
                  <a:t>where</a:t>
                </a:r>
                <a:endParaRPr lang="en-CA" sz="4000"/>
              </a:p>
              <a:p>
                <a:pPr lvl="2">
                  <a:buClr>
                    <a:srgbClr val="00B050"/>
                  </a:buClr>
                </a:pPr>
                <a:r>
                  <a:rPr lang="en-CA" sz="3200" i="1" smtClean="0"/>
                  <a:t>t </a:t>
                </a:r>
                <a:r>
                  <a:rPr lang="en-CA" sz="3200" i="1"/>
                  <a:t>	</a:t>
                </a:r>
                <a:r>
                  <a:rPr lang="en-CA" sz="3200"/>
                  <a:t>the valuation </a:t>
                </a:r>
                <a:r>
                  <a:rPr lang="en-CA" sz="3200" smtClean="0"/>
                  <a:t>date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4000" i="1" smtClean="0"/>
                  <a:t>K</a:t>
                </a:r>
                <a:r>
                  <a:rPr lang="en-CA" sz="4000"/>
                  <a:t>	the delivery </a:t>
                </a:r>
                <a:r>
                  <a:rPr lang="en-CA" sz="4000" smtClean="0"/>
                  <a:t>price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4000" i="1" smtClean="0"/>
                  <a:t>n</a:t>
                </a:r>
                <a:r>
                  <a:rPr lang="en-CA" sz="4000"/>
                  <a:t>	the number of </a:t>
                </a:r>
                <a:r>
                  <a:rPr lang="en-CA" sz="4000" smtClean="0"/>
                  <a:t>contracts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4000" i="1" smtClean="0"/>
                  <a:t>N</a:t>
                </a:r>
                <a:r>
                  <a:rPr lang="en-CA" sz="4000"/>
                  <a:t>	the amount value for the bond </a:t>
                </a:r>
                <a:r>
                  <a:rPr lang="en-CA" sz="4000" smtClean="0"/>
                  <a:t>future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4000" i="1" smtClean="0"/>
                  <a:t>T</a:t>
                </a:r>
                <a:r>
                  <a:rPr lang="en-CA" sz="4000"/>
                  <a:t>	the future maturity </a:t>
                </a:r>
                <a:r>
                  <a:rPr lang="en-CA" sz="4000" smtClean="0"/>
                  <a:t>date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4000" i="1" smtClean="0"/>
                  <a:t>CF</a:t>
                </a:r>
                <a:r>
                  <a:rPr lang="en-CA" sz="4000" smtClean="0"/>
                  <a:t>	the </a:t>
                </a:r>
                <a:r>
                  <a:rPr lang="en-CA" sz="4000"/>
                  <a:t>conversion factor for a bond to deliver in a bond </a:t>
                </a:r>
                <a:endParaRPr lang="en-CA" sz="4000" smtClean="0"/>
              </a:p>
              <a:p>
                <a:pPr marL="800100" lvl="2" indent="0">
                  <a:buClr>
                    <a:srgbClr val="00B050"/>
                  </a:buClr>
                  <a:buNone/>
                </a:pPr>
                <a:r>
                  <a:rPr lang="en-CA" sz="4000"/>
                  <a:t>	</a:t>
                </a:r>
                <a:r>
                  <a:rPr lang="en-CA" sz="4000" smtClean="0"/>
                  <a:t>	futures contract</a:t>
                </a:r>
                <a:endParaRPr lang="en-CA" sz="4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  <a:blipFill rotWithShape="1">
                <a:blip r:embed="rId2"/>
                <a:stretch>
                  <a:fillRect l="-1037" t="-3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4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2">
                  <a:spcBef>
                    <a:spcPts val="1800"/>
                  </a:spcBef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i="1">
                            <a:latin typeface="Cambria Math"/>
                          </a:rPr>
                          <m:t>𝑡</m:t>
                        </m:r>
                        <m:r>
                          <a:rPr lang="en-CA" sz="2200" i="1">
                            <a:latin typeface="Cambria Math"/>
                          </a:rPr>
                          <m:t>,</m:t>
                        </m:r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CA" sz="2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i="1">
                            <a:latin typeface="Cambria Math"/>
                          </a:rPr>
                          <m:t>𝑃</m:t>
                        </m:r>
                        <m:r>
                          <a:rPr lang="en-CA" sz="2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200">
                                <a:latin typeface="Cambria Math"/>
                              </a:rPr>
                              <m:t>Σ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CA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2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func>
                    <m:r>
                      <a:rPr lang="en-CA" sz="2200" i="1">
                        <a:latin typeface="Cambria Math"/>
                      </a:rPr>
                      <m:t>−</m:t>
                    </m:r>
                    <m:r>
                      <a:rPr lang="en-CA" sz="2200" i="1">
                        <a:latin typeface="Cambria Math"/>
                      </a:rPr>
                      <m:t>𝐴</m:t>
                    </m:r>
                  </m:oMath>
                </a14:m>
                <a:r>
                  <a:rPr lang="en-CA" sz="2200"/>
                  <a:t>   	the forward clean price of the delivered bond (CTD) at t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2200" i="1"/>
                  <a:t>P</a:t>
                </a:r>
                <a:r>
                  <a:rPr lang="en-CA" sz="2200"/>
                  <a:t>	the bond dirty price at t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sz="2200"/>
                  <a:t>	the continuously compounded interest rate between t and T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200">
                            <a:latin typeface="Cambria Math"/>
                          </a:rPr>
                          <m:t>Σ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22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sz="2200" i="1">
                            <a:latin typeface="Cambria Math"/>
                          </a:rPr>
                          <m:t>≤</m:t>
                        </m:r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CA" sz="2200" i="1">
                            <a:latin typeface="Cambria Math"/>
                          </a:rPr>
                          <m:t>𝐶𝑒𝑥𝑝</m:t>
                        </m:r>
                        <m:r>
                          <a:rPr lang="en-CA" sz="2200" i="1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sz="2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200"/>
                  <a:t>	the present value sum of all coupons of the underlying bond between t and T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2200" i="1" smtClean="0"/>
                  <a:t>A</a:t>
                </a:r>
                <a:r>
                  <a:rPr lang="en-CA" sz="2200"/>
                  <a:t>	the accrual interest before T</a:t>
                </a:r>
                <a:r>
                  <a:rPr lang="en-CA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  <a:blipFill rotWithShape="1">
                <a:blip r:embed="rId2"/>
                <a:stretch>
                  <a:fillRect t="-1677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5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305800" cy="47244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/>
                  <a:t>Practical Guide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key for pricing a bond future is to compute the forward clean bond price.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forward clean bond price is equal to the forward price of the underlying bond price at today t plus some coupon and accrual interest adjustment.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𝑃</m:t>
                    </m:r>
                    <m:func>
                      <m:funcPr>
                        <m:ctrlPr>
                          <a:rPr lang="en-CA" sz="22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2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CA" sz="2200"/>
                  <a:t> is the </a:t>
                </a:r>
                <a:r>
                  <a:rPr lang="en-CA" sz="2200" smtClean="0"/>
                  <a:t>raw forward </a:t>
                </a:r>
                <a:r>
                  <a:rPr lang="en-CA" sz="2200"/>
                  <a:t>price </a:t>
                </a:r>
                <a:r>
                  <a:rPr lang="en-CA" sz="2200" smtClean="0"/>
                  <a:t>from </a:t>
                </a:r>
                <a:r>
                  <a:rPr lang="en-CA" sz="2200" i="1" smtClean="0"/>
                  <a:t>t</a:t>
                </a:r>
                <a:r>
                  <a:rPr lang="en-CA" sz="2200" smtClean="0"/>
                  <a:t> to </a:t>
                </a:r>
                <a:r>
                  <a:rPr lang="en-CA" sz="2200" i="1" smtClean="0"/>
                  <a:t>T</a:t>
                </a:r>
                <a:r>
                  <a:rPr lang="en-CA" sz="2200" smtClean="0"/>
                  <a:t>.</a:t>
                </a:r>
                <a:endParaRPr lang="en-CA" sz="22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CA" sz="22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200">
                                <a:latin typeface="Cambria Math"/>
                              </a:rPr>
                              <m:t>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 sz="220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CA" sz="2200"/>
                  <a:t> is the forward price of all </a:t>
                </a:r>
                <a:r>
                  <a:rPr lang="en-CA" sz="2200" smtClean="0"/>
                  <a:t>the coupons </a:t>
                </a:r>
                <a:r>
                  <a:rPr lang="en-CA" sz="2200"/>
                  <a:t>between </a:t>
                </a:r>
                <a:r>
                  <a:rPr lang="en-CA" sz="2200" i="1"/>
                  <a:t>t</a:t>
                </a:r>
                <a:r>
                  <a:rPr lang="en-CA" sz="2200"/>
                  <a:t> and </a:t>
                </a:r>
                <a:r>
                  <a:rPr lang="en-CA" sz="2200" i="1"/>
                  <a:t>T</a:t>
                </a:r>
                <a:r>
                  <a:rPr lang="en-CA" sz="2200"/>
                  <a:t>. Those coupons should be excluded from the forward bond price at </a:t>
                </a:r>
                <a:r>
                  <a:rPr lang="en-CA" sz="2200" i="1" smtClean="0"/>
                  <a:t>T</a:t>
                </a:r>
                <a:r>
                  <a:rPr lang="en-CA" sz="2200" smtClean="0"/>
                  <a:t>.</a:t>
                </a:r>
                <a:endParaRPr lang="en-CA" sz="22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𝐴</m:t>
                    </m:r>
                  </m:oMath>
                </a14:m>
                <a:r>
                  <a:rPr lang="en-CA" sz="2200"/>
                  <a:t> is the accrual interest before.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Bond clean price = bond dirty price – accrual </a:t>
                </a:r>
                <a:r>
                  <a:rPr lang="en-CA" sz="2200" smtClean="0"/>
                  <a:t>interest</a:t>
                </a:r>
                <a:endParaRPr lang="en-CA" sz="22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305800" cy="4724400"/>
              </a:xfrm>
              <a:blipFill rotWithShape="1">
                <a:blip r:embed="rId2"/>
                <a:stretch>
                  <a:fillRect l="-734" t="-1677" r="-734" b="-12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Futures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 Real World </a:t>
            </a:r>
            <a:r>
              <a:rPr lang="en-CA" smtClean="0"/>
              <a:t>Example</a:t>
            </a:r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10180"/>
              </p:ext>
            </p:extLst>
          </p:nvPr>
        </p:nvGraphicFramePr>
        <p:xfrm>
          <a:off x="2438400" y="2209799"/>
          <a:ext cx="4419600" cy="441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3135"/>
                <a:gridCol w="1196465"/>
              </a:tblGrid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Buy Sell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tx1"/>
                          </a:solidFill>
                          <a:effectLst/>
                        </a:rPr>
                        <a:t>Sell</a:t>
                      </a:r>
                      <a:endParaRPr lang="en-CA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Contract Size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50000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Conversion Factor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0.8272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First Delivery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6/1/2017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Last Delivery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6/30/2017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Future Ticker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TYM17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Future Ticker Size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64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Future Ticker Value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15.625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Number of Contract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83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Quote Price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124.46875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Trade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2/23/2017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Future 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6/21/2017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Bond Type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Bond Coupon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0.0275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Bond 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2/15/2024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8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information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www.finpricing.com/lib/FiBondFuture.html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493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Bond Future Definition and Valuation</vt:lpstr>
      <vt:lpstr>Bond Futures</vt:lpstr>
      <vt:lpstr>Bond Futures</vt:lpstr>
      <vt:lpstr>Bond Futures</vt:lpstr>
      <vt:lpstr>Bond Futures</vt:lpstr>
      <vt:lpstr>Bond Futures</vt:lpstr>
      <vt:lpstr>Bond Futures</vt:lpstr>
      <vt:lpstr>Bond Futures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28</cp:revision>
  <dcterms:created xsi:type="dcterms:W3CDTF">2006-08-16T00:00:00Z</dcterms:created>
  <dcterms:modified xsi:type="dcterms:W3CDTF">2018-05-05T20:14:46Z</dcterms:modified>
</cp:coreProperties>
</file>