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80494-859A-4581-8E99-5530062B724B}" type="datetimeFigureOut">
              <a:rPr lang="en-PH" smtClean="0"/>
              <a:t>5/5/2018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88048-F625-4CD4-A837-B4EBA9EEF48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441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8600" y="1066800"/>
            <a:ext cx="4648200" cy="1470025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dirty="0" smtClean="0"/>
              <a:t>Title 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5029200"/>
            <a:ext cx="4724400" cy="11430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2600" y="35859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676400"/>
            <a:ext cx="6324600" cy="1470025"/>
          </a:xfrm>
        </p:spPr>
        <p:txBody>
          <a:bodyPr/>
          <a:lstStyle/>
          <a:p>
            <a:r>
              <a:rPr lang="en-CA" sz="4800">
                <a:effectLst/>
              </a:rPr>
              <a:t>Bond Future </a:t>
            </a:r>
            <a:r>
              <a:rPr lang="en-CA" sz="4800" smtClean="0">
                <a:effectLst/>
              </a:rPr>
              <a:t>Option Valuation Guide</a:t>
            </a:r>
            <a:endParaRPr lang="en-CA" sz="480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800600"/>
            <a:ext cx="4724400" cy="1371600"/>
          </a:xfrm>
        </p:spPr>
        <p:txBody>
          <a:bodyPr>
            <a:normAutofit/>
          </a:bodyPr>
          <a:lstStyle/>
          <a:p>
            <a:r>
              <a:rPr lang="en-PH" b="1" smtClean="0">
                <a:solidFill>
                  <a:schemeClr val="tx1"/>
                </a:solidFill>
              </a:rPr>
              <a:t>David Lee</a:t>
            </a:r>
          </a:p>
          <a:p>
            <a:r>
              <a:rPr lang="en-PH" sz="2400" b="1" smtClean="0">
                <a:solidFill>
                  <a:schemeClr val="tx1"/>
                </a:solidFill>
              </a:rPr>
              <a:t>FinPricing</a:t>
            </a:r>
          </a:p>
          <a:p>
            <a:r>
              <a:rPr lang="en-PH" sz="2000" b="1" smtClean="0">
                <a:solidFill>
                  <a:schemeClr val="tx1"/>
                </a:solidFill>
              </a:rPr>
              <a:t>http:</a:t>
            </a:r>
            <a:r>
              <a:rPr lang="en-CA" sz="2000" b="1" smtClean="0">
                <a:solidFill>
                  <a:schemeClr val="tx1"/>
                </a:solidFill>
              </a:rPr>
              <a:t>//www.finpricing.com</a:t>
            </a:r>
            <a:endParaRPr lang="en-PH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411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Bond Future 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8006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/>
              <a:t>A Real World </a:t>
            </a:r>
            <a:r>
              <a:rPr lang="en-CA" smtClean="0"/>
              <a:t>Example</a:t>
            </a:r>
            <a:endParaRPr lang="en-CA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46387"/>
              </p:ext>
            </p:extLst>
          </p:nvPr>
        </p:nvGraphicFramePr>
        <p:xfrm>
          <a:off x="1447800" y="2362200"/>
          <a:ext cx="6781799" cy="4191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0123"/>
                <a:gridCol w="1298447"/>
                <a:gridCol w="2608385"/>
                <a:gridCol w="1054844"/>
              </a:tblGrid>
              <a:tr h="257547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Option Specification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Future Specification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809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Buy Sell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Buy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aseline="0">
                          <a:solidFill>
                            <a:schemeClr val="bg1"/>
                          </a:solidFill>
                          <a:effectLst/>
                        </a:rPr>
                        <a:t>Contract Size</a:t>
                      </a:r>
                      <a:endParaRPr lang="en-CA" sz="1200" baseline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33333.33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2809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Call Put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Call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aseline="0">
                          <a:solidFill>
                            <a:schemeClr val="bg1"/>
                          </a:solidFill>
                          <a:effectLst/>
                        </a:rPr>
                        <a:t>Conversion Factor</a:t>
                      </a:r>
                      <a:endParaRPr lang="en-CA" sz="1200" baseline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0.8851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2809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Currency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USD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aseline="0">
                          <a:solidFill>
                            <a:schemeClr val="bg1"/>
                          </a:solidFill>
                          <a:effectLst/>
                        </a:rPr>
                        <a:t>First Delivery Date</a:t>
                      </a:r>
                      <a:endParaRPr lang="en-CA" sz="1200" baseline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6/1/2017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2809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Option Maturity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5/26/2017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aseline="0">
                          <a:solidFill>
                            <a:schemeClr val="bg1"/>
                          </a:solidFill>
                          <a:effectLst/>
                        </a:rPr>
                        <a:t>Last Delivery Date</a:t>
                      </a:r>
                      <a:endParaRPr lang="en-CA" sz="1200" baseline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6/30/2017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2809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Option Expiry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5/26/2017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aseline="0">
                          <a:solidFill>
                            <a:schemeClr val="bg1"/>
                          </a:solidFill>
                          <a:effectLst/>
                        </a:rPr>
                        <a:t>Future Ticker</a:t>
                      </a:r>
                      <a:endParaRPr lang="en-CA" sz="1200" baseline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USM17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2809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Strike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151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aseline="0">
                          <a:solidFill>
                            <a:schemeClr val="bg1"/>
                          </a:solidFill>
                          <a:effectLst/>
                        </a:rPr>
                        <a:t>Future Ticker Size</a:t>
                      </a:r>
                      <a:endParaRPr lang="en-CA" sz="1200" baseline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32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2809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Option Ticker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USM17C 151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aseline="0">
                          <a:solidFill>
                            <a:schemeClr val="bg1"/>
                          </a:solidFill>
                          <a:effectLst/>
                        </a:rPr>
                        <a:t>Future Ticker Value</a:t>
                      </a:r>
                      <a:endParaRPr lang="en-CA" sz="1200" baseline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31.25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2809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Settlement Amount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-173875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aseline="0">
                          <a:solidFill>
                            <a:schemeClr val="bg1"/>
                          </a:solidFill>
                          <a:effectLst/>
                        </a:rPr>
                        <a:t>Number of Contract</a:t>
                      </a:r>
                      <a:endParaRPr lang="en-CA" sz="1200" baseline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52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2809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Settlement Date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2/9/2017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aseline="0">
                          <a:solidFill>
                            <a:schemeClr val="bg1"/>
                          </a:solidFill>
                          <a:effectLst/>
                        </a:rPr>
                        <a:t>Quote Price</a:t>
                      </a:r>
                      <a:endParaRPr lang="en-CA" sz="1200" baseline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3.34375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280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aseline="0">
                          <a:solidFill>
                            <a:schemeClr val="bg1"/>
                          </a:solidFill>
                          <a:effectLst/>
                        </a:rPr>
                        <a:t>Trade Date</a:t>
                      </a:r>
                      <a:endParaRPr lang="en-CA" sz="1200" baseline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2/9/2017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280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aseline="0">
                          <a:solidFill>
                            <a:schemeClr val="bg1"/>
                          </a:solidFill>
                          <a:effectLst/>
                        </a:rPr>
                        <a:t>Future Maturity Date</a:t>
                      </a:r>
                      <a:endParaRPr lang="en-CA" sz="1200" baseline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6/21/2017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280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aseline="0">
                          <a:solidFill>
                            <a:schemeClr val="bg1"/>
                          </a:solidFill>
                          <a:effectLst/>
                        </a:rPr>
                        <a:t>Underlying Bond Type</a:t>
                      </a:r>
                      <a:endParaRPr lang="en-CA" sz="1200" baseline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UST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280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aseline="0">
                          <a:solidFill>
                            <a:schemeClr val="bg1"/>
                          </a:solidFill>
                          <a:effectLst/>
                        </a:rPr>
                        <a:t>Underlying Bond Coupon</a:t>
                      </a:r>
                      <a:endParaRPr lang="en-CA" sz="1200" baseline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0.05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  <a:tr h="2809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 baseline="0">
                          <a:solidFill>
                            <a:schemeClr val="bg1"/>
                          </a:solidFill>
                          <a:effectLst/>
                        </a:rPr>
                        <a:t>Underlying Bond Maturity Date</a:t>
                      </a:r>
                      <a:endParaRPr lang="en-CA" sz="1200" baseline="0">
                        <a:solidFill>
                          <a:schemeClr val="bg1"/>
                        </a:solidFill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5/15/2037</a:t>
                      </a:r>
                      <a:endParaRPr lang="en-CA" sz="1200">
                        <a:effectLst/>
                        <a:latin typeface="Times New Roman"/>
                        <a:ea typeface="SimSu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6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001000" cy="4267200"/>
          </a:xfrm>
        </p:spPr>
        <p:txBody>
          <a:bodyPr>
            <a:normAutofit lnSpcReduction="10000"/>
          </a:bodyPr>
          <a:lstStyle/>
          <a:p>
            <a:pPr lvl="0">
              <a:spcBef>
                <a:spcPts val="12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endParaRPr lang="en-CA" sz="4800" smtClean="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4800" b="1" smtClean="0">
                <a:solidFill>
                  <a:srgbClr val="00B050"/>
                </a:solidFill>
              </a:rPr>
              <a:t>Thank You</a:t>
            </a:r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480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2000" smtClean="0"/>
          </a:p>
          <a:p>
            <a:pPr marL="0" lvl="0" indent="0" algn="ctr">
              <a:spcBef>
                <a:spcPts val="1200"/>
              </a:spcBef>
              <a:buClr>
                <a:srgbClr val="00B050"/>
              </a:buClr>
              <a:buNone/>
            </a:pPr>
            <a:endParaRPr lang="en-CA" sz="2000"/>
          </a:p>
          <a:p>
            <a:pPr marL="0" lvl="0" indent="0" algn="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2000" smtClean="0"/>
              <a:t>You can find more information at</a:t>
            </a:r>
          </a:p>
          <a:p>
            <a:pPr marL="0" lvl="0" indent="0" algn="r">
              <a:spcBef>
                <a:spcPts val="1200"/>
              </a:spcBef>
              <a:buClr>
                <a:srgbClr val="00B050"/>
              </a:buClr>
              <a:buNone/>
            </a:pPr>
            <a:r>
              <a:rPr lang="en-CA" sz="1600"/>
              <a:t>http://</a:t>
            </a:r>
            <a:r>
              <a:rPr lang="en-CA" sz="1600" smtClean="0"/>
              <a:t>www.finpricing.com/lib/FiBondFutureOption.html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82669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Bond Future 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267200"/>
          </a:xfrm>
        </p:spPr>
        <p:txBody>
          <a:bodyPr/>
          <a:lstStyle/>
          <a:p>
            <a:pPr marL="0" indent="0" algn="ctr">
              <a:buNone/>
            </a:pPr>
            <a:r>
              <a:rPr lang="en-PH" sz="4000" smtClean="0"/>
              <a:t>Summary</a:t>
            </a:r>
          </a:p>
          <a:p>
            <a:pPr lvl="0">
              <a:spcBef>
                <a:spcPts val="1200"/>
              </a:spcBef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/>
              <a:t>Bond </a:t>
            </a:r>
            <a:r>
              <a:rPr lang="en-CA" sz="2800" smtClean="0"/>
              <a:t>Future Option </a:t>
            </a:r>
            <a:r>
              <a:rPr lang="en-CA" sz="2800"/>
              <a:t>Introduction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/>
              <a:t>The Use of Bond </a:t>
            </a:r>
            <a:r>
              <a:rPr lang="en-CA" sz="2800" smtClean="0"/>
              <a:t>Future Options</a:t>
            </a:r>
            <a:endParaRPr lang="en-CA" sz="28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Valuation – European Style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 smtClean="0"/>
              <a:t>Valuation – American Style</a:t>
            </a:r>
            <a:endParaRPr lang="en-CA" sz="28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/>
              <a:t>Practical Guide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800"/>
              <a:t>A Real World </a:t>
            </a:r>
            <a:r>
              <a:rPr lang="en-CA" sz="2800" smtClean="0"/>
              <a:t>Example</a:t>
            </a:r>
            <a:endParaRPr lang="en-CA" sz="2800"/>
          </a:p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410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Bond Future 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8006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/>
              <a:t>Bond Future Option Introduction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200"/>
              <a:t>A bond future option is an option contract that gives the holder the right but not the obligation to buy or sell a bond future at a predetermined price. 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200"/>
              <a:t>The writer/seller receives a premium from the buyer for undertaking this obligation.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200"/>
              <a:t>Options are leveraged instruments that allow the owner to control a large amount of the underlying asset with a smaller amount of money.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200"/>
              <a:t>Bond future options offer significant advantages for reducing costs, enhancing returns and managing </a:t>
            </a:r>
            <a:r>
              <a:rPr lang="en-CA" sz="2200" smtClean="0"/>
              <a:t>risk.</a:t>
            </a:r>
            <a:endParaRPr lang="en-CA" sz="22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200" smtClean="0"/>
              <a:t>Bond </a:t>
            </a:r>
            <a:r>
              <a:rPr lang="en-CA" sz="2200"/>
              <a:t>future options could be European style or American style.</a:t>
            </a:r>
          </a:p>
          <a:p>
            <a:endParaRPr lang="en-PH" sz="2200"/>
          </a:p>
        </p:txBody>
      </p:sp>
    </p:spTree>
    <p:extLst>
      <p:ext uri="{BB962C8B-B14F-4D97-AF65-F5344CB8AC3E}">
        <p14:creationId xmlns:p14="http://schemas.microsoft.com/office/powerpoint/2010/main" val="225513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Bond Future 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9530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/>
              <a:t>The Use of Bond Future </a:t>
            </a:r>
            <a:r>
              <a:rPr lang="en-CA" smtClean="0"/>
              <a:t>Options</a:t>
            </a:r>
            <a:endParaRPr lang="en-CA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Bond futures options are also exchange traded derivatives on treasury instruments. 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Bond future options provide market participants with the ability to adjust their interest rate exposures.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A bond future option is also a good tool for hedging, income enhancement, duration adjustments, interest rate speculation and spread trading.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 smtClean="0"/>
              <a:t>Investors </a:t>
            </a:r>
            <a:r>
              <a:rPr lang="en-CA" sz="2000"/>
              <a:t>use bond future options to hedge an existing </a:t>
            </a:r>
            <a:r>
              <a:rPr lang="en-CA" sz="2000" smtClean="0"/>
              <a:t>portfolio </a:t>
            </a:r>
            <a:r>
              <a:rPr lang="en-CA" sz="2000"/>
              <a:t>against adverse interest rate movements or enhance the long-term </a:t>
            </a:r>
            <a:r>
              <a:rPr lang="en-CA" sz="2000" smtClean="0"/>
              <a:t>performance.</a:t>
            </a:r>
            <a:endParaRPr lang="en-CA" sz="2000"/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Arbitrageurs profit from the price difference between the spot bonds and the bond futures.</a:t>
            </a:r>
          </a:p>
          <a:p>
            <a:pPr lvl="0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000"/>
              <a:t>Speculators use bond future option in the hope of making a profit on short-term movements in prices. </a:t>
            </a:r>
          </a:p>
          <a:p>
            <a:endParaRPr lang="en-PH" sz="2200"/>
          </a:p>
        </p:txBody>
      </p:sp>
    </p:spTree>
    <p:extLst>
      <p:ext uri="{BB962C8B-B14F-4D97-AF65-F5344CB8AC3E}">
        <p14:creationId xmlns:p14="http://schemas.microsoft.com/office/powerpoint/2010/main" val="274612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Bond Future Option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76400"/>
                <a:ext cx="8229600" cy="48768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 smtClean="0"/>
                  <a:t>Valuation</a:t>
                </a:r>
                <a:r>
                  <a:rPr lang="en-CA"/>
                  <a:t>: </a:t>
                </a:r>
                <a:r>
                  <a:rPr lang="en-CA" smtClean="0"/>
                  <a:t>European Style</a:t>
                </a:r>
                <a:endParaRPr lang="en-CA"/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200"/>
                  <a:t>The present value of a call bond future option is represented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>
                          <a:latin typeface="Cambria Math"/>
                        </a:rPr>
                        <m:t>𝑃𝑉</m:t>
                      </m:r>
                      <m:d>
                        <m:dPr>
                          <m:ctrlPr>
                            <a:rPr lang="en-CA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0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CA" sz="2000" i="1">
                          <a:latin typeface="Cambria Math"/>
                        </a:rPr>
                        <m:t>=</m:t>
                      </m:r>
                      <m:r>
                        <a:rPr lang="en-CA" sz="2000" i="1">
                          <a:latin typeface="Cambria Math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CA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/>
                                </a:rPr>
                                <m:t>𝑇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CA" sz="2000">
                              <a:latin typeface="Cambria Math"/>
                            </a:rPr>
                            <m:t>Φ</m:t>
                          </m:r>
                          <m:d>
                            <m:d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latin typeface="Cambria Math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000" i="1">
                              <a:latin typeface="Cambria Math"/>
                            </a:rPr>
                            <m:t>−</m:t>
                          </m:r>
                          <m:r>
                            <a:rPr lang="en-CA" sz="2000" i="1">
                              <a:latin typeface="Cambria Math"/>
                            </a:rPr>
                            <m:t>𝐾</m:t>
                          </m:r>
                          <m:r>
                            <m:rPr>
                              <m:sty m:val="p"/>
                            </m:rPr>
                            <a:rPr lang="en-CA" sz="2000">
                              <a:latin typeface="Cambria Math"/>
                            </a:rPr>
                            <m:t>Φ</m:t>
                          </m:r>
                          <m:r>
                            <a:rPr lang="en-CA" sz="20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000" i="1">
                              <a:latin typeface="Cambria Math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C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CA" sz="2000" i="1">
                              <a:latin typeface="Cambria Math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CA" sz="2000"/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200"/>
                  <a:t>The present value of a put bond future option is represented as:</a:t>
                </a:r>
                <a:endParaRPr lang="en-CA" sz="2200" smtClean="0"/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𝑃𝑉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CA" sz="2000" i="1">
                        <a:latin typeface="Cambria Math"/>
                      </a:rPr>
                      <m:t>=</m:t>
                    </m:r>
                    <m:r>
                      <a:rPr lang="en-CA" sz="2000" i="1">
                        <a:latin typeface="Cambria Math"/>
                      </a:rPr>
                      <m:t>𝑁</m:t>
                    </m:r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/>
                          </a:rPr>
                          <m:t>𝐾</m:t>
                        </m:r>
                        <m:r>
                          <m:rPr>
                            <m:sty m:val="p"/>
                          </m:rPr>
                          <a:rPr lang="en-CA" sz="2000">
                            <a:latin typeface="Cambria Math"/>
                          </a:rPr>
                          <m:t>Φ</m:t>
                        </m:r>
                        <m:d>
                          <m:d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CA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CA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CA" sz="20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CA" sz="2000">
                            <a:latin typeface="Cambria Math"/>
                          </a:rPr>
                          <m:t>Φ</m:t>
                        </m:r>
                        <m:d>
                          <m:d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20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CA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C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CA" sz="20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CA" sz="2000"/>
                  <a:t>    </a:t>
                </a:r>
              </a:p>
              <a:p>
                <a:pPr marL="400050" lvl="1" indent="0">
                  <a:buNone/>
                </a:pPr>
                <a:r>
                  <a:rPr lang="en-CA" sz="1800"/>
                  <a:t>where </a:t>
                </a:r>
              </a:p>
              <a:p>
                <a:pPr lvl="2">
                  <a:buClr>
                    <a:srgbClr val="00B05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CA" sz="2000" i="1">
                            <a:latin typeface="Cambria Math"/>
                          </a:rPr>
                          <m:t>1,2</m:t>
                        </m:r>
                      </m:sub>
                    </m:sSub>
                    <m:r>
                      <a:rPr lang="en-CA" sz="2000" i="1">
                        <a:latin typeface="Cambria Math"/>
                      </a:rPr>
                      <m:t>=</m:t>
                    </m:r>
                    <m:f>
                      <m:fPr>
                        <m:type m:val="skw"/>
                        <m:ctrlPr>
                          <a:rPr lang="en-CA" sz="2000" i="1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000" i="1">
                                <a:latin typeface="Cambria Math"/>
                              </a:rPr>
                              <m:t>𝑙𝑛</m:t>
                            </m:r>
                            <m:d>
                              <m:dPr>
                                <m:ctrlPr>
                                  <a:rPr lang="en-CA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CA" sz="2000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CA" sz="20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 sz="2000" i="1">
                                            <a:latin typeface="Cambria Math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CA" sz="2000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CA" sz="2000" i="1">
                                        <a:latin typeface="Cambria Math"/>
                                      </a:rPr>
                                      <m:t>𝐾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CA" sz="2000" i="1">
                                <a:latin typeface="Cambria Math"/>
                              </a:rPr>
                              <m:t>±</m:t>
                            </m:r>
                            <m:f>
                              <m:fPr>
                                <m:type m:val="lin"/>
                                <m:ctrlPr>
                                  <a:rPr lang="en-CA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CA" sz="20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2000" i="1">
                                        <a:latin typeface="Cambria Math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CA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2000" i="1">
                                    <a:latin typeface="Cambria Math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CA" sz="20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CA" sz="2000" i="1">
                            <a:latin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CA" sz="2000" i="1">
                                <a:latin typeface="Cambria Math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endParaRPr lang="en-CA" sz="2000"/>
              </a:p>
              <a:p>
                <a:pPr lvl="2">
                  <a:buClr>
                    <a:srgbClr val="00B05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CA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000" i="1">
                                <a:latin typeface="Cambria Math"/>
                              </a:rPr>
                              <m:t>𝑃</m:t>
                            </m:r>
                            <m:r>
                              <a:rPr lang="en-CA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2000">
                                    <a:latin typeface="Cambria Math"/>
                                  </a:rPr>
                                  <m:t>Σ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000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2000" i="1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CA" sz="2000" i="1">
                                    <a:latin typeface="Cambria Math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  <m:r>
                          <a:rPr lang="en-CA" sz="2000" i="1">
                            <a:latin typeface="Cambria Math"/>
                          </a:rPr>
                          <m:t>−</m:t>
                        </m:r>
                        <m:r>
                          <a:rPr lang="en-CA" sz="2000" i="1">
                            <a:latin typeface="Cambria Math"/>
                          </a:rPr>
                          <m:t>𝐴</m:t>
                        </m:r>
                        <m:r>
                          <a:rPr lang="en-CA" sz="200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CA" sz="2000" i="1">
                        <a:latin typeface="Cambria Math"/>
                      </a:rPr>
                      <m:t>/</m:t>
                    </m:r>
                    <m:r>
                      <a:rPr lang="en-CA" sz="2000" i="1">
                        <a:latin typeface="Cambria Math"/>
                      </a:rPr>
                      <m:t>𝐶𝐹</m:t>
                    </m:r>
                  </m:oMath>
                </a14:m>
                <a:r>
                  <a:rPr lang="en-CA" sz="2000"/>
                  <a:t>  	the forward clean price of the delivered bond (CTD) at </a:t>
                </a:r>
                <a:r>
                  <a:rPr lang="en-CA" sz="2000" i="1" smtClean="0"/>
                  <a:t>time 0</a:t>
                </a:r>
                <a:r>
                  <a:rPr lang="en-CA" sz="2000" smtClean="0"/>
                  <a:t>.</a:t>
                </a:r>
                <a:endParaRPr lang="en-CA" sz="2000"/>
              </a:p>
              <a:p>
                <a:pPr lvl="2">
                  <a:buClr>
                    <a:srgbClr val="00B05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000">
                            <a:latin typeface="Cambria Math"/>
                          </a:rPr>
                          <m:t>Σ</m:t>
                        </m:r>
                      </m:sub>
                    </m:sSub>
                    <m:r>
                      <a:rPr lang="en-CA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CA" sz="2000" i="1">
                            <a:latin typeface="Cambria Math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CA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CA" sz="2000" i="1">
                            <a:latin typeface="Cambria Math"/>
                          </a:rPr>
                          <m:t>≤</m:t>
                        </m:r>
                        <m:r>
                          <a:rPr lang="en-CA" sz="2000" i="1">
                            <a:latin typeface="Cambria Math"/>
                          </a:rPr>
                          <m:t>𝑇</m:t>
                        </m:r>
                      </m:sub>
                      <m:sup/>
                      <m:e>
                        <m:r>
                          <a:rPr lang="en-CA" sz="2000" i="1">
                            <a:latin typeface="Cambria Math"/>
                          </a:rPr>
                          <m:t>𝐶𝑒𝑥𝑝</m:t>
                        </m:r>
                        <m:r>
                          <a:rPr lang="en-CA" sz="2000" i="1">
                            <a:latin typeface="Cambria Math"/>
                          </a:rPr>
                          <m:t>(−</m:t>
                        </m:r>
                        <m:sSub>
                          <m:sSub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CA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0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CA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CA" sz="2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CA" sz="2000"/>
                  <a:t>	</a:t>
                </a:r>
                <a:r>
                  <a:rPr lang="en-CA" sz="2000" smtClean="0"/>
                  <a:t>	the summed present value </a:t>
                </a:r>
                <a:r>
                  <a:rPr lang="en-CA" sz="2000"/>
                  <a:t>of all coupons of the underlying bond between </a:t>
                </a:r>
                <a:r>
                  <a:rPr lang="en-CA" sz="2000" i="1" smtClean="0"/>
                  <a:t>0</a:t>
                </a:r>
                <a:r>
                  <a:rPr lang="en-CA" sz="2000" smtClean="0"/>
                  <a:t> </a:t>
                </a:r>
                <a:r>
                  <a:rPr lang="en-CA" sz="2000"/>
                  <a:t>and </a:t>
                </a:r>
                <a:r>
                  <a:rPr lang="en-CA" sz="2000" i="1" smtClean="0"/>
                  <a:t>T</a:t>
                </a:r>
                <a:r>
                  <a:rPr lang="en-CA" sz="2000" smtClean="0"/>
                  <a:t>.</a:t>
                </a:r>
                <a:endParaRPr lang="en-CA" sz="2000"/>
              </a:p>
              <a:p>
                <a:pPr lvl="2">
                  <a:buClr>
                    <a:srgbClr val="00B050"/>
                  </a:buClr>
                </a:pPr>
                <a:r>
                  <a:rPr lang="en-CA" sz="2000" i="1" smtClean="0"/>
                  <a:t>K</a:t>
                </a:r>
                <a:r>
                  <a:rPr lang="en-CA" sz="2000"/>
                  <a:t>	the </a:t>
                </a:r>
                <a:r>
                  <a:rPr lang="en-CA" sz="2000" smtClean="0"/>
                  <a:t>strike.</a:t>
                </a:r>
                <a:endParaRPr lang="en-CA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76400"/>
                <a:ext cx="8229600" cy="4876800"/>
              </a:xfrm>
              <a:blipFill rotWithShape="1">
                <a:blip r:embed="rId2"/>
                <a:stretch>
                  <a:fillRect l="-815" t="-16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7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Bond Future Option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752600"/>
                <a:ext cx="8229600" cy="4800600"/>
              </a:xfrm>
            </p:spPr>
            <p:txBody>
              <a:bodyPr>
                <a:noAutofit/>
              </a:bodyPr>
              <a:lstStyle/>
              <a:p>
                <a:pPr marL="914400" lvl="2" indent="0" algn="ctr">
                  <a:buNone/>
                </a:pPr>
                <a:r>
                  <a:rPr lang="en-CA" sz="3200" smtClean="0"/>
                  <a:t>Valuation: European Style (Cont)</a:t>
                </a:r>
                <a:endParaRPr lang="en-CA" sz="3200"/>
              </a:p>
              <a:p>
                <a:pPr lvl="2">
                  <a:spcBef>
                    <a:spcPts val="1200"/>
                  </a:spcBef>
                  <a:buClr>
                    <a:srgbClr val="00B050"/>
                  </a:buClr>
                </a:pPr>
                <a:r>
                  <a:rPr lang="en-CA" sz="2200" i="1" smtClean="0"/>
                  <a:t>N</a:t>
                </a:r>
                <a:r>
                  <a:rPr lang="en-CA" sz="2200"/>
                  <a:t>	the </a:t>
                </a:r>
                <a:r>
                  <a:rPr lang="en-CA" sz="2200" smtClean="0"/>
                  <a:t>notional.</a:t>
                </a:r>
                <a:endParaRPr lang="en-CA" sz="2200"/>
              </a:p>
              <a:p>
                <a:pPr lvl="2">
                  <a:buClr>
                    <a:srgbClr val="00B050"/>
                  </a:buClr>
                </a:pPr>
                <a:r>
                  <a:rPr lang="en-CA" sz="2200" i="1" smtClean="0"/>
                  <a:t>T</a:t>
                </a:r>
                <a:r>
                  <a:rPr lang="en-CA" sz="2200"/>
                  <a:t>	the option maturity </a:t>
                </a:r>
                <a:r>
                  <a:rPr lang="en-CA" sz="2200" smtClean="0"/>
                  <a:t>date.</a:t>
                </a:r>
                <a:endParaRPr lang="en-CA" sz="2200"/>
              </a:p>
              <a:p>
                <a:pPr lvl="2">
                  <a:buClr>
                    <a:srgbClr val="00B05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CA" sz="2200"/>
                  <a:t>	the discount </a:t>
                </a:r>
                <a:r>
                  <a:rPr lang="en-CA" sz="2200" smtClean="0"/>
                  <a:t>factor.</a:t>
                </a:r>
                <a:endParaRPr lang="en-CA" sz="2200"/>
              </a:p>
              <a:p>
                <a:pPr lvl="2">
                  <a:buClr>
                    <a:srgbClr val="00B050"/>
                  </a:buClr>
                </a:pPr>
                <a:r>
                  <a:rPr lang="en-CA" sz="2200" smtClean="0"/>
                  <a:t>CF</a:t>
                </a:r>
                <a:r>
                  <a:rPr lang="en-CA" sz="2200"/>
                  <a:t>	the conversion factor for a bond to deliver in a bond futures </a:t>
                </a:r>
                <a:r>
                  <a:rPr lang="en-CA" sz="2200" smtClean="0"/>
                  <a:t>contract.</a:t>
                </a:r>
                <a:endParaRPr lang="en-CA" sz="2200"/>
              </a:p>
              <a:p>
                <a:pPr lvl="2">
                  <a:buClr>
                    <a:srgbClr val="00B050"/>
                  </a:buClr>
                </a:pPr>
                <a:r>
                  <a:rPr lang="en-CA" sz="2200" i="1" smtClean="0"/>
                  <a:t>A</a:t>
                </a:r>
                <a:r>
                  <a:rPr lang="en-CA" sz="2200"/>
                  <a:t>	the accrual interest before T.</a:t>
                </a:r>
              </a:p>
              <a:p>
                <a:pPr lvl="2">
                  <a:buClr>
                    <a:srgbClr val="00B050"/>
                  </a:buClr>
                </a:pPr>
                <a:r>
                  <a:rPr lang="en-CA" sz="2200" i="1"/>
                  <a:t>P</a:t>
                </a:r>
                <a:r>
                  <a:rPr lang="en-CA" sz="2200"/>
                  <a:t>	the bond dirty price at </a:t>
                </a:r>
                <a:r>
                  <a:rPr lang="en-CA" sz="2200" smtClean="0"/>
                  <a:t>0.</a:t>
                </a:r>
                <a:endParaRPr lang="en-CA" sz="2200"/>
              </a:p>
              <a:p>
                <a:pPr lvl="2">
                  <a:buClr>
                    <a:srgbClr val="00B05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CA" sz="2200"/>
                  <a:t>	the continuously compounded interest rate between t and </a:t>
                </a:r>
                <a:r>
                  <a:rPr lang="en-CA" sz="2200" i="1" smtClean="0"/>
                  <a:t>T</a:t>
                </a:r>
                <a:r>
                  <a:rPr lang="en-CA" sz="2200" smtClean="0"/>
                  <a:t>.</a:t>
                </a:r>
                <a:endParaRPr lang="en-CA" sz="2200"/>
              </a:p>
              <a:p>
                <a:pPr lvl="2">
                  <a:buClr>
                    <a:srgbClr val="00B050"/>
                  </a:buClr>
                </a:pPr>
                <a14:m>
                  <m:oMath xmlns:m="http://schemas.openxmlformats.org/officeDocument/2006/math">
                    <m:r>
                      <a:rPr lang="en-CA" sz="2200" i="1">
                        <a:latin typeface="Cambria Math"/>
                      </a:rPr>
                      <m:t>𝜎</m:t>
                    </m:r>
                    <m:r>
                      <a:rPr lang="en-CA" sz="2200" i="1">
                        <a:latin typeface="Cambria Math"/>
                      </a:rPr>
                      <m:t>=</m:t>
                    </m:r>
                    <m:r>
                      <a:rPr lang="en-CA" sz="2200" i="1">
                        <a:latin typeface="Cambria Math"/>
                      </a:rPr>
                      <m:t>𝛼</m:t>
                    </m:r>
                    <m:r>
                      <a:rPr lang="en-CA" sz="2200" i="1">
                        <a:latin typeface="Cambria Math"/>
                      </a:rPr>
                      <m:t>𝐷𝑦</m:t>
                    </m:r>
                    <m:sSub>
                      <m:sSubPr>
                        <m:ctrlPr>
                          <a:rPr lang="en-CA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CA" sz="2200" i="1">
                        <a:latin typeface="Cambria Math"/>
                      </a:rPr>
                      <m:t>/</m:t>
                    </m:r>
                    <m:r>
                      <a:rPr lang="en-CA" sz="2200" i="1">
                        <a:latin typeface="Cambria Math"/>
                      </a:rPr>
                      <m:t>𝐶𝐹</m:t>
                    </m:r>
                  </m:oMath>
                </a14:m>
                <a:r>
                  <a:rPr lang="en-CA" sz="2200"/>
                  <a:t>	the volatility of forward bond price</a:t>
                </a:r>
                <a:r>
                  <a:rPr lang="en-CA" sz="2200" smtClean="0"/>
                  <a:t>.</a:t>
                </a:r>
                <a:endParaRPr lang="en-CA" sz="22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752600"/>
                <a:ext cx="8229600" cy="4800600"/>
              </a:xfrm>
              <a:blipFill rotWithShape="1">
                <a:blip r:embed="rId2"/>
                <a:stretch>
                  <a:fillRect t="-1652" r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7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Bond Future Option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752600"/>
                <a:ext cx="8229600" cy="4648200"/>
              </a:xfrm>
            </p:spPr>
            <p:txBody>
              <a:bodyPr>
                <a:noAutofit/>
              </a:bodyPr>
              <a:lstStyle/>
              <a:p>
                <a:pPr marL="914400" lvl="2" indent="0" algn="ctr">
                  <a:buNone/>
                </a:pPr>
                <a:r>
                  <a:rPr lang="en-CA" sz="3200" smtClean="0">
                    <a:latin typeface="Cambria Math"/>
                  </a:rPr>
                  <a:t>Valuation (Cont)</a:t>
                </a:r>
              </a:p>
              <a:p>
                <a:pPr lvl="2">
                  <a:spcBef>
                    <a:spcPts val="1800"/>
                  </a:spcBef>
                  <a:buClr>
                    <a:srgbClr val="00B05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CA" sz="22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CA" sz="2200"/>
                  <a:t>	 </a:t>
                </a:r>
                <a:r>
                  <a:rPr lang="en-CA" sz="2200" smtClean="0"/>
                  <a:t>the forward </a:t>
                </a:r>
                <a:r>
                  <a:rPr lang="en-CA" sz="2200"/>
                  <a:t>yield volatility of the CTD bond of the underlying futures. We use the swaption </a:t>
                </a:r>
                <a:r>
                  <a:rPr lang="en-CA" sz="2200" smtClean="0"/>
                  <a:t>volatility</a:t>
                </a:r>
                <a:endParaRPr lang="en-CA" sz="2200"/>
              </a:p>
              <a:p>
                <a:pPr lvl="2">
                  <a:buClr>
                    <a:srgbClr val="00B050"/>
                  </a:buClr>
                </a:pPr>
                <a14:m>
                  <m:oMath xmlns:m="http://schemas.openxmlformats.org/officeDocument/2006/math">
                    <m:r>
                      <a:rPr lang="en-CA" sz="22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CA" sz="2200"/>
                  <a:t> 	</a:t>
                </a:r>
                <a:r>
                  <a:rPr lang="en-CA" sz="2200" smtClean="0"/>
                  <a:t>the implied volatility </a:t>
                </a:r>
                <a:r>
                  <a:rPr lang="en-CA" sz="2200"/>
                  <a:t>scaling </a:t>
                </a:r>
                <a:r>
                  <a:rPr lang="en-CA" sz="2200" smtClean="0"/>
                  <a:t>factor.</a:t>
                </a:r>
              </a:p>
              <a:p>
                <a:pPr lvl="2">
                  <a:buClr>
                    <a:srgbClr val="00B050"/>
                  </a:buClr>
                </a:pPr>
                <a:r>
                  <a:rPr lang="en-CA" sz="2200" smtClean="0"/>
                  <a:t>y	the forward yield that can be solved by </a:t>
                </a:r>
                <a:endParaRPr lang="en-CA" sz="2200" i="1" smtClean="0"/>
              </a:p>
              <a:p>
                <a:pPr marL="914400" lvl="2" indent="0">
                  <a:buClr>
                    <a:srgbClr val="00B05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i="1">
                          <a:latin typeface="Cambria Math"/>
                        </a:rPr>
                        <m:t>𝑃</m:t>
                      </m:r>
                      <m:r>
                        <a:rPr lang="en-CA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0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>
                              <a:latin typeface="Cambria Math"/>
                            </a:rPr>
                            <m:t>Σ</m:t>
                          </m:r>
                        </m:sub>
                      </m:sSub>
                      <m:r>
                        <a:rPr lang="en-CA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CA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CA" sz="2000" i="1">
                              <a:latin typeface="Cambria Math"/>
                            </a:rPr>
                            <m:t>𝑇</m:t>
                          </m:r>
                          <m:r>
                            <a:rPr lang="en-CA" sz="2000" i="1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000" i="1"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0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CA" sz="2000" i="1"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CA" sz="2000" i="1">
                              <a:latin typeface="Cambria Math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CA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CA" sz="20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sz="2000" i="1">
                                  <a:latin typeface="Cambria Math"/>
                                </a:rPr>
                                <m:t>𝑦</m:t>
                              </m:r>
                              <m:sSub>
                                <m:sSubPr>
                                  <m:ctrlPr>
                                    <a:rPr lang="en-CA" sz="2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CA" sz="20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CA" sz="20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CA" sz="2000"/>
              </a:p>
              <a:p>
                <a:pPr lvl="2">
                  <a:buClr>
                    <a:srgbClr val="00B05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CA" sz="2200"/>
                  <a:t>	the maturity of the underlying CTD </a:t>
                </a:r>
                <a:r>
                  <a:rPr lang="en-CA" sz="2200" smtClean="0"/>
                  <a:t>bond</a:t>
                </a:r>
                <a:endParaRPr lang="en-CA" sz="2200"/>
              </a:p>
              <a:p>
                <a:pPr lvl="2">
                  <a:buClr>
                    <a:srgbClr val="00B050"/>
                  </a:buClr>
                </a:pPr>
                <a14:m>
                  <m:oMath xmlns:m="http://schemas.openxmlformats.org/officeDocument/2006/math">
                    <m:r>
                      <a:rPr lang="en-CA" sz="2200" i="1">
                        <a:latin typeface="Cambria Math"/>
                      </a:rPr>
                      <m:t>𝐷</m:t>
                    </m:r>
                    <m:r>
                      <a:rPr lang="en-CA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sz="2200" i="1">
                            <a:latin typeface="Cambria Math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CA" sz="2200" i="1">
                                <a:latin typeface="Cambria Math"/>
                              </a:rPr>
                              <m:t>𝑇</m:t>
                            </m:r>
                            <m:r>
                              <a:rPr lang="en-CA" sz="2200" i="1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CA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2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sz="2200" i="1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CA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200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CA" sz="2200" i="1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2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sz="2200" i="1">
                                <a:latin typeface="Cambria Math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en-CA" sz="2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22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2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2200" i="1">
                                    <a:latin typeface="Cambria Math"/>
                                  </a:rPr>
                                  <m:t>𝑦</m:t>
                                </m:r>
                                <m:sSub>
                                  <m:sSubPr>
                                    <m:ctrlPr>
                                      <a:rPr lang="en-CA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2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CA" sz="2200" i="1">
                                <a:latin typeface="Cambria Math"/>
                              </a:rPr>
                              <m:t>𝑇</m:t>
                            </m:r>
                            <m:r>
                              <a:rPr lang="en-CA" sz="2200" i="1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CA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2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CA" sz="2200" i="1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CA" sz="2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200" i="1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CA" sz="2200" i="1">
                                    <a:latin typeface="Cambria Math"/>
                                  </a:rPr>
                                  <m:t>𝐵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CA" sz="2200" i="1">
                                <a:latin typeface="Cambria Math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en-CA" sz="22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CA" sz="22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CA" sz="22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CA" sz="2200" i="1">
                                    <a:latin typeface="Cambria Math"/>
                                  </a:rPr>
                                  <m:t>𝑦</m:t>
                                </m:r>
                                <m:sSub>
                                  <m:sSubPr>
                                    <m:ctrlPr>
                                      <a:rPr lang="en-CA" sz="2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2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CA" sz="2200"/>
                  <a:t> 	the forward modified duration of the CTD bond of the underlying futures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752600"/>
                <a:ext cx="8229600" cy="4648200"/>
              </a:xfrm>
              <a:blipFill rotWithShape="1">
                <a:blip r:embed="rId2"/>
                <a:stretch>
                  <a:fillRect t="-1706" b="-31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84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Bond Future Option</a:t>
            </a:r>
            <a:endParaRPr lang="en-PH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752600"/>
                <a:ext cx="8229600" cy="4800600"/>
              </a:xfrm>
            </p:spPr>
            <p:txBody>
              <a:bodyPr>
                <a:noAutofit/>
              </a:bodyPr>
              <a:lstStyle/>
              <a:p>
                <a:pPr marL="0" lvl="0" indent="0" algn="ctr">
                  <a:buNone/>
                </a:pPr>
                <a:r>
                  <a:rPr lang="en-CA" smtClean="0"/>
                  <a:t>Valuation:	American Style</a:t>
                </a:r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200"/>
                  <a:t>We use the Cox-Ross-Rubinstein (CRR) binomial tree to price American bond future option.</a:t>
                </a:r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200"/>
                  <a:t>Build forward bond price tree. </a:t>
                </a:r>
              </a:p>
              <a:p>
                <a:pPr marL="0" indent="0">
                  <a:buNone/>
                </a:pPr>
                <a:r>
                  <a:rPr lang="en-CA" sz="220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CA" sz="2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000" i="1">
                                <a:latin typeface="Cambria Math"/>
                              </a:rPr>
                              <m:t>𝑃</m:t>
                            </m:r>
                            <m:r>
                              <a:rPr lang="en-CA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20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CA" sz="2000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CA" sz="2000">
                                    <a:latin typeface="Cambria Math"/>
                                  </a:rPr>
                                  <m:t>Σ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 sz="2000">
                                <a:latin typeface="Cambria Math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CA" sz="20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CA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CA" sz="2000" i="1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CA" sz="2000" i="1">
                                    <a:latin typeface="Cambria Math"/>
                                  </a:rPr>
                                  <m:t>𝑇</m:t>
                                </m:r>
                              </m:e>
                            </m:d>
                          </m:e>
                        </m:func>
                        <m:r>
                          <a:rPr lang="en-CA" sz="2000" i="1">
                            <a:latin typeface="Cambria Math"/>
                          </a:rPr>
                          <m:t>−</m:t>
                        </m:r>
                        <m:r>
                          <a:rPr lang="en-CA" sz="2000" i="1">
                            <a:latin typeface="Cambria Math"/>
                          </a:rPr>
                          <m:t>𝐴</m:t>
                        </m:r>
                        <m:r>
                          <a:rPr lang="en-CA" sz="200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CA" sz="2000" i="1">
                        <a:latin typeface="Cambria Math"/>
                      </a:rPr>
                      <m:t>/</m:t>
                    </m:r>
                    <m:r>
                      <a:rPr lang="en-CA" sz="2000" i="1">
                        <a:latin typeface="Cambria Math"/>
                      </a:rPr>
                      <m:t>𝐶𝐹</m:t>
                    </m:r>
                  </m:oMath>
                </a14:m>
                <a:r>
                  <a:rPr lang="en-CA" sz="2000"/>
                  <a:t>  </a:t>
                </a:r>
              </a:p>
              <a:p>
                <a:pPr marL="0" indent="0">
                  <a:buNone/>
                </a:pPr>
                <a:r>
                  <a:rPr lang="en-CA" sz="200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CA" sz="2000" i="1">
                            <a:latin typeface="Cambria Math"/>
                          </a:rPr>
                          <m:t>𝑢</m:t>
                        </m:r>
                      </m:sup>
                    </m:sSubSup>
                    <m:r>
                      <a:rPr lang="en-CA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>
                            <a:latin typeface="Cambria Math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CA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CA" sz="2000" i="1">
                            <a:latin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CA" sz="2000" i="1">
                                <a:latin typeface="Cambria Math"/>
                              </a:rPr>
                              <m:t>∆</m:t>
                            </m:r>
                            <m:r>
                              <a:rPr lang="en-CA" sz="2000" i="1">
                                <a:latin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r>
                  <a:rPr lang="en-CA" sz="2000"/>
                  <a:t> with probability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𝑝</m:t>
                    </m:r>
                    <m:r>
                      <a:rPr lang="en-CA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CA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CA" sz="2000" i="1">
                            <a:latin typeface="Cambria Math"/>
                          </a:rPr>
                          <m:t>1−</m:t>
                        </m:r>
                        <m:sSup>
                          <m:sSup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CA" sz="2000" i="1">
                                <a:latin typeface="Cambria Math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en-CA" sz="20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00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a:rPr lang="en-CA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rad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000" i="1">
                                <a:latin typeface="Cambria Math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en-CA" sz="20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00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a:rPr lang="en-CA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rad>
                          </m:sup>
                        </m:sSup>
                        <m:r>
                          <a:rPr lang="en-CA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CA" sz="20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CA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CA" sz="2000" i="1">
                                <a:latin typeface="Cambria Math"/>
                              </a:rPr>
                              <m:t>𝜎</m:t>
                            </m:r>
                            <m:rad>
                              <m:radPr>
                                <m:degHide m:val="on"/>
                                <m:ctrlPr>
                                  <a:rPr lang="en-CA" sz="2000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000" i="1">
                                    <a:latin typeface="Cambria Math"/>
                                  </a:rPr>
                                  <m:t>∆</m:t>
                                </m:r>
                                <m:r>
                                  <a:rPr lang="en-CA" sz="20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rad>
                          </m:sup>
                        </m:sSup>
                      </m:den>
                    </m:f>
                  </m:oMath>
                </a14:m>
                <a:r>
                  <a:rPr lang="en-CA" sz="2000" smtClean="0"/>
                  <a:t> where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∆</m:t>
                    </m:r>
                    <m:r>
                      <a:rPr lang="en-CA" sz="2000" i="1">
                        <a:latin typeface="Cambria Math"/>
                      </a:rPr>
                      <m:t>𝑡</m:t>
                    </m:r>
                    <m:r>
                      <a:rPr lang="en-CA" sz="2000" i="1">
                        <a:latin typeface="Cambria Math"/>
                      </a:rPr>
                      <m:t>=</m:t>
                    </m:r>
                    <m:r>
                      <a:rPr lang="en-CA" sz="2000" i="1">
                        <a:latin typeface="Cambria Math"/>
                      </a:rPr>
                      <m:t>𝑇</m:t>
                    </m:r>
                    <m:r>
                      <a:rPr lang="en-CA" sz="2000" i="1">
                        <a:latin typeface="Cambria Math"/>
                      </a:rPr>
                      <m:t>/</m:t>
                    </m:r>
                    <m:r>
                      <a:rPr lang="en-CA" sz="2000" i="1">
                        <a:latin typeface="Cambria Math"/>
                      </a:rPr>
                      <m:t>𝑚</m:t>
                    </m:r>
                  </m:oMath>
                </a14:m>
                <a:endParaRPr lang="en-CA" sz="2000"/>
              </a:p>
              <a:p>
                <a:pPr marL="0" indent="0">
                  <a:buNone/>
                </a:pPr>
                <a:r>
                  <a:rPr lang="en-CA" sz="200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0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CA" sz="2000" i="1">
                            <a:latin typeface="Cambria Math"/>
                          </a:rPr>
                          <m:t>𝑢</m:t>
                        </m:r>
                      </m:sup>
                    </m:sSubSup>
                    <m:r>
                      <a:rPr lang="en-CA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CA" sz="2000" i="1">
                            <a:latin typeface="Cambria Math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CA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CA" sz="2000" i="1">
                            <a:latin typeface="Cambria Math"/>
                          </a:rPr>
                          <m:t>−</m:t>
                        </m:r>
                        <m:r>
                          <a:rPr lang="en-CA" sz="2000" i="1">
                            <a:latin typeface="Cambria Math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CA" sz="2000" i="1">
                                <a:latin typeface="Cambria Math"/>
                              </a:rPr>
                              <m:t>∆</m:t>
                            </m:r>
                            <m:r>
                              <a:rPr lang="en-CA" sz="2000" i="1">
                                <a:latin typeface="Cambria Math"/>
                              </a:rPr>
                              <m:t>𝑡</m:t>
                            </m:r>
                          </m:e>
                        </m:rad>
                      </m:sup>
                    </m:sSup>
                  </m:oMath>
                </a14:m>
                <a:r>
                  <a:rPr lang="en-CA" sz="2000"/>
                  <a:t> with probability </a:t>
                </a:r>
                <a:r>
                  <a:rPr lang="en-CA" sz="2000" smtClean="0"/>
                  <a:t>1-p where  j= </a:t>
                </a:r>
                <a:r>
                  <a:rPr lang="en-CA" sz="2000"/>
                  <a:t>1,…,m</a:t>
                </a:r>
              </a:p>
              <a:p>
                <a:pPr marL="0" indent="0">
                  <a:buNone/>
                </a:pPr>
                <a:r>
                  <a:rPr lang="en-CA" sz="2000"/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𝜎</m:t>
                    </m:r>
                    <m:r>
                      <a:rPr lang="en-CA" sz="2000" i="1">
                        <a:latin typeface="Cambria Math"/>
                      </a:rPr>
                      <m:t>=</m:t>
                    </m:r>
                    <m:r>
                      <a:rPr lang="en-CA" sz="2000" i="1">
                        <a:latin typeface="Cambria Math"/>
                      </a:rPr>
                      <m:t>𝛼</m:t>
                    </m:r>
                    <m:r>
                      <a:rPr lang="en-CA" sz="2000" i="1">
                        <a:latin typeface="Cambria Math"/>
                      </a:rPr>
                      <m:t>𝐷𝑦</m:t>
                    </m:r>
                    <m:sSub>
                      <m:sSubPr>
                        <m:ctrlPr>
                          <a:rPr lang="en-C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CA" sz="2000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CA" sz="2000" i="1">
                        <a:latin typeface="Cambria Math"/>
                      </a:rPr>
                      <m:t>/</m:t>
                    </m:r>
                    <m:r>
                      <a:rPr lang="en-CA" sz="2000" i="1">
                        <a:latin typeface="Cambria Math"/>
                      </a:rPr>
                      <m:t>𝐶𝐹</m:t>
                    </m:r>
                  </m:oMath>
                </a14:m>
                <a:r>
                  <a:rPr lang="en-CA" sz="2000"/>
                  <a:t> is the volatility described above</a:t>
                </a:r>
              </a:p>
              <a:p>
                <a:pPr lvl="0"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:r>
                  <a:rPr lang="en-CA" sz="2200"/>
                  <a:t>After constructing the tree, valuation is performed backward until the </a:t>
                </a:r>
                <a:r>
                  <a:rPr lang="en-CA" sz="2200" smtClean="0"/>
                  <a:t>valuation date. </a:t>
                </a:r>
                <a:r>
                  <a:rPr lang="en-CA" sz="2200"/>
                  <a:t>The option value at node 0 is the present value of the bond future option.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752600"/>
                <a:ext cx="8229600" cy="4800600"/>
              </a:xfrm>
              <a:blipFill rotWithShape="1">
                <a:blip r:embed="rId2"/>
                <a:stretch>
                  <a:fillRect l="-815" t="-1652" b="-11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23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2400" smtClean="0"/>
              <a:t>Bond Future Option</a:t>
            </a:r>
            <a:endParaRPr lang="en-PH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48006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CA"/>
              <a:t>Practical Guide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/>
              <a:t>First compute the CTD forward bond price first.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/>
              <a:t>Then determine the volatility of the forward bond price.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/>
              <a:t>After that, call Black formula for pricing European bond future options.</a:t>
            </a:r>
          </a:p>
          <a:p>
            <a:pPr lvl="0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CA" sz="2400"/>
              <a:t>Or build binomial tree to value American bond future options.</a:t>
            </a:r>
          </a:p>
        </p:txBody>
      </p:sp>
    </p:spTree>
    <p:extLst>
      <p:ext uri="{BB962C8B-B14F-4D97-AF65-F5344CB8AC3E}">
        <p14:creationId xmlns:p14="http://schemas.microsoft.com/office/powerpoint/2010/main" val="357249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579</Words>
  <Application>Microsoft Office PowerPoint</Application>
  <PresentationFormat>On-screen Show (4:3)</PresentationFormat>
  <Paragraphs>138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Bond Future Option Valuation Guide</vt:lpstr>
      <vt:lpstr>Bond Future Option</vt:lpstr>
      <vt:lpstr>Bond Future Option</vt:lpstr>
      <vt:lpstr>Bond Future Option</vt:lpstr>
      <vt:lpstr>Bond Future Option</vt:lpstr>
      <vt:lpstr>Bond Future Option</vt:lpstr>
      <vt:lpstr>Bond Future Option</vt:lpstr>
      <vt:lpstr>Bond Future Option</vt:lpstr>
      <vt:lpstr>Bond Future Option</vt:lpstr>
      <vt:lpstr>Bond Future Option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tim</dc:creator>
  <cp:lastModifiedBy>tim</cp:lastModifiedBy>
  <cp:revision>48</cp:revision>
  <dcterms:created xsi:type="dcterms:W3CDTF">2006-08-16T00:00:00Z</dcterms:created>
  <dcterms:modified xsi:type="dcterms:W3CDTF">2018-05-05T20:29:19Z</dcterms:modified>
</cp:coreProperties>
</file>