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61" r:id="rId3"/>
    <p:sldId id="298" r:id="rId4"/>
    <p:sldId id="30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297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Karl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187624" y="1995686"/>
            <a:ext cx="703345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Callable Bond and Vaulation</a:t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Dmitry Popov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Callable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LGM calibration</a:t>
            </a:r>
            <a:endParaRPr lang="en-CA"/>
          </a:p>
          <a:p>
            <a:pPr lvl="0">
              <a:lnSpc>
                <a:spcPct val="150000"/>
              </a:lnSpc>
            </a:pPr>
            <a:r>
              <a:rPr lang="en-US" sz="1600"/>
              <a:t>Match today’s curve</a:t>
            </a:r>
            <a:endParaRPr lang="en-CA" sz="1600"/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600"/>
              <a:t>At time </a:t>
            </a:r>
            <a:r>
              <a:rPr lang="en-US" sz="1600" smtClean="0"/>
              <a:t>t=0, </a:t>
            </a:r>
            <a:r>
              <a:rPr lang="en-US" sz="1600"/>
              <a:t>X(0)=0 and H(0)=0. Thus Z(0,0;T)=D(T). In other words, the LGM automatically fits today’s discount curve.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Select a group of market swaptions.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Solve parameters by minimizing the relative error between the market swaption prices and the LGM model swaption prices.</a:t>
            </a:r>
            <a:endParaRPr lang="en-CA" sz="1600"/>
          </a:p>
          <a:p>
            <a:pPr marL="7620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94554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Callable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Valuation Implementation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Calibrate the LGM model.</a:t>
            </a:r>
            <a:endParaRPr lang="en-CA" sz="1600"/>
          </a:p>
          <a:p>
            <a:pPr lvl="0"/>
            <a:r>
              <a:rPr lang="en-US" sz="1600"/>
              <a:t>Create the lattice based on the LGM: the grid range should cover at least 3 standard deviations.</a:t>
            </a:r>
            <a:endParaRPr lang="en-CA" sz="1600"/>
          </a:p>
          <a:p>
            <a:pPr lvl="0"/>
            <a:r>
              <a:rPr lang="en-US" sz="1600" smtClean="0"/>
              <a:t>Calculate </a:t>
            </a:r>
            <a:r>
              <a:rPr lang="en-US" sz="1600"/>
              <a:t>the </a:t>
            </a:r>
            <a:r>
              <a:rPr lang="en-US" sz="1600" smtClean="0"/>
              <a:t>payoff of the callable bond  </a:t>
            </a:r>
            <a:r>
              <a:rPr lang="en-US" sz="1600"/>
              <a:t>at each final note.</a:t>
            </a:r>
            <a:endParaRPr lang="en-CA" sz="1600"/>
          </a:p>
          <a:p>
            <a:pPr lvl="0"/>
            <a:r>
              <a:rPr lang="en-US" sz="1600"/>
              <a:t>Conduct backward induction process iteratively rolling back from final dates until reaching the valuation date.</a:t>
            </a:r>
            <a:endParaRPr lang="en-CA" sz="1600"/>
          </a:p>
          <a:p>
            <a:pPr lvl="0"/>
            <a:r>
              <a:rPr lang="en-US" sz="1600"/>
              <a:t>Compare exercise values with intrinsic values at each exercise date.</a:t>
            </a:r>
            <a:endParaRPr lang="en-CA" sz="1600"/>
          </a:p>
          <a:p>
            <a:pPr lvl="0"/>
            <a:r>
              <a:rPr lang="en-US" sz="1600"/>
              <a:t>The value at the valuation date is the price of the </a:t>
            </a:r>
            <a:r>
              <a:rPr lang="en-US" sz="1600" smtClean="0"/>
              <a:t>callable bond.</a:t>
            </a:r>
            <a:endParaRPr lang="en-CA" sz="1600"/>
          </a:p>
          <a:p>
            <a:pPr marL="7620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83634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Callabe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347614"/>
            <a:ext cx="7514716" cy="3744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A real world example</a:t>
            </a:r>
          </a:p>
          <a:p>
            <a:pPr marL="76200" lvl="0" indent="0">
              <a:spcBef>
                <a:spcPts val="1200"/>
              </a:spcBef>
              <a:buNone/>
            </a:pPr>
            <a:endParaRPr lang="en-CA" sz="160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65085"/>
              </p:ext>
            </p:extLst>
          </p:nvPr>
        </p:nvGraphicFramePr>
        <p:xfrm>
          <a:off x="2339752" y="2067694"/>
          <a:ext cx="4479290" cy="2849880"/>
        </p:xfrm>
        <a:graphic>
          <a:graphicData uri="http://schemas.openxmlformats.org/drawingml/2006/table">
            <a:tbl>
              <a:tblPr firstRow="1" firstCol="1" bandRow="1">
                <a:tableStyleId>{96145309-564F-4F0F-801C-C215B3F1332B}</a:tableStyleId>
              </a:tblPr>
              <a:tblGrid>
                <a:gridCol w="1419225"/>
                <a:gridCol w="899795"/>
                <a:gridCol w="900430"/>
                <a:gridCol w="125984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Bond specification</a:t>
                      </a:r>
                      <a:endParaRPr lang="en-CA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Callable schedule</a:t>
                      </a:r>
                      <a:endParaRPr lang="en-CA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Buy Sell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Buy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Call Price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Notification Date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Calendar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NYC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1/26/2015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Coupon Type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Fixed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7/25/2018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Currency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USD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 Coupon Date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7/30/2013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Interest Accrual Date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1/30/2013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Issue Date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1/30/2013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Last Coupon Date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1/30/2018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Maturity Date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7/30/2018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Settlement Lag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Face Value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 Receive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Day Count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dc30360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 Frequency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Coupon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0.015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43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75856" y="401191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You can find </a:t>
            </a:r>
            <a:r>
              <a:rPr lang="en" smtClean="0"/>
              <a:t>more </a:t>
            </a:r>
            <a:r>
              <a:rPr lang="en"/>
              <a:t>details at</a:t>
            </a:r>
          </a:p>
          <a:p>
            <a:pPr>
              <a:buClr>
                <a:schemeClr val="dk1"/>
              </a:buClr>
              <a:buSzPts val="1100"/>
            </a:pPr>
            <a:r>
              <a:rPr lang="en"/>
              <a:t>http:</a:t>
            </a:r>
            <a:r>
              <a:rPr lang="en-CA"/>
              <a:t>//</a:t>
            </a:r>
            <a:r>
              <a:rPr lang="en-CA" smtClean="0"/>
              <a:t>www.finpricing.com/lib/IrCallableBond.html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Callable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043608" y="1203598"/>
            <a:ext cx="7370700" cy="3816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z="2800" smtClean="0"/>
              <a:t>Summary</a:t>
            </a:r>
            <a:endParaRPr lang="en" sz="2800" smtClean="0"/>
          </a:p>
          <a:p>
            <a:pPr lvl="0"/>
            <a:r>
              <a:rPr lang="en-CA" sz="1800" smtClean="0"/>
              <a:t>Callable Bond Definition</a:t>
            </a:r>
            <a:endParaRPr lang="en-CA" sz="1800"/>
          </a:p>
          <a:p>
            <a:pPr lvl="0"/>
            <a:r>
              <a:rPr lang="en-US" sz="1800" smtClean="0"/>
              <a:t>The Advantages of Callable Bonds</a:t>
            </a:r>
          </a:p>
          <a:p>
            <a:r>
              <a:rPr lang="en-US" sz="1800"/>
              <a:t>Callable Bond </a:t>
            </a:r>
            <a:r>
              <a:rPr lang="en-US" sz="1800" smtClean="0"/>
              <a:t>Payoffs</a:t>
            </a:r>
            <a:endParaRPr lang="en-CA" sz="1800"/>
          </a:p>
          <a:p>
            <a:pPr lvl="0"/>
            <a:r>
              <a:rPr lang="en-US" sz="1800" smtClean="0"/>
              <a:t>Valuation Model </a:t>
            </a:r>
            <a:r>
              <a:rPr lang="en-US" sz="1800"/>
              <a:t>Selection Criteria</a:t>
            </a:r>
            <a:endParaRPr lang="en-CA" sz="1800"/>
          </a:p>
          <a:p>
            <a:pPr lvl="0"/>
            <a:r>
              <a:rPr lang="en-US" sz="1800"/>
              <a:t>LGM Model</a:t>
            </a:r>
            <a:endParaRPr lang="en-CA" sz="1800"/>
          </a:p>
          <a:p>
            <a:pPr lvl="0"/>
            <a:r>
              <a:rPr lang="en-US" sz="1800"/>
              <a:t>LGM Assumption</a:t>
            </a:r>
            <a:endParaRPr lang="en-CA" sz="1800"/>
          </a:p>
          <a:p>
            <a:pPr lvl="0"/>
            <a:r>
              <a:rPr lang="en-US" sz="1800"/>
              <a:t>LGM calibration</a:t>
            </a:r>
            <a:endParaRPr lang="en-CA" sz="1800"/>
          </a:p>
          <a:p>
            <a:pPr lvl="0"/>
            <a:r>
              <a:rPr lang="en-US" sz="1800"/>
              <a:t>Valuation </a:t>
            </a:r>
            <a:r>
              <a:rPr lang="en-US" sz="1800" smtClean="0"/>
              <a:t>Implementation</a:t>
            </a:r>
          </a:p>
          <a:p>
            <a:pPr lvl="0"/>
            <a:r>
              <a:rPr lang="en-US" sz="1800" smtClean="0"/>
              <a:t>A real world example</a:t>
            </a:r>
            <a:endParaRPr lang="en-CA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Callable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347614"/>
            <a:ext cx="7370700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z="2800" smtClean="0"/>
              <a:t>Callable Bond Definition</a:t>
            </a:r>
            <a:endParaRPr lang="en-CA" sz="2800"/>
          </a:p>
          <a:p>
            <a:pPr lvl="0"/>
            <a:r>
              <a:rPr lang="en-US" sz="1600"/>
              <a:t>A callable bond is a bond in which the issuer has the right to call the bond at specified times (callable dates) from the investor for a specified price (call price).</a:t>
            </a:r>
            <a:endParaRPr lang="en-CA" sz="1600"/>
          </a:p>
          <a:p>
            <a:pPr lvl="0"/>
            <a:r>
              <a:rPr lang="en-US" sz="1600"/>
              <a:t>At each callable date </a:t>
            </a:r>
            <a:r>
              <a:rPr lang="en-US" sz="1600" smtClean="0"/>
              <a:t>prior </a:t>
            </a:r>
            <a:r>
              <a:rPr lang="en-US" sz="1600"/>
              <a:t>to the bond maturity, the issuer may recall the bond from its </a:t>
            </a:r>
            <a:r>
              <a:rPr lang="en-US" sz="1600" smtClean="0"/>
              <a:t>investor </a:t>
            </a:r>
            <a:r>
              <a:rPr lang="en-US" sz="1600"/>
              <a:t>by returning the </a:t>
            </a:r>
            <a:r>
              <a:rPr lang="en-US" sz="1600" smtClean="0"/>
              <a:t>investor’s </a:t>
            </a:r>
            <a:r>
              <a:rPr lang="en-US" sz="1600"/>
              <a:t>money.</a:t>
            </a:r>
            <a:endParaRPr lang="en-CA" sz="1600"/>
          </a:p>
          <a:p>
            <a:pPr lvl="0"/>
            <a:r>
              <a:rPr lang="en-US" sz="1600"/>
              <a:t>The underlying </a:t>
            </a:r>
            <a:r>
              <a:rPr lang="en-US" sz="1600" smtClean="0"/>
              <a:t>bond </a:t>
            </a:r>
            <a:r>
              <a:rPr lang="en-US" sz="1600"/>
              <a:t>can be </a:t>
            </a:r>
            <a:r>
              <a:rPr lang="en-US" sz="1600" smtClean="0"/>
              <a:t>a fixed </a:t>
            </a:r>
            <a:r>
              <a:rPr lang="en-US" sz="1600"/>
              <a:t>rate </a:t>
            </a:r>
            <a:r>
              <a:rPr lang="en-US" sz="1600" smtClean="0"/>
              <a:t>bond </a:t>
            </a:r>
            <a:r>
              <a:rPr lang="en-US" sz="1600"/>
              <a:t>or </a:t>
            </a:r>
            <a:r>
              <a:rPr lang="en-US" sz="1600" smtClean="0"/>
              <a:t>a floating </a:t>
            </a:r>
            <a:r>
              <a:rPr lang="en-US" sz="1600"/>
              <a:t>rate </a:t>
            </a:r>
            <a:r>
              <a:rPr lang="en-US" sz="1600" smtClean="0"/>
              <a:t>bond.</a:t>
            </a:r>
            <a:endParaRPr lang="en-CA" sz="1600"/>
          </a:p>
          <a:p>
            <a:pPr lvl="0"/>
            <a:r>
              <a:rPr lang="en-US" sz="1600"/>
              <a:t>A callable bond can therefore be considered a vanilla underlying bond with an embedded Bermudan style </a:t>
            </a:r>
            <a:r>
              <a:rPr lang="en-US" sz="1600" smtClean="0"/>
              <a:t>option.</a:t>
            </a:r>
          </a:p>
          <a:p>
            <a:r>
              <a:rPr lang="en-US" sz="1600"/>
              <a:t>Callable bonds protect issuers. Therefore, a callable bond normally pays </a:t>
            </a:r>
            <a:r>
              <a:rPr lang="en-US" sz="1600" smtClean="0"/>
              <a:t>the investor </a:t>
            </a:r>
            <a:r>
              <a:rPr lang="en-US" sz="1600"/>
              <a:t>a higher coupon than a non-callable bond. </a:t>
            </a:r>
            <a:endParaRPr lang="en-CA" sz="1600"/>
          </a:p>
          <a:p>
            <a:pPr lvl="0"/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27383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Callable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370700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z="2800" smtClean="0"/>
              <a:t>Advantages of Callable Bond</a:t>
            </a:r>
            <a:endParaRPr lang="en-CA" sz="2800"/>
          </a:p>
          <a:p>
            <a:pPr lvl="0"/>
            <a:r>
              <a:rPr lang="en-US" sz="1600" smtClean="0"/>
              <a:t>Although a callable </a:t>
            </a:r>
            <a:r>
              <a:rPr lang="en-US" sz="1600"/>
              <a:t>bond is a higher cost to the issuer and an uncertainty to the </a:t>
            </a:r>
            <a:r>
              <a:rPr lang="en-US" sz="1600" smtClean="0"/>
              <a:t>investor comparing to a regular bond, it is actually quite attractive to both issuers and investors.</a:t>
            </a:r>
            <a:endParaRPr lang="en-CA" sz="1600"/>
          </a:p>
          <a:p>
            <a:pPr lvl="0"/>
            <a:r>
              <a:rPr lang="en-US" sz="1600"/>
              <a:t>For issuers, callable bonds allow them to reduce interest costs at a future date should rate decrease.</a:t>
            </a:r>
            <a:endParaRPr lang="en-CA" sz="1600"/>
          </a:p>
          <a:p>
            <a:pPr lvl="0"/>
            <a:r>
              <a:rPr lang="en-US" sz="1600"/>
              <a:t>For investors, callable bonds allow them to earn a higher interest rate of return until the bonds are called off.</a:t>
            </a:r>
            <a:endParaRPr lang="en-CA" sz="1600"/>
          </a:p>
          <a:p>
            <a:pPr lvl="0"/>
            <a:r>
              <a:rPr lang="en-US" sz="1600"/>
              <a:t>If interest rates have declined since the issuer first issues the bond, the issuer is like to call its current bond and reissues it at a lower coupon</a:t>
            </a:r>
            <a:r>
              <a:rPr lang="en-US" sz="1600" smtClean="0"/>
              <a:t>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33546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Callable Bond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Callable Bond Payoffs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At the bond maturity </a:t>
                </a:r>
                <a:r>
                  <a:rPr lang="en-US" sz="1600" i="1"/>
                  <a:t>T</a:t>
                </a:r>
                <a:r>
                  <a:rPr lang="en-US" sz="1600"/>
                  <a:t>, the payoff of a callable bond is given </a:t>
                </a:r>
                <a:r>
                  <a:rPr lang="en-US" sz="1600" smtClean="0"/>
                  <a:t>by</a:t>
                </a:r>
                <a:endParaRPr lang="en-CA" sz="1600" smtClean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                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𝑛𝑜𝑡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𝑐𝑎𝑙𝑙𝑒𝑑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min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)       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𝑐𝑎𝑙𝑙𝑒𝑑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:r>
                  <a:rPr lang="en-US" sz="1400" i="1"/>
                  <a:t>F</a:t>
                </a:r>
                <a:r>
                  <a:rPr lang="en-US" sz="1400"/>
                  <a:t> – the principal or face value; </a:t>
                </a:r>
                <a:r>
                  <a:rPr lang="en-US" sz="1400" i="1"/>
                  <a:t>C</a:t>
                </a:r>
                <a:r>
                  <a:rPr lang="en-US" sz="1400"/>
                  <a:t> – the coupon;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/>
                  <a:t> – the call price; </a:t>
                </a:r>
                <a:r>
                  <a:rPr lang="en-US" sz="1400" i="1"/>
                  <a:t>min </a:t>
                </a:r>
                <a:r>
                  <a:rPr lang="en-US" sz="1400"/>
                  <a:t>(</a:t>
                </a:r>
                <a:r>
                  <a:rPr lang="en-US" sz="1400" i="1"/>
                  <a:t>x, y</a:t>
                </a:r>
                <a:r>
                  <a:rPr lang="en-US" sz="1400"/>
                  <a:t>) – the minimum of </a:t>
                </a:r>
                <a:r>
                  <a:rPr lang="en-US" sz="1400" i="1"/>
                  <a:t>x</a:t>
                </a:r>
                <a:r>
                  <a:rPr lang="en-US" sz="1400"/>
                  <a:t> and </a:t>
                </a:r>
                <a:r>
                  <a:rPr lang="en-US" sz="1400" i="1" smtClean="0"/>
                  <a:t>y</a:t>
                </a:r>
                <a:endParaRPr lang="en-CA" sz="1400"/>
              </a:p>
              <a:p>
                <a:pPr lvl="0"/>
                <a:r>
                  <a:rPr lang="en-US" sz="1600"/>
                  <a:t>The payoff of the callable bond at any call 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/>
                  <a:t> can be expressed </a:t>
                </a:r>
                <a:r>
                  <a:rPr lang="en-US" sz="1600" smtClean="0"/>
                  <a:t>as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CA" sz="1400" i="1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</m:ba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CA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                                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𝑛𝑜𝑡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𝑐𝑎𝑙𝑙𝑒𝑑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CA" sz="1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CA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CA" sz="1400" i="1">
                                                    <a:latin typeface="Cambria Math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CA" sz="1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sz="1400" i="1">
                                    <a:latin typeface="Cambria Math"/>
                                  </a:rPr>
                                  <m:t>                      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𝑐𝑎𝑙𝑙𝑒𝑑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CA" sz="1400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𝑉</m:t>
                            </m:r>
                          </m:e>
                        </m:bar>
                      </m:e>
                      <m:sub>
                        <m:sSub>
                          <m:sSubPr>
                            <m:ctrlPr>
                              <a:rPr lang="en-C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/>
                  <a:t> – continuation 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CA" sz="14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  <a:blipFill rotWithShape="1">
                <a:blip r:embed="rId3"/>
                <a:stretch>
                  <a:fillRect t="-45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91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Callable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419622"/>
            <a:ext cx="7370700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Model Selection Criteria</a:t>
            </a:r>
            <a:endParaRPr lang="en-CA"/>
          </a:p>
          <a:p>
            <a:pPr lvl="0"/>
            <a:r>
              <a:rPr lang="en-US" sz="1600"/>
              <a:t>Given the </a:t>
            </a:r>
            <a:r>
              <a:rPr lang="en-US" sz="1600" smtClean="0"/>
              <a:t>valuation complexity </a:t>
            </a:r>
            <a:r>
              <a:rPr lang="en-US" sz="1600"/>
              <a:t>of </a:t>
            </a:r>
            <a:r>
              <a:rPr lang="en-US" sz="1600" smtClean="0"/>
              <a:t>callable bonds, </a:t>
            </a:r>
            <a:r>
              <a:rPr lang="en-US" sz="1600"/>
              <a:t>there is no closed form solution. Therefore, we need to select an interest rate term structure model and a </a:t>
            </a:r>
            <a:r>
              <a:rPr lang="en-US" sz="1600" smtClean="0"/>
              <a:t>numerical </a:t>
            </a:r>
            <a:r>
              <a:rPr lang="en-US" sz="1600"/>
              <a:t>solution to price </a:t>
            </a:r>
            <a:r>
              <a:rPr lang="en-US" sz="1600" smtClean="0"/>
              <a:t>them numerically.</a:t>
            </a:r>
            <a:endParaRPr lang="en-CA" sz="1600"/>
          </a:p>
          <a:p>
            <a:pPr lvl="0"/>
            <a:r>
              <a:rPr lang="en-US" sz="1600"/>
              <a:t>The selection of interest rate term structure models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600"/>
              <a:t>Popular </a:t>
            </a:r>
            <a:r>
              <a:rPr lang="en-US" sz="1600" smtClean="0"/>
              <a:t>interest rate </a:t>
            </a:r>
            <a:r>
              <a:rPr lang="en-US" sz="1600"/>
              <a:t>term structure models: </a:t>
            </a:r>
            <a:endParaRPr lang="en-CA" sz="1600"/>
          </a:p>
          <a:p>
            <a:pPr marL="990600" lvl="2" indent="0">
              <a:spcBef>
                <a:spcPts val="300"/>
              </a:spcBef>
              <a:buNone/>
            </a:pPr>
            <a:r>
              <a:rPr lang="en-US" sz="1400"/>
              <a:t>Hull-White, Linear Gaussian Model (LGM), Quadratic Gaussian Model (QGM), Heath Jarrow Morton (HJM), Libor Market Model (LMM).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600"/>
              <a:t>HJM and LMM are too complex.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600"/>
              <a:t>Hull-White is inaccurate for computing sensitivities.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600"/>
              <a:t>Therefore, we choose either LGM or QGM</a:t>
            </a:r>
            <a:r>
              <a:rPr lang="en-US" sz="1600" smtClean="0"/>
              <a:t>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419140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Callable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09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Model Selection </a:t>
            </a:r>
            <a:r>
              <a:rPr lang="en-US" smtClean="0"/>
              <a:t>Criteria (Cont)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 smtClean="0"/>
              <a:t>The </a:t>
            </a:r>
            <a:r>
              <a:rPr lang="en-US" sz="1600"/>
              <a:t>selection of numeric approaches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After selecting a term structure model, we need to choose a </a:t>
            </a:r>
            <a:r>
              <a:rPr lang="en-US" sz="1400" smtClean="0"/>
              <a:t>numerical </a:t>
            </a:r>
            <a:r>
              <a:rPr lang="en-US" sz="1400"/>
              <a:t>approach to approximate the underlying stochastic process of the model.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400"/>
              <a:t>Commonly used numeric approaches are tree, partial differential equation (PDE), </a:t>
            </a:r>
            <a:r>
              <a:rPr lang="en-US" sz="1400" smtClean="0"/>
              <a:t>lattice </a:t>
            </a:r>
            <a:r>
              <a:rPr lang="en-US" sz="1400"/>
              <a:t>and Monte Carlo simulation.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400"/>
              <a:t>Tree and Monte Carlo are notorious for inaccuracy </a:t>
            </a:r>
            <a:r>
              <a:rPr lang="en-US" sz="1400" smtClean="0"/>
              <a:t>on </a:t>
            </a:r>
            <a:r>
              <a:rPr lang="en-US" sz="1400"/>
              <a:t>sensitivity calculation.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400"/>
              <a:t>Therefore, we choose either PDE or lattice.</a:t>
            </a:r>
            <a:endParaRPr lang="en-CA" sz="1400"/>
          </a:p>
          <a:p>
            <a:pPr lvl="0"/>
            <a:r>
              <a:rPr lang="en-US" sz="1600" smtClean="0"/>
              <a:t>Our decision is </a:t>
            </a:r>
            <a:r>
              <a:rPr lang="en-US" sz="1600"/>
              <a:t>to use LGM plus lattice. 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48556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Callable Bond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LGM Model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The dynamics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𝑑𝑋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𝑑𝑊</m:t>
                      </m:r>
                    </m:oMath>
                  </m:oMathPara>
                </a14:m>
                <a:endParaRPr lang="en-CA" sz="1600"/>
              </a:p>
              <a:p>
                <a:pPr marL="533400" lvl="1" indent="0">
                  <a:spcBef>
                    <a:spcPts val="300"/>
                  </a:spcBef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:r>
                  <a:rPr lang="en-US" sz="1400" i="1"/>
                  <a:t>X</a:t>
                </a:r>
                <a:r>
                  <a:rPr lang="en-US" sz="1400"/>
                  <a:t> is the single state </a:t>
                </a:r>
                <a:r>
                  <a:rPr lang="en-US" sz="1400" smtClean="0"/>
                  <a:t>variable and </a:t>
                </a:r>
                <a:r>
                  <a:rPr lang="en-US" sz="1400" i="1"/>
                  <a:t>W</a:t>
                </a:r>
                <a:r>
                  <a:rPr lang="en-US" sz="1400"/>
                  <a:t> is the Wiener process.</a:t>
                </a:r>
                <a:endParaRPr lang="en-CA" sz="1400"/>
              </a:p>
              <a:p>
                <a:pPr lvl="0"/>
                <a:r>
                  <a:rPr lang="en-US" sz="1600"/>
                  <a:t>The numeraire is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  <m:r>
                            <a:rPr lang="en-US" sz="1600" i="1">
                              <a:latin typeface="Cambria Math"/>
                            </a:rPr>
                            <m:t>+0.5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𝜁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/>
                        </a:rPr>
                        <m:t>/</m:t>
                      </m:r>
                      <m:r>
                        <a:rPr lang="en-US" sz="1600" i="1">
                          <a:latin typeface="Cambria Math"/>
                        </a:rPr>
                        <m:t>𝐷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CA" sz="1600"/>
              </a:p>
              <a:p>
                <a:pPr lvl="0"/>
                <a:r>
                  <a:rPr lang="en-US" sz="1600"/>
                  <a:t>The zero coupon bond price is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  <m:r>
                            <a:rPr lang="en-US" sz="1600" i="1">
                              <a:latin typeface="Cambria Math"/>
                            </a:rPr>
                            <m:t>;</m:t>
                          </m:r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  <m:r>
                            <a:rPr lang="en-US" sz="1600" i="1">
                              <a:latin typeface="Cambria Math"/>
                            </a:rPr>
                            <m:t>−0.5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𝜁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16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61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Callable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LGM Assumption</a:t>
            </a:r>
            <a:endParaRPr lang="en-CA"/>
          </a:p>
          <a:p>
            <a:pPr lvl="0"/>
            <a:r>
              <a:rPr lang="en-US" sz="1600"/>
              <a:t>The LGM model is mathematically equivalent to the Hull-White model but offers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Significant </a:t>
            </a:r>
            <a:r>
              <a:rPr lang="en-US" sz="1400" smtClean="0"/>
              <a:t>improvement of </a:t>
            </a:r>
            <a:r>
              <a:rPr lang="en-US" sz="1400"/>
              <a:t>stability and </a:t>
            </a:r>
            <a:r>
              <a:rPr lang="en-US" sz="1400" smtClean="0"/>
              <a:t>accuracy for calibration.</a:t>
            </a:r>
            <a:endParaRPr lang="en-CA" sz="1400"/>
          </a:p>
          <a:p>
            <a:pPr lvl="1">
              <a:spcBef>
                <a:spcPts val="600"/>
              </a:spcBef>
            </a:pPr>
            <a:r>
              <a:rPr lang="en-US" sz="1400"/>
              <a:t>Significant improvement of stability and accuracy for</a:t>
            </a:r>
            <a:r>
              <a:rPr lang="en-US" sz="1400" smtClean="0"/>
              <a:t> </a:t>
            </a:r>
            <a:r>
              <a:rPr lang="en-US" sz="1400"/>
              <a:t>sensitivity calculation.</a:t>
            </a:r>
            <a:endParaRPr lang="en-CA" sz="1400"/>
          </a:p>
          <a:p>
            <a:pPr lvl="0"/>
            <a:r>
              <a:rPr lang="en-US" sz="1600"/>
              <a:t>The state variable is normally distributed under the appropriate measure.</a:t>
            </a:r>
            <a:endParaRPr lang="en-CA" sz="1600"/>
          </a:p>
          <a:p>
            <a:pPr lvl="0"/>
            <a:r>
              <a:rPr lang="en-US" sz="1600"/>
              <a:t>The LGM model has only one stochastic driver (one-factor), thus changes in rates are perfected correlated.</a:t>
            </a:r>
            <a:endParaRPr lang="en-CA" sz="1600"/>
          </a:p>
          <a:p>
            <a:pPr marL="7620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67599312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1004</Words>
  <Application>Microsoft Office PowerPoint</Application>
  <PresentationFormat>On-screen Show (16:9)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Times New Roman</vt:lpstr>
      <vt:lpstr>Raleway</vt:lpstr>
      <vt:lpstr>Karla</vt:lpstr>
      <vt:lpstr>Escalus template</vt:lpstr>
      <vt:lpstr> Callable Bond and Vaulation  Dmitry Popov  FinPricing  http://www.finpricing.com  </vt:lpstr>
      <vt:lpstr>Callable Bond</vt:lpstr>
      <vt:lpstr>Callable Bond</vt:lpstr>
      <vt:lpstr>Callable bond</vt:lpstr>
      <vt:lpstr>Callable Bond</vt:lpstr>
      <vt:lpstr>Callable Bond</vt:lpstr>
      <vt:lpstr>Callable Bond</vt:lpstr>
      <vt:lpstr>Callable Bond</vt:lpstr>
      <vt:lpstr>Callable Bond</vt:lpstr>
      <vt:lpstr>Callable Bond</vt:lpstr>
      <vt:lpstr>Callable Bond</vt:lpstr>
      <vt:lpstr>Callabe Bond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250</cp:revision>
  <dcterms:modified xsi:type="dcterms:W3CDTF">2018-04-22T21:09:20Z</dcterms:modified>
</cp:coreProperties>
</file>