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7" r:id="rId4"/>
    <p:sldId id="268" r:id="rId5"/>
    <p:sldId id="269" r:id="rId6"/>
    <p:sldId id="270" r:id="rId7"/>
    <p:sldId id="271" r:id="rId8"/>
    <p:sldId id="272"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080494-859A-4581-8E99-5530062B724B}" type="datetimeFigureOut">
              <a:rPr lang="en-PH" smtClean="0"/>
              <a:t>5/3/2018</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B88048-F625-4CD4-A837-B4EBA9EEF480}" type="slidenum">
              <a:rPr lang="en-PH" smtClean="0"/>
              <a:t>‹#›</a:t>
            </a:fld>
            <a:endParaRPr lang="en-PH"/>
          </a:p>
        </p:txBody>
      </p:sp>
    </p:spTree>
    <p:extLst>
      <p:ext uri="{BB962C8B-B14F-4D97-AF65-F5344CB8AC3E}">
        <p14:creationId xmlns:p14="http://schemas.microsoft.com/office/powerpoint/2010/main" val="1574414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38600" y="1066800"/>
            <a:ext cx="4648200" cy="1470025"/>
          </a:xfrm>
        </p:spPr>
        <p:txBody>
          <a:bodyPr>
            <a:noAutofit/>
          </a:bodyPr>
          <a:lstStyle>
            <a:lvl1pPr>
              <a:defRPr sz="8000"/>
            </a:lvl1pPr>
          </a:lstStyle>
          <a:p>
            <a:r>
              <a:rPr lang="en-US" dirty="0" smtClean="0"/>
              <a:t>Title 01</a:t>
            </a:r>
            <a:endParaRPr lang="en-US" dirty="0"/>
          </a:p>
        </p:txBody>
      </p:sp>
      <p:sp>
        <p:nvSpPr>
          <p:cNvPr id="3" name="Subtitle 2"/>
          <p:cNvSpPr>
            <a:spLocks noGrp="1"/>
          </p:cNvSpPr>
          <p:nvPr>
            <p:ph type="subTitle" idx="1"/>
          </p:nvPr>
        </p:nvSpPr>
        <p:spPr>
          <a:xfrm>
            <a:off x="3962400" y="5029200"/>
            <a:ext cx="4724400" cy="1143000"/>
          </a:xfrm>
        </p:spPr>
        <p:txBody>
          <a:bodyPr>
            <a:normAutofit/>
          </a:bodyPr>
          <a:lstStyle>
            <a:lvl1pPr marL="0" indent="0" algn="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2600" y="35859"/>
            <a:ext cx="72390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676400"/>
            <a:ext cx="6705600" cy="1470025"/>
          </a:xfrm>
        </p:spPr>
        <p:txBody>
          <a:bodyPr/>
          <a:lstStyle/>
          <a:p>
            <a:r>
              <a:rPr lang="en-US" sz="4800">
                <a:effectLst/>
              </a:rPr>
              <a:t>Floating Rate Notes </a:t>
            </a:r>
            <a:r>
              <a:rPr lang="en-US" sz="4800" smtClean="0">
                <a:effectLst/>
              </a:rPr>
              <a:t>Valuation </a:t>
            </a:r>
            <a:r>
              <a:rPr lang="en-US" sz="4800">
                <a:effectLst/>
              </a:rPr>
              <a:t>and Risk</a:t>
            </a:r>
            <a:endParaRPr lang="en-CA" sz="4800">
              <a:effectLst/>
            </a:endParaRPr>
          </a:p>
        </p:txBody>
      </p:sp>
      <p:sp>
        <p:nvSpPr>
          <p:cNvPr id="3" name="Subtitle 2"/>
          <p:cNvSpPr>
            <a:spLocks noGrp="1"/>
          </p:cNvSpPr>
          <p:nvPr>
            <p:ph type="subTitle" idx="1"/>
          </p:nvPr>
        </p:nvSpPr>
        <p:spPr>
          <a:xfrm>
            <a:off x="3962400" y="4800600"/>
            <a:ext cx="4724400" cy="1371600"/>
          </a:xfrm>
        </p:spPr>
        <p:txBody>
          <a:bodyPr>
            <a:normAutofit/>
          </a:bodyPr>
          <a:lstStyle/>
          <a:p>
            <a:r>
              <a:rPr lang="en-PH" b="1" smtClean="0">
                <a:solidFill>
                  <a:schemeClr val="tx1"/>
                </a:solidFill>
              </a:rPr>
              <a:t>David Lee</a:t>
            </a:r>
          </a:p>
          <a:p>
            <a:r>
              <a:rPr lang="en-PH" sz="2400" b="1" smtClean="0">
                <a:solidFill>
                  <a:schemeClr val="tx1"/>
                </a:solidFill>
              </a:rPr>
              <a:t>FinPricing</a:t>
            </a:r>
          </a:p>
          <a:p>
            <a:r>
              <a:rPr lang="en-PH" sz="2000" b="1" smtClean="0">
                <a:solidFill>
                  <a:schemeClr val="tx1"/>
                </a:solidFill>
              </a:rPr>
              <a:t>http:</a:t>
            </a:r>
            <a:r>
              <a:rPr lang="en-CA" sz="2000" b="1" smtClean="0">
                <a:solidFill>
                  <a:schemeClr val="tx1"/>
                </a:solidFill>
              </a:rPr>
              <a:t>//www.finpricing.com</a:t>
            </a:r>
            <a:endParaRPr lang="en-PH" sz="2000" b="1" dirty="0">
              <a:solidFill>
                <a:schemeClr val="tx1"/>
              </a:solidFill>
            </a:endParaRPr>
          </a:p>
        </p:txBody>
      </p:sp>
    </p:spTree>
    <p:extLst>
      <p:ext uri="{BB962C8B-B14F-4D97-AF65-F5344CB8AC3E}">
        <p14:creationId xmlns:p14="http://schemas.microsoft.com/office/powerpoint/2010/main" val="1802411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Floating Rate Note</a:t>
            </a:r>
            <a:endParaRPr lang="en-PH" sz="2400" dirty="0"/>
          </a:p>
        </p:txBody>
      </p:sp>
      <p:sp>
        <p:nvSpPr>
          <p:cNvPr id="3" name="Content Placeholder 2"/>
          <p:cNvSpPr>
            <a:spLocks noGrp="1"/>
          </p:cNvSpPr>
          <p:nvPr>
            <p:ph idx="1"/>
          </p:nvPr>
        </p:nvSpPr>
        <p:spPr>
          <a:xfrm>
            <a:off x="533400" y="1752600"/>
            <a:ext cx="8229600" cy="4525963"/>
          </a:xfrm>
        </p:spPr>
        <p:txBody>
          <a:bodyPr>
            <a:normAutofit/>
          </a:bodyPr>
          <a:lstStyle/>
          <a:p>
            <a:pPr marL="0" indent="0" algn="ctr">
              <a:buNone/>
            </a:pPr>
            <a:r>
              <a:rPr lang="en-PH" sz="4000" smtClean="0"/>
              <a:t>Summary</a:t>
            </a:r>
          </a:p>
          <a:p>
            <a:pPr lvl="0">
              <a:buClr>
                <a:srgbClr val="00B050"/>
              </a:buClr>
              <a:buFont typeface="Wingdings" panose="05000000000000000000" pitchFamily="2" charset="2"/>
              <a:buChar char="§"/>
            </a:pPr>
            <a:r>
              <a:rPr lang="en-US" smtClean="0">
                <a:latin typeface="Kokila" panose="020B0604020202020204" pitchFamily="34" charset="0"/>
                <a:cs typeface="Kokila" panose="020B0604020202020204" pitchFamily="34" charset="0"/>
              </a:rPr>
              <a:t>Floating </a:t>
            </a:r>
            <a:r>
              <a:rPr lang="en-US">
                <a:latin typeface="Kokila" panose="020B0604020202020204" pitchFamily="34" charset="0"/>
                <a:cs typeface="Kokila" panose="020B0604020202020204" pitchFamily="34" charset="0"/>
              </a:rPr>
              <a:t>Rate </a:t>
            </a:r>
            <a:r>
              <a:rPr lang="en-US" smtClean="0">
                <a:latin typeface="Kokila" panose="020B0604020202020204" pitchFamily="34" charset="0"/>
                <a:cs typeface="Kokila" panose="020B0604020202020204" pitchFamily="34" charset="0"/>
              </a:rPr>
              <a:t>Note (FRN) or Floating Rate Bond Introduction</a:t>
            </a:r>
          </a:p>
          <a:p>
            <a:pPr>
              <a:buClr>
                <a:srgbClr val="00B050"/>
              </a:buClr>
              <a:buFont typeface="Wingdings" panose="05000000000000000000" pitchFamily="2" charset="2"/>
              <a:buChar char="§"/>
            </a:pPr>
            <a:r>
              <a:rPr lang="en-US">
                <a:latin typeface="Kokila" panose="020B0604020202020204" pitchFamily="34" charset="0"/>
                <a:cs typeface="Kokila" panose="020B0604020202020204" pitchFamily="34" charset="0"/>
              </a:rPr>
              <a:t>The Use of </a:t>
            </a:r>
            <a:r>
              <a:rPr lang="en-US" smtClean="0">
                <a:latin typeface="Kokila" panose="020B0604020202020204" pitchFamily="34" charset="0"/>
                <a:cs typeface="Kokila" panose="020B0604020202020204" pitchFamily="34" charset="0"/>
              </a:rPr>
              <a:t>Floating </a:t>
            </a:r>
            <a:r>
              <a:rPr lang="en-US">
                <a:latin typeface="Kokila" panose="020B0604020202020204" pitchFamily="34" charset="0"/>
                <a:cs typeface="Kokila" panose="020B0604020202020204" pitchFamily="34" charset="0"/>
              </a:rPr>
              <a:t>Rate </a:t>
            </a:r>
            <a:r>
              <a:rPr lang="en-US" smtClean="0">
                <a:latin typeface="Kokila" panose="020B0604020202020204" pitchFamily="34" charset="0"/>
                <a:cs typeface="Kokila" panose="020B0604020202020204" pitchFamily="34" charset="0"/>
              </a:rPr>
              <a:t>Notes</a:t>
            </a:r>
            <a:endParaRPr lang="en-CA">
              <a:latin typeface="Kokila" panose="020B0604020202020204" pitchFamily="34" charset="0"/>
              <a:cs typeface="Kokila" panose="020B0604020202020204" pitchFamily="34" charset="0"/>
            </a:endParaRPr>
          </a:p>
          <a:p>
            <a:pPr>
              <a:buClr>
                <a:srgbClr val="00B050"/>
              </a:buClr>
              <a:buFont typeface="Wingdings" panose="05000000000000000000" pitchFamily="2" charset="2"/>
              <a:buChar char="§"/>
            </a:pPr>
            <a:r>
              <a:rPr lang="en-US" smtClean="0">
                <a:latin typeface="Kokila" panose="020B0604020202020204" pitchFamily="34" charset="0"/>
                <a:cs typeface="Kokila" panose="020B0604020202020204" pitchFamily="34" charset="0"/>
              </a:rPr>
              <a:t>Valuation</a:t>
            </a:r>
            <a:endParaRPr lang="en-CA">
              <a:latin typeface="Kokila" panose="020B0604020202020204" pitchFamily="34" charset="0"/>
              <a:cs typeface="Kokila" panose="020B0604020202020204" pitchFamily="34" charset="0"/>
            </a:endParaRPr>
          </a:p>
          <a:p>
            <a:pPr>
              <a:buClr>
                <a:srgbClr val="00B050"/>
              </a:buClr>
              <a:buFont typeface="Wingdings" panose="05000000000000000000" pitchFamily="2" charset="2"/>
              <a:buChar char="§"/>
            </a:pPr>
            <a:r>
              <a:rPr lang="en-US" smtClean="0">
                <a:latin typeface="Kokila" panose="020B0604020202020204" pitchFamily="34" charset="0"/>
                <a:cs typeface="Kokila" panose="020B0604020202020204" pitchFamily="34" charset="0"/>
              </a:rPr>
              <a:t>Practical </a:t>
            </a:r>
            <a:r>
              <a:rPr lang="en-US">
                <a:latin typeface="Kokila" panose="020B0604020202020204" pitchFamily="34" charset="0"/>
                <a:cs typeface="Kokila" panose="020B0604020202020204" pitchFamily="34" charset="0"/>
              </a:rPr>
              <a:t>Guide</a:t>
            </a:r>
            <a:endParaRPr lang="en-CA">
              <a:latin typeface="+mj-lt"/>
              <a:cs typeface="Kokila" panose="020B0604020202020204" pitchFamily="34" charset="0"/>
            </a:endParaRPr>
          </a:p>
          <a:p>
            <a:pPr>
              <a:buClr>
                <a:srgbClr val="00B050"/>
              </a:buClr>
              <a:buFont typeface="Wingdings" panose="05000000000000000000" pitchFamily="2" charset="2"/>
              <a:buChar char="§"/>
            </a:pPr>
            <a:r>
              <a:rPr lang="en-US">
                <a:latin typeface="Kokila" panose="020B0604020202020204" pitchFamily="34" charset="0"/>
                <a:cs typeface="Kokila" panose="020B0604020202020204" pitchFamily="34" charset="0"/>
              </a:rPr>
              <a:t>A Real World Example</a:t>
            </a:r>
            <a:endParaRPr lang="en-CA">
              <a:latin typeface="Kokila" panose="020B0604020202020204" pitchFamily="34" charset="0"/>
              <a:cs typeface="Kokila" panose="020B0604020202020204" pitchFamily="34" charset="0"/>
            </a:endParaRPr>
          </a:p>
          <a:p>
            <a:pPr marL="0" lvl="0" indent="0">
              <a:buNone/>
            </a:pPr>
            <a:endParaRPr lang="en-CA"/>
          </a:p>
          <a:p>
            <a:endParaRPr lang="en-PH"/>
          </a:p>
        </p:txBody>
      </p:sp>
    </p:spTree>
    <p:extLst>
      <p:ext uri="{BB962C8B-B14F-4D97-AF65-F5344CB8AC3E}">
        <p14:creationId xmlns:p14="http://schemas.microsoft.com/office/powerpoint/2010/main" val="4224107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Floating Rate Note</a:t>
            </a:r>
            <a:endParaRPr lang="en-PH" sz="2400" dirty="0"/>
          </a:p>
        </p:txBody>
      </p:sp>
      <p:sp>
        <p:nvSpPr>
          <p:cNvPr id="3" name="Content Placeholder 2"/>
          <p:cNvSpPr>
            <a:spLocks noGrp="1"/>
          </p:cNvSpPr>
          <p:nvPr>
            <p:ph idx="1"/>
          </p:nvPr>
        </p:nvSpPr>
        <p:spPr>
          <a:xfrm>
            <a:off x="533400" y="1905000"/>
            <a:ext cx="8229600" cy="4525963"/>
          </a:xfrm>
        </p:spPr>
        <p:txBody>
          <a:bodyPr>
            <a:noAutofit/>
          </a:bodyPr>
          <a:lstStyle/>
          <a:p>
            <a:pPr marL="0" lvl="0" indent="0" algn="ctr">
              <a:buNone/>
            </a:pPr>
            <a:r>
              <a:rPr lang="en-US"/>
              <a:t>Floating Rate Note Introduction</a:t>
            </a:r>
            <a:endParaRPr lang="en-CA"/>
          </a:p>
          <a:p>
            <a:pPr lvl="0">
              <a:spcBef>
                <a:spcPts val="1200"/>
              </a:spcBef>
              <a:buClr>
                <a:srgbClr val="00B050"/>
              </a:buClr>
              <a:buFont typeface="Wingdings" panose="05000000000000000000" pitchFamily="2" charset="2"/>
              <a:buChar char="§"/>
            </a:pPr>
            <a:r>
              <a:rPr lang="en-US" sz="2200"/>
              <a:t>A floating rate note (FRN</a:t>
            </a:r>
            <a:r>
              <a:rPr lang="en-US" sz="2200" smtClean="0"/>
              <a:t>), also called floating rate bond, </a:t>
            </a:r>
            <a:r>
              <a:rPr lang="en-US" sz="2200"/>
              <a:t>is a bond in which the investor will receive coupons paid by the issuer at a floating coupon equivalent to a money market reference rate, such as LIBOR or federal fund rate plus a spread at specified dates before bond maturity.</a:t>
            </a:r>
            <a:endParaRPr lang="en-CA" sz="2200"/>
          </a:p>
          <a:p>
            <a:pPr lvl="0">
              <a:spcBef>
                <a:spcPts val="1200"/>
              </a:spcBef>
              <a:buClr>
                <a:srgbClr val="00B050"/>
              </a:buClr>
              <a:buFont typeface="Wingdings" panose="05000000000000000000" pitchFamily="2" charset="2"/>
              <a:buChar char="§"/>
            </a:pPr>
            <a:r>
              <a:rPr lang="en-US" sz="2200"/>
              <a:t>The bond principal will be returned at maturity date.</a:t>
            </a:r>
            <a:endParaRPr lang="en-CA" sz="2200"/>
          </a:p>
          <a:p>
            <a:pPr lvl="0">
              <a:spcBef>
                <a:spcPts val="1200"/>
              </a:spcBef>
              <a:buClr>
                <a:srgbClr val="00B050"/>
              </a:buClr>
              <a:buFont typeface="Wingdings" panose="05000000000000000000" pitchFamily="2" charset="2"/>
              <a:buChar char="§"/>
            </a:pPr>
            <a:r>
              <a:rPr lang="en-US" sz="2200"/>
              <a:t>Almost all FRNs have quarterly coupons.</a:t>
            </a:r>
            <a:endParaRPr lang="en-CA" sz="2200"/>
          </a:p>
          <a:p>
            <a:pPr lvl="0">
              <a:spcBef>
                <a:spcPts val="1200"/>
              </a:spcBef>
              <a:buClr>
                <a:srgbClr val="00B050"/>
              </a:buClr>
              <a:buFont typeface="Wingdings" panose="05000000000000000000" pitchFamily="2" charset="2"/>
              <a:buChar char="§"/>
            </a:pPr>
            <a:r>
              <a:rPr lang="en-US" sz="2200"/>
              <a:t>FRNs are usually issued by corporations, federal agencies, municipalities and states/provinces to finance a variety of projects and activities. </a:t>
            </a:r>
            <a:endParaRPr lang="en-CA" sz="2200"/>
          </a:p>
        </p:txBody>
      </p:sp>
    </p:spTree>
    <p:extLst>
      <p:ext uri="{BB962C8B-B14F-4D97-AF65-F5344CB8AC3E}">
        <p14:creationId xmlns:p14="http://schemas.microsoft.com/office/powerpoint/2010/main" val="3353825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Floating Rate Note</a:t>
            </a:r>
            <a:endParaRPr lang="en-PH" sz="2400" dirty="0"/>
          </a:p>
        </p:txBody>
      </p:sp>
      <p:sp>
        <p:nvSpPr>
          <p:cNvPr id="3" name="Content Placeholder 2"/>
          <p:cNvSpPr>
            <a:spLocks noGrp="1"/>
          </p:cNvSpPr>
          <p:nvPr>
            <p:ph idx="1"/>
          </p:nvPr>
        </p:nvSpPr>
        <p:spPr>
          <a:xfrm>
            <a:off x="533400" y="1752600"/>
            <a:ext cx="8229600" cy="4678363"/>
          </a:xfrm>
        </p:spPr>
        <p:txBody>
          <a:bodyPr>
            <a:normAutofit fontScale="55000" lnSpcReduction="20000"/>
          </a:bodyPr>
          <a:lstStyle/>
          <a:p>
            <a:pPr marL="0" lvl="0" indent="0" algn="ctr">
              <a:buNone/>
            </a:pPr>
            <a:r>
              <a:rPr lang="en-US" sz="5100"/>
              <a:t>The Use of Floating Rate Notes</a:t>
            </a:r>
            <a:endParaRPr lang="en-CA" sz="5100"/>
          </a:p>
          <a:p>
            <a:pPr lvl="0">
              <a:spcBef>
                <a:spcPts val="1200"/>
              </a:spcBef>
              <a:buClr>
                <a:srgbClr val="00B050"/>
              </a:buClr>
              <a:buFont typeface="Wingdings" panose="05000000000000000000" pitchFamily="2" charset="2"/>
              <a:buChar char="§"/>
            </a:pPr>
            <a:r>
              <a:rPr lang="en-US" sz="4000"/>
              <a:t>A FRN carry little interest rate risk as its duration is close to zero due to periodic reset.</a:t>
            </a:r>
            <a:endParaRPr lang="en-CA" sz="4000"/>
          </a:p>
          <a:p>
            <a:pPr lvl="0">
              <a:spcBef>
                <a:spcPts val="1200"/>
              </a:spcBef>
              <a:buClr>
                <a:srgbClr val="00B050"/>
              </a:buClr>
              <a:buFont typeface="Wingdings" panose="05000000000000000000" pitchFamily="2" charset="2"/>
              <a:buChar char="§"/>
            </a:pPr>
            <a:r>
              <a:rPr lang="en-US" sz="4000"/>
              <a:t>The price of a FRN has very low sensitivity to changes in interest rates because the floating coupon increases but the discounting also increases as interest rate rises.</a:t>
            </a:r>
            <a:endParaRPr lang="en-CA" sz="4000"/>
          </a:p>
          <a:p>
            <a:pPr lvl="0">
              <a:spcBef>
                <a:spcPts val="1200"/>
              </a:spcBef>
              <a:buClr>
                <a:srgbClr val="00B050"/>
              </a:buClr>
              <a:buFont typeface="Wingdings" panose="05000000000000000000" pitchFamily="2" charset="2"/>
              <a:buChar char="§"/>
            </a:pPr>
            <a:r>
              <a:rPr lang="en-US" sz="4000"/>
              <a:t>An investor who wants conservative investments may choose floating rate bonds. </a:t>
            </a:r>
            <a:endParaRPr lang="en-CA" sz="4000"/>
          </a:p>
          <a:p>
            <a:pPr lvl="0">
              <a:spcBef>
                <a:spcPts val="1200"/>
              </a:spcBef>
              <a:buClr>
                <a:srgbClr val="00B050"/>
              </a:buClr>
              <a:buFont typeface="Wingdings" panose="05000000000000000000" pitchFamily="2" charset="2"/>
              <a:buChar char="§"/>
            </a:pPr>
            <a:r>
              <a:rPr lang="en-US" sz="4000"/>
              <a:t>FRNs become more popular when interest rates are expected to increase.</a:t>
            </a:r>
            <a:endParaRPr lang="en-CA" sz="4000"/>
          </a:p>
          <a:p>
            <a:pPr lvl="0">
              <a:spcBef>
                <a:spcPts val="1200"/>
              </a:spcBef>
              <a:buClr>
                <a:srgbClr val="00B050"/>
              </a:buClr>
              <a:buFont typeface="Wingdings" panose="05000000000000000000" pitchFamily="2" charset="2"/>
              <a:buChar char="§"/>
            </a:pPr>
            <a:r>
              <a:rPr lang="en-US" sz="4000"/>
              <a:t>A FRN carry lower yield than fixed rate bonds of the same maturity.</a:t>
            </a:r>
            <a:endParaRPr lang="en-CA" sz="4000"/>
          </a:p>
          <a:p>
            <a:pPr lvl="0">
              <a:spcBef>
                <a:spcPts val="1200"/>
              </a:spcBef>
              <a:buClr>
                <a:srgbClr val="00B050"/>
              </a:buClr>
              <a:buFont typeface="Wingdings" panose="05000000000000000000" pitchFamily="2" charset="2"/>
              <a:buChar char="§"/>
            </a:pPr>
            <a:r>
              <a:rPr lang="en-US" sz="4000"/>
              <a:t>FRNs have unpredictable coupon payments.</a:t>
            </a:r>
            <a:endParaRPr lang="en-CA" sz="4000"/>
          </a:p>
        </p:txBody>
      </p:sp>
    </p:spTree>
    <p:extLst>
      <p:ext uri="{BB962C8B-B14F-4D97-AF65-F5344CB8AC3E}">
        <p14:creationId xmlns:p14="http://schemas.microsoft.com/office/powerpoint/2010/main" val="1686187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Floating Rate Note</a:t>
            </a:r>
            <a:endParaRPr lang="en-PH"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752600"/>
                <a:ext cx="8229600" cy="4876800"/>
              </a:xfrm>
            </p:spPr>
            <p:txBody>
              <a:bodyPr>
                <a:normAutofit fontScale="55000" lnSpcReduction="20000"/>
              </a:bodyPr>
              <a:lstStyle/>
              <a:p>
                <a:pPr marL="0" lvl="0" indent="0" algn="ctr">
                  <a:buNone/>
                </a:pPr>
                <a:r>
                  <a:rPr lang="en-US" sz="5800"/>
                  <a:t>Valuation</a:t>
                </a:r>
                <a:endParaRPr lang="en-CA" sz="5800"/>
              </a:p>
              <a:p>
                <a:pPr lvl="0">
                  <a:spcBef>
                    <a:spcPts val="1200"/>
                  </a:spcBef>
                  <a:buClr>
                    <a:srgbClr val="00B050"/>
                  </a:buClr>
                  <a:buFont typeface="Wingdings" panose="05000000000000000000" pitchFamily="2" charset="2"/>
                  <a:buChar char="§"/>
                </a:pPr>
                <a:r>
                  <a:rPr lang="en-US" sz="4000"/>
                  <a:t>The present value of a FRN is given by</a:t>
                </a:r>
                <a:endParaRPr lang="en-CA" sz="4000"/>
              </a:p>
              <a:p>
                <a:pPr marL="0" indent="0">
                  <a:buNone/>
                </a:pPr>
                <a14:m>
                  <m:oMathPara xmlns:m="http://schemas.openxmlformats.org/officeDocument/2006/math">
                    <m:oMathParaPr>
                      <m:jc m:val="centerGroup"/>
                    </m:oMathParaPr>
                    <m:oMath xmlns:m="http://schemas.openxmlformats.org/officeDocument/2006/math">
                      <m:r>
                        <a:rPr lang="en-US" sz="3300" i="1">
                          <a:latin typeface="Cambria Math"/>
                        </a:rPr>
                        <m:t>𝑉</m:t>
                      </m:r>
                      <m:d>
                        <m:dPr>
                          <m:ctrlPr>
                            <a:rPr lang="en-CA" sz="3300" i="1">
                              <a:latin typeface="Cambria Math"/>
                            </a:rPr>
                          </m:ctrlPr>
                        </m:dPr>
                        <m:e>
                          <m:r>
                            <a:rPr lang="en-US" sz="3300" i="1">
                              <a:latin typeface="Cambria Math"/>
                            </a:rPr>
                            <m:t>𝑡</m:t>
                          </m:r>
                        </m:e>
                      </m:d>
                      <m:r>
                        <a:rPr lang="en-US" sz="3300" i="1">
                          <a:latin typeface="Cambria Math"/>
                        </a:rPr>
                        <m:t>=</m:t>
                      </m:r>
                      <m:nary>
                        <m:naryPr>
                          <m:chr m:val="∑"/>
                          <m:limLoc m:val="undOvr"/>
                          <m:ctrlPr>
                            <a:rPr lang="en-CA" sz="3300" i="1">
                              <a:latin typeface="Cambria Math"/>
                            </a:rPr>
                          </m:ctrlPr>
                        </m:naryPr>
                        <m:sub>
                          <m:r>
                            <a:rPr lang="en-US" sz="3300" i="1">
                              <a:latin typeface="Cambria Math"/>
                            </a:rPr>
                            <m:t>𝑖</m:t>
                          </m:r>
                          <m:r>
                            <a:rPr lang="en-US" sz="3300" i="1">
                              <a:latin typeface="Cambria Math"/>
                            </a:rPr>
                            <m:t>=1</m:t>
                          </m:r>
                        </m:sub>
                        <m:sup>
                          <m:r>
                            <a:rPr lang="en-US" sz="3300" i="1">
                              <a:latin typeface="Cambria Math"/>
                            </a:rPr>
                            <m:t>𝑛</m:t>
                          </m:r>
                        </m:sup>
                        <m:e>
                          <m:sSub>
                            <m:sSubPr>
                              <m:ctrlPr>
                                <a:rPr lang="en-CA" sz="3300" i="1">
                                  <a:latin typeface="Cambria Math"/>
                                </a:rPr>
                              </m:ctrlPr>
                            </m:sSubPr>
                            <m:e>
                              <m:r>
                                <a:rPr lang="en-US" sz="3300" i="1">
                                  <a:latin typeface="Cambria Math"/>
                                </a:rPr>
                                <m:t>𝐹</m:t>
                              </m:r>
                            </m:e>
                            <m:sub>
                              <m:r>
                                <a:rPr lang="en-US" sz="3300" i="1">
                                  <a:latin typeface="Cambria Math"/>
                                </a:rPr>
                                <m:t>𝑖</m:t>
                              </m:r>
                            </m:sub>
                          </m:sSub>
                          <m:sSub>
                            <m:sSubPr>
                              <m:ctrlPr>
                                <a:rPr lang="en-CA" sz="3300" i="1">
                                  <a:latin typeface="Cambria Math"/>
                                </a:rPr>
                              </m:ctrlPr>
                            </m:sSubPr>
                            <m:e>
                              <m:r>
                                <a:rPr lang="en-US" sz="3300" i="1">
                                  <a:latin typeface="Cambria Math"/>
                                </a:rPr>
                                <m:t>𝜏</m:t>
                              </m:r>
                            </m:e>
                            <m:sub>
                              <m:r>
                                <a:rPr lang="en-US" sz="3300" i="1">
                                  <a:latin typeface="Cambria Math"/>
                                </a:rPr>
                                <m:t>𝑖</m:t>
                              </m:r>
                            </m:sub>
                          </m:sSub>
                          <m:r>
                            <a:rPr lang="en-US" sz="3300" i="1">
                              <a:latin typeface="Cambria Math"/>
                            </a:rPr>
                            <m:t>𝑃</m:t>
                          </m:r>
                          <m:sSup>
                            <m:sSupPr>
                              <m:ctrlPr>
                                <a:rPr lang="en-CA" sz="3300" i="1">
                                  <a:latin typeface="Cambria Math"/>
                                </a:rPr>
                              </m:ctrlPr>
                            </m:sSupPr>
                            <m:e>
                              <m:r>
                                <a:rPr lang="en-US" sz="3300" i="1">
                                  <a:latin typeface="Cambria Math"/>
                                </a:rPr>
                                <m:t>𝑒</m:t>
                              </m:r>
                            </m:e>
                            <m:sup>
                              <m:r>
                                <a:rPr lang="en-US" sz="3300" i="1">
                                  <a:latin typeface="Cambria Math"/>
                                </a:rPr>
                                <m:t>−</m:t>
                              </m:r>
                              <m:d>
                                <m:dPr>
                                  <m:ctrlPr>
                                    <a:rPr lang="en-CA" sz="3300" i="1">
                                      <a:latin typeface="Cambria Math"/>
                                    </a:rPr>
                                  </m:ctrlPr>
                                </m:dPr>
                                <m:e>
                                  <m:sSub>
                                    <m:sSubPr>
                                      <m:ctrlPr>
                                        <a:rPr lang="en-CA" sz="3300" i="1">
                                          <a:latin typeface="Cambria Math"/>
                                        </a:rPr>
                                      </m:ctrlPr>
                                    </m:sSubPr>
                                    <m:e>
                                      <m:r>
                                        <a:rPr lang="en-US" sz="3300" i="1">
                                          <a:latin typeface="Cambria Math"/>
                                        </a:rPr>
                                        <m:t>𝑟</m:t>
                                      </m:r>
                                    </m:e>
                                    <m:sub>
                                      <m:r>
                                        <a:rPr lang="en-US" sz="3300" i="1">
                                          <a:latin typeface="Cambria Math"/>
                                        </a:rPr>
                                        <m:t>𝑖</m:t>
                                      </m:r>
                                    </m:sub>
                                  </m:sSub>
                                  <m:r>
                                    <a:rPr lang="en-US" sz="3300" i="1">
                                      <a:latin typeface="Cambria Math"/>
                                    </a:rPr>
                                    <m:t>+</m:t>
                                  </m:r>
                                  <m:r>
                                    <a:rPr lang="en-US" sz="3300" i="1">
                                      <a:latin typeface="Cambria Math"/>
                                    </a:rPr>
                                    <m:t>𝑠</m:t>
                                  </m:r>
                                </m:e>
                              </m:d>
                              <m:sSub>
                                <m:sSubPr>
                                  <m:ctrlPr>
                                    <a:rPr lang="en-CA" sz="3300" i="1">
                                      <a:latin typeface="Cambria Math"/>
                                    </a:rPr>
                                  </m:ctrlPr>
                                </m:sSubPr>
                                <m:e>
                                  <m:r>
                                    <a:rPr lang="en-US" sz="3300" i="1">
                                      <a:latin typeface="Cambria Math"/>
                                    </a:rPr>
                                    <m:t>𝑇</m:t>
                                  </m:r>
                                </m:e>
                                <m:sub>
                                  <m:r>
                                    <a:rPr lang="en-US" sz="3300" i="1">
                                      <a:latin typeface="Cambria Math"/>
                                    </a:rPr>
                                    <m:t>𝑖</m:t>
                                  </m:r>
                                </m:sub>
                              </m:sSub>
                            </m:sup>
                          </m:sSup>
                          <m:r>
                            <a:rPr lang="en-US" sz="3300" i="1">
                              <a:latin typeface="Cambria Math"/>
                            </a:rPr>
                            <m:t>+</m:t>
                          </m:r>
                          <m:r>
                            <a:rPr lang="en-US" sz="3300" i="1">
                              <a:latin typeface="Cambria Math"/>
                            </a:rPr>
                            <m:t>𝑃</m:t>
                          </m:r>
                          <m:sSup>
                            <m:sSupPr>
                              <m:ctrlPr>
                                <a:rPr lang="en-CA" sz="3300" i="1">
                                  <a:latin typeface="Cambria Math"/>
                                </a:rPr>
                              </m:ctrlPr>
                            </m:sSupPr>
                            <m:e>
                              <m:r>
                                <a:rPr lang="en-US" sz="3300" i="1">
                                  <a:latin typeface="Cambria Math"/>
                                </a:rPr>
                                <m:t>𝑒</m:t>
                              </m:r>
                            </m:e>
                            <m:sup>
                              <m:r>
                                <a:rPr lang="en-US" sz="3300" i="1">
                                  <a:latin typeface="Cambria Math"/>
                                </a:rPr>
                                <m:t>−</m:t>
                              </m:r>
                              <m:d>
                                <m:dPr>
                                  <m:ctrlPr>
                                    <a:rPr lang="en-CA" sz="3300" i="1">
                                      <a:latin typeface="Cambria Math"/>
                                    </a:rPr>
                                  </m:ctrlPr>
                                </m:dPr>
                                <m:e>
                                  <m:sSub>
                                    <m:sSubPr>
                                      <m:ctrlPr>
                                        <a:rPr lang="en-CA" sz="3300" i="1">
                                          <a:latin typeface="Cambria Math"/>
                                        </a:rPr>
                                      </m:ctrlPr>
                                    </m:sSubPr>
                                    <m:e>
                                      <m:r>
                                        <a:rPr lang="en-US" sz="3300" i="1">
                                          <a:latin typeface="Cambria Math"/>
                                        </a:rPr>
                                        <m:t>𝑟</m:t>
                                      </m:r>
                                    </m:e>
                                    <m:sub>
                                      <m:r>
                                        <a:rPr lang="en-US" sz="3300" i="1">
                                          <a:latin typeface="Cambria Math"/>
                                        </a:rPr>
                                        <m:t>𝑛</m:t>
                                      </m:r>
                                    </m:sub>
                                  </m:sSub>
                                  <m:r>
                                    <a:rPr lang="en-US" sz="3300" i="1">
                                      <a:latin typeface="Cambria Math"/>
                                    </a:rPr>
                                    <m:t>+</m:t>
                                  </m:r>
                                  <m:r>
                                    <a:rPr lang="en-US" sz="3300" i="1">
                                      <a:latin typeface="Cambria Math"/>
                                    </a:rPr>
                                    <m:t>𝑠</m:t>
                                  </m:r>
                                </m:e>
                              </m:d>
                              <m:sSub>
                                <m:sSubPr>
                                  <m:ctrlPr>
                                    <a:rPr lang="en-CA" sz="3300" i="1">
                                      <a:latin typeface="Cambria Math"/>
                                    </a:rPr>
                                  </m:ctrlPr>
                                </m:sSubPr>
                                <m:e>
                                  <m:r>
                                    <a:rPr lang="en-US" sz="3300" i="1">
                                      <a:latin typeface="Cambria Math"/>
                                    </a:rPr>
                                    <m:t>𝑇</m:t>
                                  </m:r>
                                </m:e>
                                <m:sub>
                                  <m:r>
                                    <a:rPr lang="en-US" sz="3300" i="1">
                                      <a:latin typeface="Cambria Math"/>
                                    </a:rPr>
                                    <m:t>𝑛</m:t>
                                  </m:r>
                                </m:sub>
                              </m:sSub>
                            </m:sup>
                          </m:sSup>
                        </m:e>
                      </m:nary>
                    </m:oMath>
                  </m:oMathPara>
                </a14:m>
                <a:endParaRPr lang="en-CA" sz="3300"/>
              </a:p>
              <a:p>
                <a:pPr marL="400050" lvl="1" indent="0">
                  <a:buNone/>
                </a:pPr>
                <a:r>
                  <a:rPr lang="en-US" sz="3300"/>
                  <a:t>where</a:t>
                </a:r>
                <a:endParaRPr lang="en-CA" sz="3300"/>
              </a:p>
              <a:p>
                <a:pPr marL="0" indent="0">
                  <a:buNone/>
                </a:pPr>
                <a:r>
                  <a:rPr lang="en-US" sz="3300"/>
                  <a:t>	</a:t>
                </a:r>
                <a:r>
                  <a:rPr lang="en-US" sz="3300" i="1"/>
                  <a:t>t </a:t>
                </a:r>
                <a:r>
                  <a:rPr lang="en-US" sz="3300"/>
                  <a:t>– valuation date</a:t>
                </a:r>
                <a:endParaRPr lang="en-CA" sz="3300"/>
              </a:p>
              <a:p>
                <a:pPr marL="0" indent="0">
                  <a:buNone/>
                </a:pPr>
                <a:r>
                  <a:rPr lang="en-US" sz="3300" i="1" smtClean="0"/>
                  <a:t>	i</a:t>
                </a:r>
                <a:r>
                  <a:rPr lang="en-US" sz="3300" smtClean="0"/>
                  <a:t> </a:t>
                </a:r>
                <a:r>
                  <a:rPr lang="en-US" sz="3300"/>
                  <a:t>– </a:t>
                </a:r>
                <a:r>
                  <a:rPr lang="en-US" sz="3300" i="1"/>
                  <a:t>i</a:t>
                </a:r>
                <a:r>
                  <a:rPr lang="en-US" sz="3300" baseline="30000"/>
                  <a:t>th</a:t>
                </a:r>
                <a:r>
                  <a:rPr lang="en-US" sz="3300"/>
                  <a:t> cash flow from 1 to n</a:t>
                </a:r>
                <a:endParaRPr lang="en-CA" sz="3300"/>
              </a:p>
              <a:p>
                <a:pPr marL="0" indent="0">
                  <a:buNone/>
                </a:pPr>
                <a:r>
                  <a:rPr lang="en-US" sz="3300"/>
                  <a:t>	</a:t>
                </a:r>
                <a14:m>
                  <m:oMath xmlns:m="http://schemas.openxmlformats.org/officeDocument/2006/math">
                    <m:sSub>
                      <m:sSubPr>
                        <m:ctrlPr>
                          <a:rPr lang="en-CA" sz="3300" i="1">
                            <a:latin typeface="Cambria Math"/>
                          </a:rPr>
                        </m:ctrlPr>
                      </m:sSubPr>
                      <m:e>
                        <m:r>
                          <a:rPr lang="en-US" sz="3300" i="1">
                            <a:latin typeface="Cambria Math"/>
                          </a:rPr>
                          <m:t>𝑟</m:t>
                        </m:r>
                      </m:e>
                      <m:sub>
                        <m:r>
                          <a:rPr lang="en-US" sz="3300" i="1">
                            <a:latin typeface="Cambria Math"/>
                          </a:rPr>
                          <m:t>𝑖</m:t>
                        </m:r>
                      </m:sub>
                    </m:sSub>
                  </m:oMath>
                </a14:m>
                <a:r>
                  <a:rPr lang="en-US" sz="3300"/>
                  <a:t> – continuous compounded interest rate for the period </a:t>
                </a:r>
                <a14:m>
                  <m:oMath xmlns:m="http://schemas.openxmlformats.org/officeDocument/2006/math">
                    <m:r>
                      <a:rPr lang="en-US" sz="3300" i="1">
                        <a:latin typeface="Cambria Math"/>
                      </a:rPr>
                      <m:t>(</m:t>
                    </m:r>
                    <m:r>
                      <a:rPr lang="en-US" sz="3300" i="1">
                        <a:latin typeface="Cambria Math"/>
                      </a:rPr>
                      <m:t>𝑡</m:t>
                    </m:r>
                    <m:r>
                      <a:rPr lang="en-US" sz="3300" i="1">
                        <a:latin typeface="Cambria Math"/>
                      </a:rPr>
                      <m:t>,</m:t>
                    </m:r>
                    <m:sSub>
                      <m:sSubPr>
                        <m:ctrlPr>
                          <a:rPr lang="en-CA" sz="3300" i="1">
                            <a:latin typeface="Cambria Math"/>
                          </a:rPr>
                        </m:ctrlPr>
                      </m:sSubPr>
                      <m:e>
                        <m:r>
                          <a:rPr lang="en-US" sz="3300" i="1">
                            <a:latin typeface="Cambria Math"/>
                          </a:rPr>
                          <m:t>𝑇</m:t>
                        </m:r>
                      </m:e>
                      <m:sub>
                        <m:r>
                          <a:rPr lang="en-US" sz="3300" i="1">
                            <a:latin typeface="Cambria Math"/>
                          </a:rPr>
                          <m:t>𝑖</m:t>
                        </m:r>
                      </m:sub>
                    </m:sSub>
                    <m:r>
                      <a:rPr lang="en-US" sz="3300" i="1">
                        <a:latin typeface="Cambria Math"/>
                      </a:rPr>
                      <m:t>)</m:t>
                    </m:r>
                  </m:oMath>
                </a14:m>
                <a:endParaRPr lang="en-CA" sz="3300"/>
              </a:p>
              <a:p>
                <a:pPr marL="0" indent="0">
                  <a:buNone/>
                </a:pPr>
                <a:r>
                  <a:rPr lang="en-CA" sz="3300" smtClean="0"/>
                  <a:t>	</a:t>
                </a:r>
                <a14:m>
                  <m:oMath xmlns:m="http://schemas.openxmlformats.org/officeDocument/2006/math">
                    <m:sSub>
                      <m:sSubPr>
                        <m:ctrlPr>
                          <a:rPr lang="en-CA" sz="3300" i="1">
                            <a:latin typeface="Cambria Math"/>
                          </a:rPr>
                        </m:ctrlPr>
                      </m:sSubPr>
                      <m:e>
                        <m:r>
                          <a:rPr lang="en-US" sz="3300" i="1">
                            <a:latin typeface="Cambria Math"/>
                          </a:rPr>
                          <m:t>𝑇</m:t>
                        </m:r>
                      </m:e>
                      <m:sub>
                        <m:r>
                          <a:rPr lang="en-US" sz="3300" i="1">
                            <a:latin typeface="Cambria Math"/>
                          </a:rPr>
                          <m:t>𝑖</m:t>
                        </m:r>
                      </m:sub>
                    </m:sSub>
                  </m:oMath>
                </a14:m>
                <a:r>
                  <a:rPr lang="en-US" sz="3300"/>
                  <a:t> – coupon payment date of the i</a:t>
                </a:r>
                <a:r>
                  <a:rPr lang="en-US" sz="3300" baseline="30000"/>
                  <a:t>th</a:t>
                </a:r>
                <a:r>
                  <a:rPr lang="en-US" sz="3300"/>
                  <a:t>  cash flow</a:t>
                </a:r>
                <a:endParaRPr lang="en-CA" sz="3300"/>
              </a:p>
              <a:p>
                <a:pPr marL="0" indent="0">
                  <a:buNone/>
                </a:pPr>
                <a:r>
                  <a:rPr lang="en-US" sz="3300" i="1" smtClean="0"/>
                  <a:t>	s</a:t>
                </a:r>
                <a:r>
                  <a:rPr lang="en-US" sz="3300" smtClean="0"/>
                  <a:t> </a:t>
                </a:r>
                <a:r>
                  <a:rPr lang="en-US" sz="3300"/>
                  <a:t>– credit spread</a:t>
                </a:r>
                <a:endParaRPr lang="en-CA" sz="3300"/>
              </a:p>
              <a:p>
                <a:pPr marL="0" indent="0">
                  <a:buNone/>
                </a:pPr>
                <a:r>
                  <a:rPr lang="en-US" sz="3300" i="1" smtClean="0"/>
                  <a:t>	P</a:t>
                </a:r>
                <a:r>
                  <a:rPr lang="en-US" sz="3300" smtClean="0"/>
                  <a:t> </a:t>
                </a:r>
                <a:r>
                  <a:rPr lang="en-US" sz="3300"/>
                  <a:t>– principal amount or face value</a:t>
                </a:r>
                <a:endParaRPr lang="en-CA" sz="3300"/>
              </a:p>
              <a:p>
                <a:pPr marL="0" indent="0">
                  <a:buNone/>
                </a:pPr>
                <a:r>
                  <a:rPr lang="en-US" sz="3300"/>
                  <a:t>	</a:t>
                </a:r>
                <a:r>
                  <a:rPr lang="en-CA" sz="3300"/>
                  <a:t> </a:t>
                </a:r>
                <a14:m>
                  <m:oMath xmlns:m="http://schemas.openxmlformats.org/officeDocument/2006/math">
                    <m:sSub>
                      <m:sSubPr>
                        <m:ctrlPr>
                          <a:rPr lang="en-CA" sz="3300" i="1">
                            <a:latin typeface="Cambria Math"/>
                          </a:rPr>
                        </m:ctrlPr>
                      </m:sSubPr>
                      <m:e>
                        <m:r>
                          <a:rPr lang="en-US" sz="3300" i="1">
                            <a:latin typeface="Cambria Math"/>
                          </a:rPr>
                          <m:t>𝜏</m:t>
                        </m:r>
                      </m:e>
                      <m:sub>
                        <m:r>
                          <a:rPr lang="en-US" sz="3300" i="1">
                            <a:latin typeface="Cambria Math"/>
                          </a:rPr>
                          <m:t>𝑖</m:t>
                        </m:r>
                      </m:sub>
                    </m:sSub>
                    <m:r>
                      <a:rPr lang="en-US" sz="3300" i="1">
                        <a:latin typeface="Cambria Math"/>
                      </a:rPr>
                      <m:t>=</m:t>
                    </m:r>
                    <m:r>
                      <a:rPr lang="en-US" sz="3300" i="1">
                        <a:latin typeface="Cambria Math"/>
                      </a:rPr>
                      <m:t>𝜏</m:t>
                    </m:r>
                    <m:r>
                      <a:rPr lang="en-US" sz="3300" i="1">
                        <a:latin typeface="Cambria Math"/>
                      </a:rPr>
                      <m:t>(</m:t>
                    </m:r>
                    <m:sSub>
                      <m:sSubPr>
                        <m:ctrlPr>
                          <a:rPr lang="en-CA" sz="3300" i="1">
                            <a:latin typeface="Cambria Math"/>
                          </a:rPr>
                        </m:ctrlPr>
                      </m:sSubPr>
                      <m:e>
                        <m:r>
                          <a:rPr lang="en-US" sz="3300" i="1">
                            <a:latin typeface="Cambria Math"/>
                          </a:rPr>
                          <m:t>𝑇</m:t>
                        </m:r>
                      </m:e>
                      <m:sub>
                        <m:r>
                          <a:rPr lang="en-US" sz="3300" i="1">
                            <a:latin typeface="Cambria Math"/>
                          </a:rPr>
                          <m:t>𝑖</m:t>
                        </m:r>
                        <m:r>
                          <a:rPr lang="en-US" sz="3300" i="1">
                            <a:latin typeface="Cambria Math"/>
                          </a:rPr>
                          <m:t>−1</m:t>
                        </m:r>
                      </m:sub>
                    </m:sSub>
                    <m:r>
                      <a:rPr lang="en-US" sz="3300" i="1">
                        <a:latin typeface="Cambria Math"/>
                      </a:rPr>
                      <m:t>,</m:t>
                    </m:r>
                    <m:sSub>
                      <m:sSubPr>
                        <m:ctrlPr>
                          <a:rPr lang="en-CA" sz="3300" i="1">
                            <a:latin typeface="Cambria Math"/>
                          </a:rPr>
                        </m:ctrlPr>
                      </m:sSubPr>
                      <m:e>
                        <m:r>
                          <a:rPr lang="en-US" sz="3300" i="1">
                            <a:latin typeface="Cambria Math"/>
                          </a:rPr>
                          <m:t>𝑇</m:t>
                        </m:r>
                      </m:e>
                      <m:sub>
                        <m:r>
                          <a:rPr lang="en-US" sz="3300" i="1">
                            <a:latin typeface="Cambria Math"/>
                          </a:rPr>
                          <m:t>𝑖</m:t>
                        </m:r>
                      </m:sub>
                    </m:sSub>
                    <m:r>
                      <a:rPr lang="en-US" sz="3300" i="1">
                        <a:latin typeface="Cambria Math"/>
                      </a:rPr>
                      <m:t>)</m:t>
                    </m:r>
                  </m:oMath>
                </a14:m>
                <a:r>
                  <a:rPr lang="en-US" sz="3300"/>
                  <a:t> –</a:t>
                </a:r>
                <a:r>
                  <a:rPr lang="en-US" sz="3300" smtClean="0"/>
                  <a:t> </a:t>
                </a:r>
                <a:r>
                  <a:rPr lang="en-US" sz="3300"/>
                  <a:t>accrual period </a:t>
                </a:r>
                <a14:m>
                  <m:oMath xmlns:m="http://schemas.openxmlformats.org/officeDocument/2006/math">
                    <m:r>
                      <a:rPr lang="en-US" sz="3300" i="1">
                        <a:latin typeface="Cambria Math"/>
                      </a:rPr>
                      <m:t>(</m:t>
                    </m:r>
                    <m:sSub>
                      <m:sSubPr>
                        <m:ctrlPr>
                          <a:rPr lang="en-CA" sz="3300" i="1">
                            <a:latin typeface="Cambria Math"/>
                          </a:rPr>
                        </m:ctrlPr>
                      </m:sSubPr>
                      <m:e>
                        <m:r>
                          <a:rPr lang="en-US" sz="3300" i="1">
                            <a:latin typeface="Cambria Math"/>
                          </a:rPr>
                          <m:t>𝑇</m:t>
                        </m:r>
                      </m:e>
                      <m:sub>
                        <m:r>
                          <a:rPr lang="en-US" sz="3300" i="1">
                            <a:latin typeface="Cambria Math"/>
                          </a:rPr>
                          <m:t>𝑖</m:t>
                        </m:r>
                        <m:r>
                          <a:rPr lang="en-US" sz="3300" i="1">
                            <a:latin typeface="Cambria Math"/>
                          </a:rPr>
                          <m:t>−1</m:t>
                        </m:r>
                      </m:sub>
                    </m:sSub>
                    <m:r>
                      <a:rPr lang="en-US" sz="3300" i="1">
                        <a:latin typeface="Cambria Math"/>
                      </a:rPr>
                      <m:t>,</m:t>
                    </m:r>
                    <m:sSub>
                      <m:sSubPr>
                        <m:ctrlPr>
                          <a:rPr lang="en-CA" sz="3300" i="1">
                            <a:latin typeface="Cambria Math"/>
                          </a:rPr>
                        </m:ctrlPr>
                      </m:sSubPr>
                      <m:e>
                        <m:r>
                          <a:rPr lang="en-US" sz="3300" i="1">
                            <a:latin typeface="Cambria Math"/>
                          </a:rPr>
                          <m:t>𝑇</m:t>
                        </m:r>
                      </m:e>
                      <m:sub>
                        <m:r>
                          <a:rPr lang="en-US" sz="3300" i="1">
                            <a:latin typeface="Cambria Math"/>
                          </a:rPr>
                          <m:t>𝑖</m:t>
                        </m:r>
                      </m:sub>
                    </m:sSub>
                    <m:r>
                      <a:rPr lang="en-US" sz="3300" i="1">
                        <a:latin typeface="Cambria Math"/>
                      </a:rPr>
                      <m:t>)</m:t>
                    </m:r>
                  </m:oMath>
                </a14:m>
                <a:r>
                  <a:rPr lang="en-US" sz="3300"/>
                  <a:t> of the i</a:t>
                </a:r>
                <a:r>
                  <a:rPr lang="en-US" sz="3300" baseline="30000"/>
                  <a:t>th</a:t>
                </a:r>
                <a:r>
                  <a:rPr lang="en-US" sz="3300"/>
                  <a:t> cash flow.</a:t>
                </a:r>
                <a:endParaRPr lang="en-CA" sz="3300"/>
              </a:p>
              <a:p>
                <a:pPr marL="0" indent="0">
                  <a:buNone/>
                </a:pPr>
                <a:r>
                  <a:rPr lang="en-US" sz="3300"/>
                  <a:t>	 </a:t>
                </a:r>
                <a14:m>
                  <m:oMath xmlns:m="http://schemas.openxmlformats.org/officeDocument/2006/math">
                    <m:sSub>
                      <m:sSubPr>
                        <m:ctrlPr>
                          <a:rPr lang="en-CA" sz="3300" i="1">
                            <a:latin typeface="Cambria Math"/>
                          </a:rPr>
                        </m:ctrlPr>
                      </m:sSubPr>
                      <m:e>
                        <m:r>
                          <a:rPr lang="en-US" sz="3300" i="1">
                            <a:latin typeface="Cambria Math"/>
                          </a:rPr>
                          <m:t>𝐹</m:t>
                        </m:r>
                      </m:e>
                      <m:sub>
                        <m:r>
                          <a:rPr lang="en-US" sz="3300" i="1">
                            <a:latin typeface="Cambria Math"/>
                          </a:rPr>
                          <m:t>𝑖</m:t>
                        </m:r>
                      </m:sub>
                    </m:sSub>
                    <m:r>
                      <a:rPr lang="en-US" sz="3300" i="1">
                        <a:latin typeface="Cambria Math"/>
                      </a:rPr>
                      <m:t>=</m:t>
                    </m:r>
                    <m:r>
                      <a:rPr lang="en-US" sz="3300" i="1">
                        <a:latin typeface="Cambria Math"/>
                      </a:rPr>
                      <m:t>𝐹</m:t>
                    </m:r>
                    <m:d>
                      <m:dPr>
                        <m:ctrlPr>
                          <a:rPr lang="en-CA" sz="3300" i="1">
                            <a:latin typeface="Cambria Math"/>
                          </a:rPr>
                        </m:ctrlPr>
                      </m:dPr>
                      <m:e>
                        <m:r>
                          <a:rPr lang="en-US" sz="3300" i="1">
                            <a:latin typeface="Cambria Math"/>
                          </a:rPr>
                          <m:t>𝑡</m:t>
                        </m:r>
                        <m:r>
                          <a:rPr lang="en-US" sz="3300" i="1">
                            <a:latin typeface="Cambria Math"/>
                          </a:rPr>
                          <m:t>;</m:t>
                        </m:r>
                        <m:sSub>
                          <m:sSubPr>
                            <m:ctrlPr>
                              <a:rPr lang="en-CA" sz="3300" i="1">
                                <a:latin typeface="Cambria Math"/>
                              </a:rPr>
                            </m:ctrlPr>
                          </m:sSubPr>
                          <m:e>
                            <m:r>
                              <a:rPr lang="en-US" sz="3300" i="1">
                                <a:latin typeface="Cambria Math"/>
                              </a:rPr>
                              <m:t>𝑇</m:t>
                            </m:r>
                          </m:e>
                          <m:sub>
                            <m:r>
                              <a:rPr lang="en-US" sz="3300" i="1">
                                <a:latin typeface="Cambria Math"/>
                              </a:rPr>
                              <m:t>𝑖</m:t>
                            </m:r>
                            <m:r>
                              <a:rPr lang="en-US" sz="3300" i="1">
                                <a:latin typeface="Cambria Math"/>
                              </a:rPr>
                              <m:t>−1</m:t>
                            </m:r>
                          </m:sub>
                        </m:sSub>
                        <m:r>
                          <a:rPr lang="en-US" sz="3300" i="1">
                            <a:latin typeface="Cambria Math"/>
                          </a:rPr>
                          <m:t>,</m:t>
                        </m:r>
                        <m:sSub>
                          <m:sSubPr>
                            <m:ctrlPr>
                              <a:rPr lang="en-CA" sz="3300" i="1">
                                <a:latin typeface="Cambria Math"/>
                              </a:rPr>
                            </m:ctrlPr>
                          </m:sSubPr>
                          <m:e>
                            <m:r>
                              <a:rPr lang="en-US" sz="3300" i="1">
                                <a:latin typeface="Cambria Math"/>
                              </a:rPr>
                              <m:t>𝑇</m:t>
                            </m:r>
                          </m:e>
                          <m:sub>
                            <m:r>
                              <a:rPr lang="en-US" sz="3300" i="1">
                                <a:latin typeface="Cambria Math"/>
                              </a:rPr>
                              <m:t>𝑖</m:t>
                            </m:r>
                          </m:sub>
                        </m:sSub>
                      </m:e>
                    </m:d>
                    <m:r>
                      <a:rPr lang="en-US" sz="3300" i="1">
                        <a:latin typeface="Cambria Math"/>
                      </a:rPr>
                      <m:t>=</m:t>
                    </m:r>
                    <m:d>
                      <m:dPr>
                        <m:ctrlPr>
                          <a:rPr lang="en-CA" sz="3300" i="1">
                            <a:latin typeface="Cambria Math"/>
                          </a:rPr>
                        </m:ctrlPr>
                      </m:dPr>
                      <m:e>
                        <m:f>
                          <m:fPr>
                            <m:ctrlPr>
                              <a:rPr lang="en-CA" sz="3300" i="1">
                                <a:latin typeface="Cambria Math"/>
                              </a:rPr>
                            </m:ctrlPr>
                          </m:fPr>
                          <m:num>
                            <m:sSub>
                              <m:sSubPr>
                                <m:ctrlPr>
                                  <a:rPr lang="en-CA" sz="3300" i="1">
                                    <a:latin typeface="Cambria Math"/>
                                  </a:rPr>
                                </m:ctrlPr>
                              </m:sSubPr>
                              <m:e>
                                <m:r>
                                  <a:rPr lang="en-US" sz="3300" i="1">
                                    <a:latin typeface="Cambria Math"/>
                                  </a:rPr>
                                  <m:t>𝐷</m:t>
                                </m:r>
                              </m:e>
                              <m:sub>
                                <m:r>
                                  <a:rPr lang="en-US" sz="3300" i="1">
                                    <a:latin typeface="Cambria Math"/>
                                  </a:rPr>
                                  <m:t>𝑖</m:t>
                                </m:r>
                                <m:r>
                                  <a:rPr lang="en-US" sz="3300" i="1">
                                    <a:latin typeface="Cambria Math"/>
                                  </a:rPr>
                                  <m:t>−1</m:t>
                                </m:r>
                              </m:sub>
                            </m:sSub>
                          </m:num>
                          <m:den>
                            <m:sSub>
                              <m:sSubPr>
                                <m:ctrlPr>
                                  <a:rPr lang="en-CA" sz="3300" i="1">
                                    <a:latin typeface="Cambria Math"/>
                                  </a:rPr>
                                </m:ctrlPr>
                              </m:sSubPr>
                              <m:e>
                                <m:r>
                                  <a:rPr lang="en-CA" sz="3300" i="1">
                                    <a:latin typeface="Cambria Math"/>
                                  </a:rPr>
                                  <m:t>𝐷</m:t>
                                </m:r>
                              </m:e>
                              <m:sub>
                                <m:r>
                                  <a:rPr lang="en-CA" sz="3300" i="1">
                                    <a:latin typeface="Cambria Math"/>
                                  </a:rPr>
                                  <m:t>𝑖</m:t>
                                </m:r>
                              </m:sub>
                            </m:sSub>
                          </m:den>
                        </m:f>
                        <m:r>
                          <a:rPr lang="en-CA" sz="3300" i="1">
                            <a:latin typeface="Cambria Math"/>
                          </a:rPr>
                          <m:t>−1</m:t>
                        </m:r>
                      </m:e>
                    </m:d>
                    <m:r>
                      <a:rPr lang="en-US" sz="3300" i="1">
                        <a:latin typeface="Cambria Math"/>
                      </a:rPr>
                      <m:t>/</m:t>
                    </m:r>
                    <m:sSub>
                      <m:sSubPr>
                        <m:ctrlPr>
                          <a:rPr lang="en-CA" sz="3300" i="1">
                            <a:latin typeface="Cambria Math"/>
                          </a:rPr>
                        </m:ctrlPr>
                      </m:sSubPr>
                      <m:e>
                        <m:r>
                          <a:rPr lang="en-US" sz="3300" i="1">
                            <a:latin typeface="Cambria Math"/>
                          </a:rPr>
                          <m:t>𝜏</m:t>
                        </m:r>
                      </m:e>
                      <m:sub>
                        <m:r>
                          <a:rPr lang="en-US" sz="3300" i="1">
                            <a:latin typeface="Cambria Math"/>
                          </a:rPr>
                          <m:t>𝑖</m:t>
                        </m:r>
                      </m:sub>
                    </m:sSub>
                  </m:oMath>
                </a14:m>
                <a:r>
                  <a:rPr lang="en-US" sz="3300"/>
                  <a:t>- -  simply compounded forward rate</a:t>
                </a:r>
                <a:endParaRPr lang="en-CA" sz="3300"/>
              </a:p>
              <a:p>
                <a:pPr marL="0" indent="0">
                  <a:buNone/>
                </a:pPr>
                <a:r>
                  <a:rPr lang="en-US" sz="3300"/>
                  <a:t>	 </a:t>
                </a:r>
                <a14:m>
                  <m:oMath xmlns:m="http://schemas.openxmlformats.org/officeDocument/2006/math">
                    <m:sSub>
                      <m:sSubPr>
                        <m:ctrlPr>
                          <a:rPr lang="en-CA" sz="3300" i="1">
                            <a:latin typeface="Cambria Math"/>
                          </a:rPr>
                        </m:ctrlPr>
                      </m:sSubPr>
                      <m:e>
                        <m:r>
                          <a:rPr lang="en-US" sz="3300" i="1">
                            <a:latin typeface="Cambria Math"/>
                          </a:rPr>
                          <m:t>𝐷</m:t>
                        </m:r>
                      </m:e>
                      <m:sub>
                        <m:r>
                          <a:rPr lang="en-US" sz="3300" i="1">
                            <a:latin typeface="Cambria Math"/>
                          </a:rPr>
                          <m:t>𝑖</m:t>
                        </m:r>
                      </m:sub>
                    </m:sSub>
                    <m:r>
                      <a:rPr lang="en-US" sz="3300" i="1">
                        <a:latin typeface="Cambria Math"/>
                      </a:rPr>
                      <m:t>=</m:t>
                    </m:r>
                    <m:r>
                      <a:rPr lang="en-US" sz="3300" i="1">
                        <a:latin typeface="Cambria Math"/>
                      </a:rPr>
                      <m:t>𝐷</m:t>
                    </m:r>
                    <m:r>
                      <a:rPr lang="en-US" sz="3300" i="1">
                        <a:latin typeface="Cambria Math"/>
                      </a:rPr>
                      <m:t>(</m:t>
                    </m:r>
                    <m:r>
                      <a:rPr lang="en-US" sz="3300" i="1">
                        <a:latin typeface="Cambria Math"/>
                      </a:rPr>
                      <m:t>𝑡</m:t>
                    </m:r>
                    <m:r>
                      <a:rPr lang="en-US" sz="3300" i="1">
                        <a:latin typeface="Cambria Math"/>
                      </a:rPr>
                      <m:t>,</m:t>
                    </m:r>
                    <m:sSub>
                      <m:sSubPr>
                        <m:ctrlPr>
                          <a:rPr lang="en-CA" sz="3300" i="1">
                            <a:latin typeface="Cambria Math"/>
                          </a:rPr>
                        </m:ctrlPr>
                      </m:sSubPr>
                      <m:e>
                        <m:r>
                          <a:rPr lang="en-US" sz="3300" i="1">
                            <a:latin typeface="Cambria Math"/>
                          </a:rPr>
                          <m:t>𝑇</m:t>
                        </m:r>
                      </m:e>
                      <m:sub>
                        <m:r>
                          <a:rPr lang="en-US" sz="3300" i="1">
                            <a:latin typeface="Cambria Math"/>
                          </a:rPr>
                          <m:t>𝑖</m:t>
                        </m:r>
                      </m:sub>
                    </m:sSub>
                    <m:r>
                      <a:rPr lang="en-US" sz="3300" i="1">
                        <a:latin typeface="Cambria Math"/>
                      </a:rPr>
                      <m:t>)</m:t>
                    </m:r>
                  </m:oMath>
                </a14:m>
                <a:r>
                  <a:rPr lang="en-US" sz="3300"/>
                  <a:t> –  discount factor</a:t>
                </a:r>
                <a:endParaRPr lang="en-CA" sz="33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752600"/>
                <a:ext cx="8229600" cy="4876800"/>
              </a:xfrm>
              <a:blipFill rotWithShape="1">
                <a:blip r:embed="rId2"/>
                <a:stretch>
                  <a:fillRect l="-815" t="-3375"/>
                </a:stretch>
              </a:blipFill>
            </p:spPr>
            <p:txBody>
              <a:bodyPr/>
              <a:lstStyle/>
              <a:p>
                <a:r>
                  <a:rPr lang="en-CA">
                    <a:noFill/>
                  </a:rPr>
                  <a:t> </a:t>
                </a:r>
              </a:p>
            </p:txBody>
          </p:sp>
        </mc:Fallback>
      </mc:AlternateContent>
    </p:spTree>
    <p:extLst>
      <p:ext uri="{BB962C8B-B14F-4D97-AF65-F5344CB8AC3E}">
        <p14:creationId xmlns:p14="http://schemas.microsoft.com/office/powerpoint/2010/main" val="112659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Floating Rate Note</a:t>
            </a:r>
            <a:endParaRPr lang="en-PH"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752600"/>
                <a:ext cx="8229600" cy="4678363"/>
              </a:xfrm>
            </p:spPr>
            <p:txBody>
              <a:bodyPr>
                <a:normAutofit fontScale="92500" lnSpcReduction="10000"/>
              </a:bodyPr>
              <a:lstStyle/>
              <a:p>
                <a:pPr marL="0" lvl="0" indent="0" algn="ctr">
                  <a:buNone/>
                </a:pPr>
                <a:r>
                  <a:rPr lang="en-US"/>
                  <a:t>Practical Guide</a:t>
                </a:r>
                <a:endParaRPr lang="en-CA"/>
              </a:p>
              <a:p>
                <a:pPr lvl="0">
                  <a:spcBef>
                    <a:spcPts val="1200"/>
                  </a:spcBef>
                  <a:buClr>
                    <a:srgbClr val="00B050"/>
                  </a:buClr>
                  <a:buFont typeface="Wingdings" panose="05000000000000000000" pitchFamily="2" charset="2"/>
                  <a:buChar char="§"/>
                </a:pPr>
                <a:r>
                  <a:rPr lang="en-US" sz="2400"/>
                  <a:t>The present value of a bond computed by any pricing models is the dirty price of the bond. To purchase a bond, the buyer pays this dirty price.</a:t>
                </a:r>
                <a:endParaRPr lang="en-CA" sz="2400"/>
              </a:p>
              <a:p>
                <a:pPr lvl="0">
                  <a:buClr>
                    <a:srgbClr val="00B050"/>
                  </a:buClr>
                  <a:buFont typeface="Wingdings" panose="05000000000000000000" pitchFamily="2" charset="2"/>
                  <a:buChar char="§"/>
                </a:pPr>
                <a:r>
                  <a:rPr lang="en-US" sz="2400"/>
                  <a:t>Although investors pay dirty prices, bonds are typically quoted in terms of clean prices. </a:t>
                </a:r>
                <a:endParaRPr lang="en-CA" sz="2400"/>
              </a:p>
              <a:p>
                <a:pPr marL="0" indent="0">
                  <a:buClr>
                    <a:srgbClr val="00B050"/>
                  </a:buClr>
                  <a:buNone/>
                </a:pPr>
                <a:r>
                  <a:rPr lang="en-US" sz="2400" smtClean="0"/>
                  <a:t>	Dirty </a:t>
                </a:r>
                <a:r>
                  <a:rPr lang="en-US" sz="2400"/>
                  <a:t>Price = Clean Price + Accrued Interest</a:t>
                </a:r>
                <a:endParaRPr lang="en-CA" sz="2400"/>
              </a:p>
              <a:p>
                <a:pPr lvl="0">
                  <a:buClr>
                    <a:srgbClr val="00B050"/>
                  </a:buClr>
                  <a:buFont typeface="Wingdings" panose="05000000000000000000" pitchFamily="2" charset="2"/>
                  <a:buChar char="§"/>
                </a:pPr>
                <a:r>
                  <a:rPr lang="en-US" sz="2400" smtClean="0"/>
                  <a:t>Intuitively</a:t>
                </a:r>
                <a:r>
                  <a:rPr lang="en-US" sz="2400"/>
                  <a:t>,   </a:t>
                </a:r>
                <a14:m>
                  <m:oMath xmlns:m="http://schemas.openxmlformats.org/officeDocument/2006/math">
                    <m:sSup>
                      <m:sSupPr>
                        <m:ctrlPr>
                          <a:rPr lang="en-CA" sz="2400" i="1">
                            <a:latin typeface="Cambria Math"/>
                          </a:rPr>
                        </m:ctrlPr>
                      </m:sSupPr>
                      <m:e>
                        <m:r>
                          <a:rPr lang="en-US" sz="2400" i="1">
                            <a:latin typeface="Cambria Math"/>
                          </a:rPr>
                          <m:t>𝑒</m:t>
                        </m:r>
                      </m:e>
                      <m:sup>
                        <m:r>
                          <a:rPr lang="en-US" sz="2400" i="1">
                            <a:latin typeface="Cambria Math"/>
                          </a:rPr>
                          <m:t>−</m:t>
                        </m:r>
                        <m:d>
                          <m:dPr>
                            <m:ctrlPr>
                              <a:rPr lang="en-CA" sz="2400" i="1">
                                <a:latin typeface="Cambria Math"/>
                              </a:rPr>
                            </m:ctrlPr>
                          </m:dPr>
                          <m:e>
                            <m:r>
                              <a:rPr lang="en-US" sz="2400" i="1">
                                <a:latin typeface="Cambria Math"/>
                              </a:rPr>
                              <m:t>𝑟</m:t>
                            </m:r>
                            <m:r>
                              <a:rPr lang="en-US" sz="2400" i="1">
                                <a:latin typeface="Cambria Math"/>
                              </a:rPr>
                              <m:t>+</m:t>
                            </m:r>
                            <m:r>
                              <a:rPr lang="en-US" sz="2400" i="1">
                                <a:latin typeface="Cambria Math"/>
                              </a:rPr>
                              <m:t>𝑠</m:t>
                            </m:r>
                          </m:e>
                        </m:d>
                        <m:r>
                          <a:rPr lang="en-US" sz="2400" i="1">
                            <a:latin typeface="Cambria Math"/>
                          </a:rPr>
                          <m:t>𝑇</m:t>
                        </m:r>
                      </m:sup>
                    </m:sSup>
                  </m:oMath>
                </a14:m>
                <a:r>
                  <a:rPr lang="en-US" sz="2400"/>
                  <a:t>   can be regarded as a credit risk adjusted discount factor</a:t>
                </a:r>
                <a:r>
                  <a:rPr lang="en-US" sz="2400" smtClean="0"/>
                  <a:t>.</a:t>
                </a:r>
              </a:p>
              <a:p>
                <a:pPr>
                  <a:buClr>
                    <a:srgbClr val="00B050"/>
                  </a:buClr>
                  <a:buFont typeface="Wingdings" panose="05000000000000000000" pitchFamily="2" charset="2"/>
                  <a:buChar char="§"/>
                </a:pPr>
                <a:r>
                  <a:rPr lang="en-US" sz="2400"/>
                  <a:t>To use the model, one should first calibrate the model price to the market quoted price by solving the credit spread. Comparing to curve construction or calibration for exotic products, the solving here is very simple.</a:t>
                </a:r>
                <a:endParaRPr lang="en-CA" sz="2400"/>
              </a:p>
              <a:p>
                <a:pPr lvl="0"/>
                <a:endParaRPr lang="en-CA" sz="24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752600"/>
                <a:ext cx="8229600" cy="4678363"/>
              </a:xfrm>
              <a:blipFill rotWithShape="1">
                <a:blip r:embed="rId2"/>
                <a:stretch>
                  <a:fillRect l="-815" t="-2608" r="-222" b="-261"/>
                </a:stretch>
              </a:blipFill>
            </p:spPr>
            <p:txBody>
              <a:bodyPr/>
              <a:lstStyle/>
              <a:p>
                <a:r>
                  <a:rPr lang="en-CA">
                    <a:noFill/>
                  </a:rPr>
                  <a:t> </a:t>
                </a:r>
              </a:p>
            </p:txBody>
          </p:sp>
        </mc:Fallback>
      </mc:AlternateContent>
    </p:spTree>
    <p:extLst>
      <p:ext uri="{BB962C8B-B14F-4D97-AF65-F5344CB8AC3E}">
        <p14:creationId xmlns:p14="http://schemas.microsoft.com/office/powerpoint/2010/main" val="1413773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Floating Rate Note</a:t>
            </a:r>
            <a:endParaRPr lang="en-PH" sz="2400" dirty="0"/>
          </a:p>
        </p:txBody>
      </p:sp>
      <p:sp>
        <p:nvSpPr>
          <p:cNvPr id="3" name="Content Placeholder 2"/>
          <p:cNvSpPr>
            <a:spLocks noGrp="1"/>
          </p:cNvSpPr>
          <p:nvPr>
            <p:ph idx="1"/>
          </p:nvPr>
        </p:nvSpPr>
        <p:spPr>
          <a:xfrm>
            <a:off x="533400" y="1752600"/>
            <a:ext cx="8229600" cy="4678363"/>
          </a:xfrm>
        </p:spPr>
        <p:txBody>
          <a:bodyPr>
            <a:normAutofit fontScale="70000" lnSpcReduction="20000"/>
          </a:bodyPr>
          <a:lstStyle/>
          <a:p>
            <a:pPr marL="0" lvl="0" indent="0" algn="ctr">
              <a:buNone/>
            </a:pPr>
            <a:r>
              <a:rPr lang="en-US" sz="5100"/>
              <a:t>Practical </a:t>
            </a:r>
            <a:r>
              <a:rPr lang="en-US" sz="5100" smtClean="0"/>
              <a:t>Guide (Cont)</a:t>
            </a:r>
            <a:endParaRPr lang="en-CA" sz="5100"/>
          </a:p>
          <a:p>
            <a:pPr lvl="0">
              <a:spcBef>
                <a:spcPts val="1200"/>
              </a:spcBef>
              <a:buClr>
                <a:srgbClr val="00B050"/>
              </a:buClr>
              <a:buFont typeface="Wingdings" panose="05000000000000000000" pitchFamily="2" charset="2"/>
              <a:buChar char="§"/>
            </a:pPr>
            <a:r>
              <a:rPr lang="en-US" smtClean="0"/>
              <a:t>After </a:t>
            </a:r>
            <a:r>
              <a:rPr lang="en-US"/>
              <a:t>making the model price equal to the market price, one can calculate sensitivities by shocking interest rate curve and credit spread.</a:t>
            </a:r>
            <a:endParaRPr lang="en-CA"/>
          </a:p>
          <a:p>
            <a:pPr lvl="0">
              <a:spcBef>
                <a:spcPts val="1200"/>
              </a:spcBef>
              <a:buClr>
                <a:srgbClr val="00B050"/>
              </a:buClr>
              <a:buFont typeface="Wingdings" panose="05000000000000000000" pitchFamily="2" charset="2"/>
              <a:buChar char="§"/>
            </a:pPr>
            <a:r>
              <a:rPr lang="en-US"/>
              <a:t>We use LIBOR curve plus credit spread rather than bond specific curves for discounting because bond specific curves rarely exist in the market, especially issued by small entities. Using LIBOR curve plus credit spread not only accounts for credit/issuer risk but also solves the missing data issue.</a:t>
            </a:r>
            <a:endParaRPr lang="en-CA"/>
          </a:p>
          <a:p>
            <a:pPr lvl="0">
              <a:spcBef>
                <a:spcPts val="1200"/>
              </a:spcBef>
              <a:buClr>
                <a:srgbClr val="00B050"/>
              </a:buClr>
              <a:buFont typeface="Wingdings" panose="05000000000000000000" pitchFamily="2" charset="2"/>
              <a:buChar char="§"/>
            </a:pPr>
            <a:r>
              <a:rPr lang="en-US"/>
              <a:t>Usually the forecasting curve is different from the discounting curve. For instance, the forecasting curve is the treasury curve but the discounting curve is the LIBOR curve plus credit spread.</a:t>
            </a:r>
            <a:endParaRPr lang="en-CA"/>
          </a:p>
        </p:txBody>
      </p:sp>
    </p:spTree>
    <p:extLst>
      <p:ext uri="{BB962C8B-B14F-4D97-AF65-F5344CB8AC3E}">
        <p14:creationId xmlns:p14="http://schemas.microsoft.com/office/powerpoint/2010/main" val="2410465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Floating Rate Note</a:t>
            </a:r>
            <a:endParaRPr lang="en-PH" sz="2400" dirty="0"/>
          </a:p>
        </p:txBody>
      </p:sp>
      <p:sp>
        <p:nvSpPr>
          <p:cNvPr id="3" name="Content Placeholder 2"/>
          <p:cNvSpPr>
            <a:spLocks noGrp="1"/>
          </p:cNvSpPr>
          <p:nvPr>
            <p:ph idx="1"/>
          </p:nvPr>
        </p:nvSpPr>
        <p:spPr>
          <a:xfrm>
            <a:off x="533400" y="1600200"/>
            <a:ext cx="8229600" cy="4678363"/>
          </a:xfrm>
        </p:spPr>
        <p:txBody>
          <a:bodyPr>
            <a:normAutofit/>
          </a:bodyPr>
          <a:lstStyle/>
          <a:p>
            <a:pPr marL="0" lvl="0" indent="0" algn="ctr">
              <a:buNone/>
            </a:pPr>
            <a:r>
              <a:rPr lang="en-US"/>
              <a:t>A Real World Example</a:t>
            </a:r>
            <a:endParaRPr lang="en-CA"/>
          </a:p>
        </p:txBody>
      </p:sp>
      <p:graphicFrame>
        <p:nvGraphicFramePr>
          <p:cNvPr id="5" name="Table 4"/>
          <p:cNvGraphicFramePr>
            <a:graphicFrameLocks noGrp="1"/>
          </p:cNvGraphicFramePr>
          <p:nvPr>
            <p:extLst>
              <p:ext uri="{D42A27DB-BD31-4B8C-83A1-F6EECF244321}">
                <p14:modId xmlns:p14="http://schemas.microsoft.com/office/powerpoint/2010/main" val="1028462771"/>
              </p:ext>
            </p:extLst>
          </p:nvPr>
        </p:nvGraphicFramePr>
        <p:xfrm>
          <a:off x="2286000" y="2362200"/>
          <a:ext cx="4724400" cy="3908690"/>
        </p:xfrm>
        <a:graphic>
          <a:graphicData uri="http://schemas.openxmlformats.org/drawingml/2006/table">
            <a:tbl>
              <a:tblPr firstRow="1" firstCol="1" bandRow="1">
                <a:tableStyleId>{5C22544A-7EE6-4342-B048-85BDC9FD1C3A}</a:tableStyleId>
              </a:tblPr>
              <a:tblGrid>
                <a:gridCol w="2684319"/>
                <a:gridCol w="2040081"/>
              </a:tblGrid>
              <a:tr h="56603">
                <a:tc>
                  <a:txBody>
                    <a:bodyPr/>
                    <a:lstStyle/>
                    <a:p>
                      <a:pPr>
                        <a:lnSpc>
                          <a:spcPct val="100000"/>
                        </a:lnSpc>
                        <a:spcAft>
                          <a:spcPts val="0"/>
                        </a:spcAft>
                      </a:pPr>
                      <a:r>
                        <a:rPr lang="en-CA" sz="1400">
                          <a:effectLst/>
                        </a:rPr>
                        <a:t>Buy Sell</a:t>
                      </a:r>
                      <a:endParaRPr lang="en-CA" sz="1400">
                        <a:effectLst/>
                        <a:latin typeface="Calibri"/>
                        <a:ea typeface="SimSun"/>
                        <a:cs typeface="Times New Roman"/>
                      </a:endParaRPr>
                    </a:p>
                  </a:txBody>
                  <a:tcPr marL="2877" marR="2877" marT="2877" marB="2877" anchor="ctr"/>
                </a:tc>
                <a:tc>
                  <a:txBody>
                    <a:bodyPr/>
                    <a:lstStyle/>
                    <a:p>
                      <a:pPr>
                        <a:lnSpc>
                          <a:spcPct val="100000"/>
                        </a:lnSpc>
                        <a:spcAft>
                          <a:spcPts val="0"/>
                        </a:spcAft>
                      </a:pPr>
                      <a:r>
                        <a:rPr lang="en-CA" sz="1400">
                          <a:effectLst/>
                        </a:rPr>
                        <a:t>Buy</a:t>
                      </a:r>
                      <a:endParaRPr lang="en-CA" sz="1400">
                        <a:effectLst/>
                        <a:latin typeface="Calibri"/>
                        <a:ea typeface="SimSun"/>
                        <a:cs typeface="Times New Roman"/>
                      </a:endParaRPr>
                    </a:p>
                  </a:txBody>
                  <a:tcPr marL="2877" marR="2877" marT="2877" marB="2877" anchor="ctr"/>
                </a:tc>
              </a:tr>
              <a:tr h="196328">
                <a:tc>
                  <a:txBody>
                    <a:bodyPr/>
                    <a:lstStyle/>
                    <a:p>
                      <a:pPr>
                        <a:lnSpc>
                          <a:spcPct val="100000"/>
                        </a:lnSpc>
                        <a:spcAft>
                          <a:spcPts val="0"/>
                        </a:spcAft>
                      </a:pPr>
                      <a:r>
                        <a:rPr lang="en-CA" sz="1400">
                          <a:effectLst/>
                        </a:rPr>
                        <a:t>Calendar</a:t>
                      </a:r>
                      <a:endParaRPr lang="en-CA" sz="1400">
                        <a:effectLst/>
                        <a:latin typeface="Calibri"/>
                        <a:ea typeface="SimSun"/>
                        <a:cs typeface="Times New Roman"/>
                      </a:endParaRPr>
                    </a:p>
                  </a:txBody>
                  <a:tcPr marL="2877" marR="2877" marT="2877" marB="2877" anchor="ctr"/>
                </a:tc>
                <a:tc>
                  <a:txBody>
                    <a:bodyPr/>
                    <a:lstStyle/>
                    <a:p>
                      <a:pPr>
                        <a:lnSpc>
                          <a:spcPct val="100000"/>
                        </a:lnSpc>
                        <a:spcAft>
                          <a:spcPts val="0"/>
                        </a:spcAft>
                      </a:pPr>
                      <a:r>
                        <a:rPr lang="en-CA" sz="1400">
                          <a:effectLst/>
                        </a:rPr>
                        <a:t>NYC</a:t>
                      </a:r>
                      <a:endParaRPr lang="en-CA" sz="1400">
                        <a:effectLst/>
                        <a:latin typeface="Calibri"/>
                        <a:ea typeface="SimSun"/>
                        <a:cs typeface="Times New Roman"/>
                      </a:endParaRPr>
                    </a:p>
                  </a:txBody>
                  <a:tcPr marL="2877" marR="2877" marT="2877" marB="2877" anchor="ctr"/>
                </a:tc>
              </a:tr>
              <a:tr h="259852">
                <a:tc>
                  <a:txBody>
                    <a:bodyPr/>
                    <a:lstStyle/>
                    <a:p>
                      <a:pPr>
                        <a:lnSpc>
                          <a:spcPct val="100000"/>
                        </a:lnSpc>
                        <a:spcAft>
                          <a:spcPts val="0"/>
                        </a:spcAft>
                      </a:pPr>
                      <a:r>
                        <a:rPr lang="en-CA" sz="1400">
                          <a:effectLst/>
                        </a:rPr>
                        <a:t>Coupon Type</a:t>
                      </a:r>
                      <a:endParaRPr lang="en-CA" sz="1400">
                        <a:effectLst/>
                        <a:latin typeface="Calibri"/>
                        <a:ea typeface="SimSun"/>
                        <a:cs typeface="Times New Roman"/>
                      </a:endParaRPr>
                    </a:p>
                  </a:txBody>
                  <a:tcPr marL="2877" marR="2877" marT="2877" marB="2877" anchor="ctr"/>
                </a:tc>
                <a:tc>
                  <a:txBody>
                    <a:bodyPr/>
                    <a:lstStyle/>
                    <a:p>
                      <a:pPr>
                        <a:lnSpc>
                          <a:spcPct val="100000"/>
                        </a:lnSpc>
                        <a:spcAft>
                          <a:spcPts val="0"/>
                        </a:spcAft>
                      </a:pPr>
                      <a:r>
                        <a:rPr lang="en-CA" sz="1400">
                          <a:effectLst/>
                        </a:rPr>
                        <a:t>Floating</a:t>
                      </a:r>
                      <a:endParaRPr lang="en-CA" sz="1400">
                        <a:effectLst/>
                        <a:latin typeface="Calibri"/>
                        <a:ea typeface="SimSun"/>
                        <a:cs typeface="Times New Roman"/>
                      </a:endParaRPr>
                    </a:p>
                  </a:txBody>
                  <a:tcPr marL="2877" marR="2877" marT="2877" marB="2877" anchor="ctr"/>
                </a:tc>
              </a:tr>
              <a:tr h="196328">
                <a:tc>
                  <a:txBody>
                    <a:bodyPr/>
                    <a:lstStyle/>
                    <a:p>
                      <a:pPr>
                        <a:lnSpc>
                          <a:spcPct val="100000"/>
                        </a:lnSpc>
                        <a:spcAft>
                          <a:spcPts val="0"/>
                        </a:spcAft>
                      </a:pPr>
                      <a:r>
                        <a:rPr lang="en-CA" sz="1400">
                          <a:effectLst/>
                        </a:rPr>
                        <a:t>Currency</a:t>
                      </a:r>
                      <a:endParaRPr lang="en-CA" sz="1400">
                        <a:effectLst/>
                        <a:latin typeface="Calibri"/>
                        <a:ea typeface="SimSun"/>
                        <a:cs typeface="Times New Roman"/>
                      </a:endParaRPr>
                    </a:p>
                  </a:txBody>
                  <a:tcPr marL="2877" marR="2877" marT="2877" marB="2877" anchor="ctr"/>
                </a:tc>
                <a:tc>
                  <a:txBody>
                    <a:bodyPr/>
                    <a:lstStyle/>
                    <a:p>
                      <a:pPr>
                        <a:lnSpc>
                          <a:spcPct val="100000"/>
                        </a:lnSpc>
                        <a:spcAft>
                          <a:spcPts val="0"/>
                        </a:spcAft>
                      </a:pPr>
                      <a:r>
                        <a:rPr lang="en-CA" sz="1400">
                          <a:effectLst/>
                        </a:rPr>
                        <a:t>USD</a:t>
                      </a:r>
                      <a:endParaRPr lang="en-CA" sz="1400">
                        <a:effectLst/>
                        <a:latin typeface="Calibri"/>
                        <a:ea typeface="SimSun"/>
                        <a:cs typeface="Times New Roman"/>
                      </a:endParaRPr>
                    </a:p>
                  </a:txBody>
                  <a:tcPr marL="2877" marR="2877" marT="2877" marB="2877" anchor="ctr"/>
                </a:tc>
              </a:tr>
              <a:tr h="301858">
                <a:tc>
                  <a:txBody>
                    <a:bodyPr/>
                    <a:lstStyle/>
                    <a:p>
                      <a:pPr>
                        <a:lnSpc>
                          <a:spcPct val="100000"/>
                        </a:lnSpc>
                        <a:spcAft>
                          <a:spcPts val="0"/>
                        </a:spcAft>
                      </a:pPr>
                      <a:r>
                        <a:rPr lang="en-CA" sz="1400">
                          <a:effectLst/>
                        </a:rPr>
                        <a:t>First Coupon Date</a:t>
                      </a:r>
                      <a:endParaRPr lang="en-CA" sz="1400">
                        <a:effectLst/>
                        <a:latin typeface="Calibri"/>
                        <a:ea typeface="SimSun"/>
                        <a:cs typeface="Times New Roman"/>
                      </a:endParaRPr>
                    </a:p>
                  </a:txBody>
                  <a:tcPr marL="2877" marR="2877" marT="2877" marB="2877" anchor="ctr"/>
                </a:tc>
                <a:tc>
                  <a:txBody>
                    <a:bodyPr/>
                    <a:lstStyle/>
                    <a:p>
                      <a:pPr>
                        <a:lnSpc>
                          <a:spcPct val="100000"/>
                        </a:lnSpc>
                        <a:spcAft>
                          <a:spcPts val="0"/>
                        </a:spcAft>
                      </a:pPr>
                      <a:r>
                        <a:rPr lang="en-CA" sz="1400">
                          <a:effectLst/>
                        </a:rPr>
                        <a:t>10/31/2015</a:t>
                      </a:r>
                      <a:endParaRPr lang="en-CA" sz="1400">
                        <a:effectLst/>
                        <a:latin typeface="Calibri"/>
                        <a:ea typeface="SimSun"/>
                        <a:cs typeface="Times New Roman"/>
                      </a:endParaRPr>
                    </a:p>
                  </a:txBody>
                  <a:tcPr marL="2877" marR="2877" marT="2877" marB="2877" anchor="ctr"/>
                </a:tc>
              </a:tr>
              <a:tr h="304800">
                <a:tc>
                  <a:txBody>
                    <a:bodyPr/>
                    <a:lstStyle/>
                    <a:p>
                      <a:pPr>
                        <a:lnSpc>
                          <a:spcPct val="100000"/>
                        </a:lnSpc>
                        <a:spcAft>
                          <a:spcPts val="0"/>
                        </a:spcAft>
                      </a:pPr>
                      <a:r>
                        <a:rPr lang="en-CA" sz="1400">
                          <a:effectLst/>
                        </a:rPr>
                        <a:t>Interest Accrual Date</a:t>
                      </a:r>
                      <a:endParaRPr lang="en-CA" sz="1400">
                        <a:effectLst/>
                        <a:latin typeface="Calibri"/>
                        <a:ea typeface="SimSun"/>
                        <a:cs typeface="Times New Roman"/>
                      </a:endParaRPr>
                    </a:p>
                  </a:txBody>
                  <a:tcPr marL="2877" marR="2877" marT="2877" marB="2877" anchor="ctr"/>
                </a:tc>
                <a:tc>
                  <a:txBody>
                    <a:bodyPr/>
                    <a:lstStyle/>
                    <a:p>
                      <a:pPr>
                        <a:lnSpc>
                          <a:spcPct val="100000"/>
                        </a:lnSpc>
                        <a:spcAft>
                          <a:spcPts val="0"/>
                        </a:spcAft>
                      </a:pPr>
                      <a:r>
                        <a:rPr lang="en-CA" sz="1400">
                          <a:effectLst/>
                        </a:rPr>
                        <a:t>7/31/2015</a:t>
                      </a:r>
                      <a:endParaRPr lang="en-CA" sz="1400">
                        <a:effectLst/>
                        <a:latin typeface="Calibri"/>
                        <a:ea typeface="SimSun"/>
                        <a:cs typeface="Times New Roman"/>
                      </a:endParaRPr>
                    </a:p>
                  </a:txBody>
                  <a:tcPr marL="2877" marR="2877" marT="2877" marB="2877" anchor="ctr"/>
                </a:tc>
              </a:tr>
              <a:tr h="152400">
                <a:tc>
                  <a:txBody>
                    <a:bodyPr/>
                    <a:lstStyle/>
                    <a:p>
                      <a:pPr>
                        <a:lnSpc>
                          <a:spcPct val="100000"/>
                        </a:lnSpc>
                        <a:spcAft>
                          <a:spcPts val="0"/>
                        </a:spcAft>
                      </a:pPr>
                      <a:r>
                        <a:rPr lang="en-CA" sz="1400">
                          <a:effectLst/>
                        </a:rPr>
                        <a:t>Issue Date</a:t>
                      </a:r>
                      <a:endParaRPr lang="en-CA" sz="1400">
                        <a:effectLst/>
                        <a:latin typeface="Calibri"/>
                        <a:ea typeface="SimSun"/>
                        <a:cs typeface="Times New Roman"/>
                      </a:endParaRPr>
                    </a:p>
                  </a:txBody>
                  <a:tcPr marL="2877" marR="2877" marT="2877" marB="2877" anchor="ctr"/>
                </a:tc>
                <a:tc>
                  <a:txBody>
                    <a:bodyPr/>
                    <a:lstStyle/>
                    <a:p>
                      <a:pPr>
                        <a:lnSpc>
                          <a:spcPct val="100000"/>
                        </a:lnSpc>
                        <a:spcAft>
                          <a:spcPts val="0"/>
                        </a:spcAft>
                      </a:pPr>
                      <a:r>
                        <a:rPr lang="en-CA" sz="1400">
                          <a:effectLst/>
                        </a:rPr>
                        <a:t>7/31/2015</a:t>
                      </a:r>
                      <a:endParaRPr lang="en-CA" sz="1400">
                        <a:effectLst/>
                        <a:latin typeface="Calibri"/>
                        <a:ea typeface="SimSun"/>
                        <a:cs typeface="Times New Roman"/>
                      </a:endParaRPr>
                    </a:p>
                  </a:txBody>
                  <a:tcPr marL="2877" marR="2877" marT="2877" marB="2877" anchor="ctr"/>
                </a:tc>
              </a:tr>
              <a:tr h="268566">
                <a:tc>
                  <a:txBody>
                    <a:bodyPr/>
                    <a:lstStyle/>
                    <a:p>
                      <a:pPr>
                        <a:lnSpc>
                          <a:spcPct val="100000"/>
                        </a:lnSpc>
                        <a:spcAft>
                          <a:spcPts val="0"/>
                        </a:spcAft>
                      </a:pPr>
                      <a:r>
                        <a:rPr lang="en-CA" sz="1400">
                          <a:effectLst/>
                        </a:rPr>
                        <a:t>Last Coupon Date</a:t>
                      </a:r>
                      <a:endParaRPr lang="en-CA" sz="1400">
                        <a:effectLst/>
                        <a:latin typeface="Calibri"/>
                        <a:ea typeface="SimSun"/>
                        <a:cs typeface="Times New Roman"/>
                      </a:endParaRPr>
                    </a:p>
                  </a:txBody>
                  <a:tcPr marL="2877" marR="2877" marT="2877" marB="2877" anchor="ctr"/>
                </a:tc>
                <a:tc>
                  <a:txBody>
                    <a:bodyPr/>
                    <a:lstStyle/>
                    <a:p>
                      <a:pPr>
                        <a:lnSpc>
                          <a:spcPct val="100000"/>
                        </a:lnSpc>
                        <a:spcAft>
                          <a:spcPts val="0"/>
                        </a:spcAft>
                      </a:pPr>
                      <a:r>
                        <a:rPr lang="en-CA" sz="1400">
                          <a:effectLst/>
                        </a:rPr>
                        <a:t>4/30/2017</a:t>
                      </a:r>
                      <a:endParaRPr lang="en-CA" sz="1400">
                        <a:effectLst/>
                        <a:latin typeface="Calibri"/>
                        <a:ea typeface="SimSun"/>
                        <a:cs typeface="Times New Roman"/>
                      </a:endParaRPr>
                    </a:p>
                  </a:txBody>
                  <a:tcPr marL="2877" marR="2877" marT="2877" marB="2877" anchor="ctr"/>
                </a:tc>
              </a:tr>
              <a:tr h="228600">
                <a:tc>
                  <a:txBody>
                    <a:bodyPr/>
                    <a:lstStyle/>
                    <a:p>
                      <a:pPr>
                        <a:lnSpc>
                          <a:spcPct val="100000"/>
                        </a:lnSpc>
                        <a:spcAft>
                          <a:spcPts val="0"/>
                        </a:spcAft>
                      </a:pPr>
                      <a:r>
                        <a:rPr lang="en-CA" sz="1400">
                          <a:effectLst/>
                        </a:rPr>
                        <a:t>Maturity Date</a:t>
                      </a:r>
                      <a:endParaRPr lang="en-CA" sz="1400">
                        <a:effectLst/>
                        <a:latin typeface="Calibri"/>
                        <a:ea typeface="SimSun"/>
                        <a:cs typeface="Times New Roman"/>
                      </a:endParaRPr>
                    </a:p>
                  </a:txBody>
                  <a:tcPr marL="2877" marR="2877" marT="2877" marB="2877" anchor="ctr"/>
                </a:tc>
                <a:tc>
                  <a:txBody>
                    <a:bodyPr/>
                    <a:lstStyle/>
                    <a:p>
                      <a:pPr>
                        <a:lnSpc>
                          <a:spcPct val="100000"/>
                        </a:lnSpc>
                        <a:spcAft>
                          <a:spcPts val="0"/>
                        </a:spcAft>
                      </a:pPr>
                      <a:r>
                        <a:rPr lang="en-CA" sz="1400">
                          <a:effectLst/>
                        </a:rPr>
                        <a:t>7/31/2017</a:t>
                      </a:r>
                      <a:endParaRPr lang="en-CA" sz="1400">
                        <a:effectLst/>
                        <a:latin typeface="Calibri"/>
                        <a:ea typeface="SimSun"/>
                        <a:cs typeface="Times New Roman"/>
                      </a:endParaRPr>
                    </a:p>
                  </a:txBody>
                  <a:tcPr marL="2877" marR="2877" marT="2877" marB="2877" anchor="ctr"/>
                </a:tc>
              </a:tr>
              <a:tr h="228600">
                <a:tc>
                  <a:txBody>
                    <a:bodyPr/>
                    <a:lstStyle/>
                    <a:p>
                      <a:pPr>
                        <a:lnSpc>
                          <a:spcPct val="100000"/>
                        </a:lnSpc>
                        <a:spcAft>
                          <a:spcPts val="0"/>
                        </a:spcAft>
                      </a:pPr>
                      <a:r>
                        <a:rPr lang="en-CA" sz="1400">
                          <a:effectLst/>
                        </a:rPr>
                        <a:t>Settlement Date</a:t>
                      </a:r>
                      <a:endParaRPr lang="en-CA" sz="1400">
                        <a:effectLst/>
                        <a:latin typeface="Calibri"/>
                        <a:ea typeface="SimSun"/>
                        <a:cs typeface="Times New Roman"/>
                      </a:endParaRPr>
                    </a:p>
                  </a:txBody>
                  <a:tcPr marL="2877" marR="2877" marT="2877" marB="2877" anchor="ctr"/>
                </a:tc>
                <a:tc>
                  <a:txBody>
                    <a:bodyPr/>
                    <a:lstStyle/>
                    <a:p>
                      <a:pPr>
                        <a:lnSpc>
                          <a:spcPct val="100000"/>
                        </a:lnSpc>
                        <a:spcAft>
                          <a:spcPts val="0"/>
                        </a:spcAft>
                      </a:pPr>
                      <a:r>
                        <a:rPr lang="en-CA" sz="1400">
                          <a:effectLst/>
                        </a:rPr>
                        <a:t>7/31/2015</a:t>
                      </a:r>
                      <a:endParaRPr lang="en-CA" sz="1400">
                        <a:effectLst/>
                        <a:latin typeface="Calibri"/>
                        <a:ea typeface="SimSun"/>
                        <a:cs typeface="Times New Roman"/>
                      </a:endParaRPr>
                    </a:p>
                  </a:txBody>
                  <a:tcPr marL="2877" marR="2877" marT="2877" marB="2877" anchor="ctr"/>
                </a:tc>
              </a:tr>
              <a:tr h="259852">
                <a:tc>
                  <a:txBody>
                    <a:bodyPr/>
                    <a:lstStyle/>
                    <a:p>
                      <a:pPr>
                        <a:lnSpc>
                          <a:spcPct val="100000"/>
                        </a:lnSpc>
                        <a:spcAft>
                          <a:spcPts val="0"/>
                        </a:spcAft>
                      </a:pPr>
                      <a:r>
                        <a:rPr lang="en-CA" sz="1400">
                          <a:effectLst/>
                        </a:rPr>
                        <a:t>Settlement Lag</a:t>
                      </a:r>
                      <a:endParaRPr lang="en-CA" sz="1400">
                        <a:effectLst/>
                        <a:latin typeface="Calibri"/>
                        <a:ea typeface="SimSun"/>
                        <a:cs typeface="Times New Roman"/>
                      </a:endParaRPr>
                    </a:p>
                  </a:txBody>
                  <a:tcPr marL="2877" marR="2877" marT="2877" marB="2877" anchor="ctr"/>
                </a:tc>
                <a:tc>
                  <a:txBody>
                    <a:bodyPr/>
                    <a:lstStyle/>
                    <a:p>
                      <a:pPr>
                        <a:lnSpc>
                          <a:spcPct val="100000"/>
                        </a:lnSpc>
                        <a:spcAft>
                          <a:spcPts val="0"/>
                        </a:spcAft>
                      </a:pPr>
                      <a:r>
                        <a:rPr lang="en-CA" sz="1400">
                          <a:effectLst/>
                        </a:rPr>
                        <a:t>1</a:t>
                      </a:r>
                      <a:endParaRPr lang="en-CA" sz="1400">
                        <a:effectLst/>
                        <a:latin typeface="Calibri"/>
                        <a:ea typeface="SimSun"/>
                        <a:cs typeface="Times New Roman"/>
                      </a:endParaRPr>
                    </a:p>
                  </a:txBody>
                  <a:tcPr marL="2877" marR="2877" marT="2877" marB="2877" anchor="ctr"/>
                </a:tc>
              </a:tr>
              <a:tr h="196328">
                <a:tc>
                  <a:txBody>
                    <a:bodyPr/>
                    <a:lstStyle/>
                    <a:p>
                      <a:pPr>
                        <a:lnSpc>
                          <a:spcPct val="100000"/>
                        </a:lnSpc>
                        <a:spcAft>
                          <a:spcPts val="0"/>
                        </a:spcAft>
                      </a:pPr>
                      <a:r>
                        <a:rPr lang="en-CA" sz="1400" smtClean="0">
                          <a:effectLst/>
                          <a:latin typeface="+mn-lt"/>
                          <a:ea typeface="+mn-ea"/>
                          <a:cs typeface="+mn-cs"/>
                        </a:rPr>
                        <a:t>Principal</a:t>
                      </a:r>
                      <a:endParaRPr lang="en-CA" sz="1400">
                        <a:effectLst/>
                        <a:latin typeface="Calibri"/>
                        <a:ea typeface="SimSun"/>
                        <a:cs typeface="Times New Roman"/>
                      </a:endParaRPr>
                    </a:p>
                  </a:txBody>
                  <a:tcPr marL="2877" marR="2877" marT="2877" marB="2877" anchor="ctr"/>
                </a:tc>
                <a:tc>
                  <a:txBody>
                    <a:bodyPr/>
                    <a:lstStyle/>
                    <a:p>
                      <a:pPr>
                        <a:lnSpc>
                          <a:spcPct val="100000"/>
                        </a:lnSpc>
                        <a:spcAft>
                          <a:spcPts val="0"/>
                        </a:spcAft>
                      </a:pPr>
                      <a:r>
                        <a:rPr lang="en-CA" sz="1400">
                          <a:effectLst/>
                        </a:rPr>
                        <a:t>100</a:t>
                      </a:r>
                      <a:endParaRPr lang="en-CA" sz="1400">
                        <a:effectLst/>
                        <a:latin typeface="Calibri"/>
                        <a:ea typeface="SimSun"/>
                        <a:cs typeface="Times New Roman"/>
                      </a:endParaRPr>
                    </a:p>
                  </a:txBody>
                  <a:tcPr marL="2877" marR="2877" marT="2877" marB="2877" anchor="ctr"/>
                </a:tc>
              </a:tr>
              <a:tr h="196328">
                <a:tc>
                  <a:txBody>
                    <a:bodyPr/>
                    <a:lstStyle/>
                    <a:p>
                      <a:pPr>
                        <a:lnSpc>
                          <a:spcPct val="100000"/>
                        </a:lnSpc>
                        <a:spcAft>
                          <a:spcPts val="0"/>
                        </a:spcAft>
                      </a:pPr>
                      <a:r>
                        <a:rPr lang="en-CA" sz="1400">
                          <a:effectLst/>
                        </a:rPr>
                        <a:t>Pay Receive</a:t>
                      </a:r>
                      <a:endParaRPr lang="en-CA" sz="1400">
                        <a:effectLst/>
                        <a:latin typeface="Calibri"/>
                        <a:ea typeface="SimSun"/>
                        <a:cs typeface="Times New Roman"/>
                      </a:endParaRPr>
                    </a:p>
                  </a:txBody>
                  <a:tcPr marL="2877" marR="2877" marT="2877" marB="2877" anchor="ctr"/>
                </a:tc>
                <a:tc>
                  <a:txBody>
                    <a:bodyPr/>
                    <a:lstStyle/>
                    <a:p>
                      <a:pPr>
                        <a:lnSpc>
                          <a:spcPct val="100000"/>
                        </a:lnSpc>
                        <a:spcAft>
                          <a:spcPts val="0"/>
                        </a:spcAft>
                      </a:pPr>
                      <a:r>
                        <a:rPr lang="en-CA" sz="1400">
                          <a:effectLst/>
                        </a:rPr>
                        <a:t>Receive</a:t>
                      </a:r>
                      <a:endParaRPr lang="en-CA" sz="1400">
                        <a:effectLst/>
                        <a:latin typeface="Calibri"/>
                        <a:ea typeface="SimSun"/>
                        <a:cs typeface="Times New Roman"/>
                      </a:endParaRPr>
                    </a:p>
                  </a:txBody>
                  <a:tcPr marL="2877" marR="2877" marT="2877" marB="2877" anchor="ctr"/>
                </a:tc>
              </a:tr>
              <a:tr h="196328">
                <a:tc>
                  <a:txBody>
                    <a:bodyPr/>
                    <a:lstStyle/>
                    <a:p>
                      <a:pPr>
                        <a:lnSpc>
                          <a:spcPct val="100000"/>
                        </a:lnSpc>
                        <a:spcAft>
                          <a:spcPts val="0"/>
                        </a:spcAft>
                      </a:pPr>
                      <a:r>
                        <a:rPr lang="en-CA" sz="1400">
                          <a:effectLst/>
                        </a:rPr>
                        <a:t>Day Count</a:t>
                      </a:r>
                      <a:endParaRPr lang="en-CA" sz="1400">
                        <a:effectLst/>
                        <a:latin typeface="Calibri"/>
                        <a:ea typeface="SimSun"/>
                        <a:cs typeface="Times New Roman"/>
                      </a:endParaRPr>
                    </a:p>
                  </a:txBody>
                  <a:tcPr marL="2877" marR="2877" marT="2877" marB="2877" anchor="ctr"/>
                </a:tc>
                <a:tc>
                  <a:txBody>
                    <a:bodyPr/>
                    <a:lstStyle/>
                    <a:p>
                      <a:pPr>
                        <a:lnSpc>
                          <a:spcPct val="100000"/>
                        </a:lnSpc>
                        <a:spcAft>
                          <a:spcPts val="0"/>
                        </a:spcAft>
                      </a:pPr>
                      <a:r>
                        <a:rPr lang="en-CA" sz="1400">
                          <a:effectLst/>
                        </a:rPr>
                        <a:t>dcAct360</a:t>
                      </a:r>
                      <a:endParaRPr lang="en-CA" sz="1400">
                        <a:effectLst/>
                        <a:latin typeface="Calibri"/>
                        <a:ea typeface="SimSun"/>
                        <a:cs typeface="Times New Roman"/>
                      </a:endParaRPr>
                    </a:p>
                  </a:txBody>
                  <a:tcPr marL="2877" marR="2877" marT="2877" marB="2877" anchor="ctr"/>
                </a:tc>
              </a:tr>
              <a:tr h="281310">
                <a:tc>
                  <a:txBody>
                    <a:bodyPr/>
                    <a:lstStyle/>
                    <a:p>
                      <a:pPr>
                        <a:lnSpc>
                          <a:spcPct val="100000"/>
                        </a:lnSpc>
                        <a:spcAft>
                          <a:spcPts val="0"/>
                        </a:spcAft>
                      </a:pPr>
                      <a:r>
                        <a:rPr lang="en-CA" sz="1400">
                          <a:effectLst/>
                        </a:rPr>
                        <a:t>Payment Frequency</a:t>
                      </a:r>
                      <a:endParaRPr lang="en-CA" sz="1400">
                        <a:effectLst/>
                        <a:latin typeface="Calibri"/>
                        <a:ea typeface="SimSun"/>
                        <a:cs typeface="Times New Roman"/>
                      </a:endParaRPr>
                    </a:p>
                  </a:txBody>
                  <a:tcPr marL="2877" marR="2877" marT="2877" marB="2877" anchor="ctr"/>
                </a:tc>
                <a:tc>
                  <a:txBody>
                    <a:bodyPr/>
                    <a:lstStyle/>
                    <a:p>
                      <a:pPr>
                        <a:lnSpc>
                          <a:spcPct val="100000"/>
                        </a:lnSpc>
                        <a:spcAft>
                          <a:spcPts val="0"/>
                        </a:spcAft>
                      </a:pPr>
                      <a:r>
                        <a:rPr lang="en-CA" sz="1400">
                          <a:effectLst/>
                        </a:rPr>
                        <a:t>3M</a:t>
                      </a:r>
                      <a:endParaRPr lang="en-CA" sz="1400">
                        <a:effectLst/>
                        <a:latin typeface="Calibri"/>
                        <a:ea typeface="SimSun"/>
                        <a:cs typeface="Times New Roman"/>
                      </a:endParaRPr>
                    </a:p>
                  </a:txBody>
                  <a:tcPr marL="2877" marR="2877" marT="2877" marB="2877" anchor="ctr"/>
                </a:tc>
              </a:tr>
              <a:tr h="241454">
                <a:tc>
                  <a:txBody>
                    <a:bodyPr/>
                    <a:lstStyle/>
                    <a:p>
                      <a:pPr>
                        <a:lnSpc>
                          <a:spcPct val="100000"/>
                        </a:lnSpc>
                        <a:spcAft>
                          <a:spcPts val="0"/>
                        </a:spcAft>
                      </a:pPr>
                      <a:r>
                        <a:rPr lang="en-CA" sz="1400">
                          <a:effectLst/>
                        </a:rPr>
                        <a:t>Spread</a:t>
                      </a:r>
                      <a:endParaRPr lang="en-CA" sz="1400">
                        <a:effectLst/>
                        <a:latin typeface="Calibri"/>
                        <a:ea typeface="SimSun"/>
                        <a:cs typeface="Times New Roman"/>
                      </a:endParaRPr>
                    </a:p>
                  </a:txBody>
                  <a:tcPr marL="2877" marR="2877" marT="2877" marB="2877" anchor="ctr"/>
                </a:tc>
                <a:tc>
                  <a:txBody>
                    <a:bodyPr/>
                    <a:lstStyle/>
                    <a:p>
                      <a:pPr>
                        <a:lnSpc>
                          <a:spcPct val="100000"/>
                        </a:lnSpc>
                        <a:spcAft>
                          <a:spcPts val="0"/>
                        </a:spcAft>
                      </a:pPr>
                      <a:r>
                        <a:rPr lang="en-CA" sz="1400">
                          <a:effectLst/>
                        </a:rPr>
                        <a:t>0.00077</a:t>
                      </a:r>
                      <a:endParaRPr lang="en-CA" sz="1400">
                        <a:effectLst/>
                        <a:latin typeface="Calibri"/>
                        <a:ea typeface="SimSun"/>
                        <a:cs typeface="Times New Roman"/>
                      </a:endParaRPr>
                    </a:p>
                  </a:txBody>
                  <a:tcPr marL="2877" marR="2877" marT="2877" marB="2877" anchor="ctr"/>
                </a:tc>
              </a:tr>
            </a:tbl>
          </a:graphicData>
        </a:graphic>
      </p:graphicFrame>
    </p:spTree>
    <p:extLst>
      <p:ext uri="{BB962C8B-B14F-4D97-AF65-F5344CB8AC3E}">
        <p14:creationId xmlns:p14="http://schemas.microsoft.com/office/powerpoint/2010/main" val="994712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09800"/>
            <a:ext cx="8001000" cy="4267200"/>
          </a:xfrm>
        </p:spPr>
        <p:txBody>
          <a:bodyPr>
            <a:normAutofit lnSpcReduction="10000"/>
          </a:bodyPr>
          <a:lstStyle/>
          <a:p>
            <a:pPr lvl="0">
              <a:spcBef>
                <a:spcPts val="1200"/>
              </a:spcBef>
              <a:buClr>
                <a:srgbClr val="00B050"/>
              </a:buClr>
              <a:buFont typeface="Wingdings" panose="05000000000000000000" pitchFamily="2" charset="2"/>
              <a:buChar char="§"/>
            </a:pPr>
            <a:endParaRPr lang="en-CA" sz="4800" smtClean="0"/>
          </a:p>
          <a:p>
            <a:pPr marL="0" lvl="0" indent="0" algn="ctr">
              <a:spcBef>
                <a:spcPts val="1200"/>
              </a:spcBef>
              <a:buClr>
                <a:srgbClr val="00B050"/>
              </a:buClr>
              <a:buNone/>
            </a:pPr>
            <a:r>
              <a:rPr lang="en-CA" sz="4800" b="1" smtClean="0">
                <a:solidFill>
                  <a:srgbClr val="00B050"/>
                </a:solidFill>
              </a:rPr>
              <a:t>Thank You</a:t>
            </a:r>
          </a:p>
          <a:p>
            <a:pPr marL="0" lvl="0" indent="0" algn="ctr">
              <a:spcBef>
                <a:spcPts val="1200"/>
              </a:spcBef>
              <a:buClr>
                <a:srgbClr val="00B050"/>
              </a:buClr>
              <a:buNone/>
            </a:pPr>
            <a:endParaRPr lang="en-CA" sz="4800"/>
          </a:p>
          <a:p>
            <a:pPr marL="0" lvl="0" indent="0" algn="ctr">
              <a:spcBef>
                <a:spcPts val="1200"/>
              </a:spcBef>
              <a:buClr>
                <a:srgbClr val="00B050"/>
              </a:buClr>
              <a:buNone/>
            </a:pPr>
            <a:endParaRPr lang="en-CA" sz="2000" smtClean="0"/>
          </a:p>
          <a:p>
            <a:pPr marL="0" lvl="0" indent="0" algn="ctr">
              <a:spcBef>
                <a:spcPts val="1200"/>
              </a:spcBef>
              <a:buClr>
                <a:srgbClr val="00B050"/>
              </a:buClr>
              <a:buNone/>
            </a:pPr>
            <a:endParaRPr lang="en-CA" sz="2000"/>
          </a:p>
          <a:p>
            <a:pPr marL="0" lvl="0" indent="0" algn="r">
              <a:spcBef>
                <a:spcPts val="1200"/>
              </a:spcBef>
              <a:buClr>
                <a:srgbClr val="00B050"/>
              </a:buClr>
              <a:buNone/>
            </a:pPr>
            <a:r>
              <a:rPr lang="en-CA" sz="2000" smtClean="0"/>
              <a:t>You can find more information at</a:t>
            </a:r>
          </a:p>
          <a:p>
            <a:pPr marL="0" lvl="0" indent="0" algn="r">
              <a:spcBef>
                <a:spcPts val="1200"/>
              </a:spcBef>
              <a:buClr>
                <a:srgbClr val="00B050"/>
              </a:buClr>
              <a:buNone/>
            </a:pPr>
            <a:r>
              <a:rPr lang="en-CA" sz="1600"/>
              <a:t>http://</a:t>
            </a:r>
            <a:r>
              <a:rPr lang="en-CA" sz="1600" smtClean="0"/>
              <a:t>www.finpricing.com/lib/FiFrn.html</a:t>
            </a:r>
            <a:endParaRPr lang="en-CA" sz="1600"/>
          </a:p>
        </p:txBody>
      </p:sp>
    </p:spTree>
    <p:extLst>
      <p:ext uri="{BB962C8B-B14F-4D97-AF65-F5344CB8AC3E}">
        <p14:creationId xmlns:p14="http://schemas.microsoft.com/office/powerpoint/2010/main" val="826695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545</Words>
  <Application>Microsoft Office PowerPoint</Application>
  <PresentationFormat>On-screen Show (4:3)</PresentationFormat>
  <Paragraphs>92</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Floating Rate Notes Valuation and Risk</vt:lpstr>
      <vt:lpstr>Floating Rate Note</vt:lpstr>
      <vt:lpstr>Floating Rate Note</vt:lpstr>
      <vt:lpstr>Floating Rate Note</vt:lpstr>
      <vt:lpstr>Floating Rate Note</vt:lpstr>
      <vt:lpstr>Floating Rate Note</vt:lpstr>
      <vt:lpstr>Floating Rate Note</vt:lpstr>
      <vt:lpstr>Floating Rate Note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tim</dc:creator>
  <cp:lastModifiedBy>tim</cp:lastModifiedBy>
  <cp:revision>31</cp:revision>
  <dcterms:created xsi:type="dcterms:W3CDTF">2006-08-16T00:00:00Z</dcterms:created>
  <dcterms:modified xsi:type="dcterms:W3CDTF">2018-05-03T18:59:58Z</dcterms:modified>
</cp:coreProperties>
</file>