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70" r:id="rId6"/>
    <p:sldId id="272" r:id="rId7"/>
    <p:sldId id="273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0494-859A-4581-8E99-5530062B724B}" type="datetimeFigureOut">
              <a:rPr lang="en-PH" smtClean="0"/>
              <a:t>5/5/2018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8048-F625-4CD4-A837-B4EBA9EEF4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4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8600" y="1066800"/>
            <a:ext cx="4648200" cy="1470025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dirty="0" smtClean="0"/>
              <a:t>Title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5029200"/>
            <a:ext cx="4724400" cy="11430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35859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676400"/>
            <a:ext cx="6019800" cy="1470025"/>
          </a:xfrm>
        </p:spPr>
        <p:txBody>
          <a:bodyPr/>
          <a:lstStyle/>
          <a:p>
            <a:r>
              <a:rPr lang="en-CA" sz="4800">
                <a:effectLst/>
              </a:rPr>
              <a:t>Inflation Indexed Bond </a:t>
            </a:r>
            <a:r>
              <a:rPr lang="en-CA" sz="4800">
                <a:effectLst/>
              </a:rPr>
              <a:t>Valuation </a:t>
            </a:r>
            <a:r>
              <a:rPr lang="en-CA" sz="4800" smtClean="0">
                <a:effectLst/>
              </a:rPr>
              <a:t>Introduction</a:t>
            </a:r>
            <a:endParaRPr lang="en-CA" sz="480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4724400" cy="1371600"/>
          </a:xfrm>
        </p:spPr>
        <p:txBody>
          <a:bodyPr>
            <a:normAutofit/>
          </a:bodyPr>
          <a:lstStyle/>
          <a:p>
            <a:r>
              <a:rPr lang="en-PH" b="1" smtClean="0">
                <a:solidFill>
                  <a:schemeClr val="tx1"/>
                </a:solidFill>
              </a:rPr>
              <a:t>David Lee</a:t>
            </a:r>
          </a:p>
          <a:p>
            <a:r>
              <a:rPr lang="en-PH" sz="2400" b="1" smtClean="0">
                <a:solidFill>
                  <a:schemeClr val="tx1"/>
                </a:solidFill>
              </a:rPr>
              <a:t>FinPricing</a:t>
            </a:r>
          </a:p>
          <a:p>
            <a:r>
              <a:rPr lang="en-PH" sz="2000" b="1" smtClean="0">
                <a:solidFill>
                  <a:schemeClr val="tx1"/>
                </a:solidFill>
              </a:rPr>
              <a:t>http:</a:t>
            </a:r>
            <a:r>
              <a:rPr lang="en-CA" sz="2000" b="1" smtClean="0">
                <a:solidFill>
                  <a:schemeClr val="tx1"/>
                </a:solidFill>
              </a:rPr>
              <a:t>//www.finpricing.com</a:t>
            </a:r>
            <a:endParaRPr lang="en-PH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Inflation Bond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PH" sz="4000" smtClean="0"/>
              <a:t>Summary</a:t>
            </a:r>
          </a:p>
          <a:p>
            <a:pPr lvl="0">
              <a:spcBef>
                <a:spcPts val="18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/>
              <a:t>Inflation Indexed Bond Introduction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/>
              <a:t>The use of Inflation Indexed Bonds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/>
              <a:t>Valuation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mtClean="0"/>
              <a:t>Practical </a:t>
            </a:r>
            <a:r>
              <a:rPr lang="en-CA"/>
              <a:t>Guide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/>
              <a:t>A Real World </a:t>
            </a:r>
            <a:r>
              <a:rPr lang="en-CA" smtClean="0"/>
              <a:t>Example</a:t>
            </a:r>
            <a:endParaRPr lang="en-CA"/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410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Inflation Bond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4958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Inflation Indexed Bond Introduction</a:t>
            </a:r>
          </a:p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Inflation indexed bonds, also called inflation linked bonds or real return bonds, are bonds where the principal is indexed </a:t>
            </a:r>
            <a:r>
              <a:rPr lang="en-CA" sz="2000"/>
              <a:t>to </a:t>
            </a:r>
            <a:r>
              <a:rPr lang="en-CA" sz="2000" smtClean="0"/>
              <a:t>a reference inflation </a:t>
            </a:r>
            <a:r>
              <a:rPr lang="en-CA" sz="2000"/>
              <a:t>index, such as Consumer Price Index (CPI).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The CPI is the proxy for inflation that measures price changes in a basket of goods and services.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The main idea of inflation indexed bonds is that investing in the bond will generate a certain real return.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Inflation indexed bonds pay a periodic coupon that is equal to the product of the daily inflation index and the nominal coupon rate.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smtClean="0"/>
              <a:t>Unlike </a:t>
            </a:r>
            <a:r>
              <a:rPr lang="en-US" sz="2000"/>
              <a:t>regular (nominal) bonds, inflation indexed bonds assure that your purchasing power is maintained regardless of the future rate of </a:t>
            </a:r>
            <a:r>
              <a:rPr lang="en-US" sz="2000"/>
              <a:t>inflation</a:t>
            </a:r>
            <a:r>
              <a:rPr lang="en-US" sz="2000" smtClean="0"/>
              <a:t>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839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Inflation Bond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7244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The use of Inflation Indexed Bonds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 smtClean="0"/>
              <a:t>An inflation </a:t>
            </a:r>
            <a:r>
              <a:rPr lang="en-CA" sz="2200"/>
              <a:t>indexed </a:t>
            </a:r>
            <a:r>
              <a:rPr lang="en-CA" sz="2200" smtClean="0"/>
              <a:t>bond is </a:t>
            </a:r>
            <a:r>
              <a:rPr lang="en-CA" sz="2200"/>
              <a:t>designed to hedge the inflation risk </a:t>
            </a:r>
            <a:r>
              <a:rPr lang="en-CA" sz="2200"/>
              <a:t>of </a:t>
            </a:r>
            <a:r>
              <a:rPr lang="en-CA" sz="2200" smtClean="0"/>
              <a:t>the </a:t>
            </a:r>
            <a:r>
              <a:rPr lang="en-CA" sz="2200"/>
              <a:t>bond.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/>
              <a:t>Since inflation indexed bonds offer investors a very high level of safety, their coupons are typically lower than high-yield bonds.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/>
              <a:t>It is an important vehicle for investors whose liabilities indexed to changes in inflation or wages.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/>
              <a:t>Inflation indexed bonds have favorable performance and lower volatility relative to other risk assets.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/>
              <a:t>It is favorable to retirement planning and pension funds given its </a:t>
            </a:r>
            <a:r>
              <a:rPr lang="en-CA" sz="2200"/>
              <a:t>inflation </a:t>
            </a:r>
            <a:r>
              <a:rPr lang="en-CA" sz="2200" smtClean="0"/>
              <a:t>protection feature.</a:t>
            </a:r>
            <a:endParaRPr lang="en-CA" sz="22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/>
              <a:t>Inflation indexed bonds are less liquid than regular bonds.</a:t>
            </a:r>
          </a:p>
        </p:txBody>
      </p:sp>
    </p:spTree>
    <p:extLst>
      <p:ext uri="{BB962C8B-B14F-4D97-AF65-F5344CB8AC3E}">
        <p14:creationId xmlns:p14="http://schemas.microsoft.com/office/powerpoint/2010/main" val="33719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Inflation Bond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76400"/>
                <a:ext cx="8229600" cy="49530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/>
                  <a:t>Valuation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The present value of an inflation indexed bond is </a:t>
                </a:r>
                <a:r>
                  <a:rPr lang="en-CA" sz="2200"/>
                  <a:t>given </a:t>
                </a:r>
                <a:r>
                  <a:rPr lang="en-CA" sz="2200" smtClean="0"/>
                  <a:t>by</a:t>
                </a:r>
                <a:endParaRPr lang="en-CA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𝑃𝑉</m:t>
                      </m:r>
                      <m:d>
                        <m:dPr>
                          <m:ctrlPr>
                            <a:rPr lang="en-CA" sz="1800" i="1"/>
                          </m:ctrlPr>
                        </m:dPr>
                        <m:e>
                          <m:r>
                            <a:rPr lang="en-US" sz="1800" i="1"/>
                            <m:t>𝑡</m:t>
                          </m:r>
                        </m:e>
                      </m:d>
                      <m:r>
                        <a:rPr lang="en-US" sz="1800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1800" i="1"/>
                          </m:ctrlPr>
                        </m:naryPr>
                        <m:sub>
                          <m:r>
                            <a:rPr lang="en-US" sz="1800" i="1"/>
                            <m:t>𝑖</m:t>
                          </m:r>
                          <m:r>
                            <a:rPr lang="en-US" sz="1800" i="1"/>
                            <m:t>=1</m:t>
                          </m:r>
                        </m:sub>
                        <m:sup>
                          <m:r>
                            <a:rPr lang="en-US" sz="18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sz="1800" i="1"/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1800" i="1"/>
                                  </m:ctrlPr>
                                </m:accPr>
                                <m:e>
                                  <m:r>
                                    <a:rPr lang="en-US" sz="1800" i="1"/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CA" sz="1800" i="1"/>
                          </m:ctrlPr>
                        </m:sSubPr>
                        <m:e>
                          <m:r>
                            <a:rPr lang="en-US" sz="1800" i="1"/>
                            <m:t>𝐷</m:t>
                          </m:r>
                        </m:e>
                        <m:sub>
                          <m:r>
                            <a:rPr lang="en-US" sz="1800" i="1"/>
                            <m:t>𝑖</m:t>
                          </m:r>
                        </m:sub>
                      </m:sSub>
                      <m:r>
                        <a:rPr lang="en-US" sz="1800" i="1"/>
                        <m:t>+</m:t>
                      </m:r>
                      <m:acc>
                        <m:accPr>
                          <m:chr m:val="̅"/>
                          <m:ctrlPr>
                            <a:rPr lang="en-CA" sz="1800" i="1"/>
                          </m:ctrlPr>
                        </m:accPr>
                        <m:e>
                          <m:sSub>
                            <m:sSubPr>
                              <m:ctrlPr>
                                <a:rPr lang="en-CA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𝑃</m:t>
                              </m:r>
                            </m:e>
                            <m:sub>
                              <m:r>
                                <a:rPr lang="en-US" sz="1800" i="1"/>
                                <m:t>𝑛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CA" sz="1800" i="1"/>
                          </m:ctrlPr>
                        </m:sSubPr>
                        <m:e>
                          <m:r>
                            <a:rPr lang="en-US" sz="1800" i="1"/>
                            <m:t>𝐷</m:t>
                          </m:r>
                        </m:e>
                        <m:sub>
                          <m:r>
                            <a:rPr lang="en-US" sz="1800" i="1"/>
                            <m:t>𝑛</m:t>
                          </m:r>
                        </m:sub>
                      </m:sSub>
                    </m:oMath>
                  </m:oMathPara>
                </a14:m>
                <a:endParaRPr lang="en-CA" sz="1800"/>
              </a:p>
              <a:p>
                <a:pPr marL="400050" lvl="1" indent="0">
                  <a:buNone/>
                </a:pPr>
                <a:r>
                  <a:rPr lang="en-US" sz="1800"/>
                  <a:t>where</a:t>
                </a:r>
                <a:endParaRPr lang="en-CA" sz="1800"/>
              </a:p>
              <a:p>
                <a:pPr lvl="2">
                  <a:buClr>
                    <a:srgbClr val="00B050"/>
                  </a:buClr>
                </a:pPr>
                <a:r>
                  <a:rPr lang="en-US" sz="1800" smtClean="0"/>
                  <a:t>t</a:t>
                </a:r>
                <a:r>
                  <a:rPr lang="en-US" sz="1800"/>
                  <a:t>	the </a:t>
                </a:r>
                <a:r>
                  <a:rPr lang="en-US" sz="1800"/>
                  <a:t>valuation </a:t>
                </a:r>
                <a:r>
                  <a:rPr lang="en-US" sz="1800" smtClean="0"/>
                  <a:t>date.</a:t>
                </a:r>
                <a:endParaRPr lang="en-CA" sz="18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1800" i="1"/>
                        </m:ctrlPr>
                      </m:accPr>
                      <m:e>
                        <m:sSub>
                          <m:sSubPr>
                            <m:ctrlPr>
                              <a:rPr lang="en-CA" sz="1800" i="1"/>
                            </m:ctrlPr>
                          </m:sSubPr>
                          <m:e>
                            <m:r>
                              <a:rPr lang="en-CA" sz="1800" i="1"/>
                              <m:t>𝐶</m:t>
                            </m:r>
                          </m:e>
                          <m:sub>
                            <m:r>
                              <a:rPr lang="en-CA" sz="1800" i="1"/>
                              <m:t>𝑖</m:t>
                            </m:r>
                          </m:sub>
                        </m:sSub>
                      </m:e>
                    </m:acc>
                    <m:r>
                      <a:rPr lang="en-CA" sz="1800" i="1"/>
                      <m:t>=</m:t>
                    </m:r>
                    <m:r>
                      <a:rPr lang="en-CA" sz="1800" i="1"/>
                      <m:t>𝐶</m:t>
                    </m:r>
                    <m:r>
                      <a:rPr lang="en-CA" sz="1800" i="1"/>
                      <m:t>∗</m:t>
                    </m:r>
                    <m:r>
                      <a:rPr lang="en-CA" sz="1800" i="1"/>
                      <m:t>𝐶𝑃𝐼</m:t>
                    </m:r>
                    <m:d>
                      <m:dPr>
                        <m:ctrlPr>
                          <a:rPr lang="en-CA" sz="1800" i="1"/>
                        </m:ctrlPr>
                      </m:dPr>
                      <m:e>
                        <m:sSub>
                          <m:sSubPr>
                            <m:ctrlPr>
                              <a:rPr lang="en-CA" sz="1800" i="1"/>
                            </m:ctrlPr>
                          </m:sSubPr>
                          <m:e>
                            <m:r>
                              <a:rPr lang="en-CA" sz="1800" i="1"/>
                              <m:t>𝑇</m:t>
                            </m:r>
                          </m:e>
                          <m:sub>
                            <m:r>
                              <a:rPr lang="en-CA" sz="1800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1800" i="1"/>
                      <m:t>/</m:t>
                    </m:r>
                    <m:r>
                      <a:rPr lang="en-CA" sz="1800" i="1"/>
                      <m:t>𝐶𝑃𝐼</m:t>
                    </m:r>
                    <m:r>
                      <a:rPr lang="en-CA" sz="1800" i="1"/>
                      <m:t>(</m:t>
                    </m:r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𝑇</m:t>
                        </m:r>
                      </m:e>
                      <m:sub>
                        <m:r>
                          <a:rPr lang="en-CA" sz="1800" i="1"/>
                          <m:t>𝐼</m:t>
                        </m:r>
                      </m:sub>
                    </m:sSub>
                    <m:r>
                      <a:rPr lang="en-CA" sz="1800" i="1"/>
                      <m:t>)</m:t>
                    </m:r>
                  </m:oMath>
                </a14:m>
                <a:r>
                  <a:rPr lang="en-CA" sz="1800"/>
                  <a:t>	the inflation adjusted coupon at payment 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𝑇</m:t>
                        </m:r>
                      </m:e>
                      <m:sub>
                        <m:r>
                          <a:rPr lang="en-CA" sz="1800" i="1"/>
                          <m:t>𝑖</m:t>
                        </m:r>
                      </m:sub>
                    </m:sSub>
                  </m:oMath>
                </a14:m>
                <a:r>
                  <a:rPr lang="en-CA" sz="1800" smtClean="0"/>
                  <a:t>.</a:t>
                </a:r>
                <a:endParaRPr lang="en-CA" sz="18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1800" i="1"/>
                        </m:ctrlPr>
                      </m:accPr>
                      <m:e>
                        <m:sSub>
                          <m:sSubPr>
                            <m:ctrlPr>
                              <a:rPr lang="en-CA" sz="1800" i="1"/>
                            </m:ctrlPr>
                          </m:sSubPr>
                          <m:e>
                            <m:r>
                              <a:rPr lang="en-CA" sz="1800" i="1"/>
                              <m:t>𝑃</m:t>
                            </m:r>
                          </m:e>
                          <m:sub>
                            <m:r>
                              <a:rPr lang="en-CA" sz="1800" i="1"/>
                              <m:t>𝑛</m:t>
                            </m:r>
                          </m:sub>
                        </m:sSub>
                      </m:e>
                    </m:acc>
                    <m:r>
                      <a:rPr lang="en-CA" sz="1800" i="1"/>
                      <m:t>=</m:t>
                    </m:r>
                    <m:r>
                      <a:rPr lang="en-CA" sz="1800" i="1"/>
                      <m:t>𝑃</m:t>
                    </m:r>
                    <m:r>
                      <a:rPr lang="en-CA" sz="1800" i="1"/>
                      <m:t>∗</m:t>
                    </m:r>
                    <m:r>
                      <a:rPr lang="en-CA" sz="1800" i="1"/>
                      <m:t>𝐶𝑃𝐼</m:t>
                    </m:r>
                    <m:d>
                      <m:dPr>
                        <m:ctrlPr>
                          <a:rPr lang="en-CA" sz="1800" i="1"/>
                        </m:ctrlPr>
                      </m:dPr>
                      <m:e>
                        <m:sSub>
                          <m:sSubPr>
                            <m:ctrlPr>
                              <a:rPr lang="en-CA" sz="1800" i="1"/>
                            </m:ctrlPr>
                          </m:sSubPr>
                          <m:e>
                            <m:r>
                              <a:rPr lang="en-CA" sz="1800" i="1"/>
                              <m:t>𝑇</m:t>
                            </m:r>
                          </m:e>
                          <m:sub>
                            <m:r>
                              <a:rPr lang="en-CA" sz="1800" i="1"/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1800" i="1"/>
                      <m:t>/</m:t>
                    </m:r>
                    <m:r>
                      <a:rPr lang="en-CA" sz="1800" i="1"/>
                      <m:t>𝐶𝑃𝐼</m:t>
                    </m:r>
                    <m:r>
                      <a:rPr lang="en-CA" sz="1800" i="1"/>
                      <m:t>(</m:t>
                    </m:r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𝑇</m:t>
                        </m:r>
                      </m:e>
                      <m:sub>
                        <m:r>
                          <a:rPr lang="en-CA" sz="1800" i="1"/>
                          <m:t>𝐼</m:t>
                        </m:r>
                      </m:sub>
                    </m:sSub>
                    <m:r>
                      <a:rPr lang="en-CA" sz="1800" i="1"/>
                      <m:t>)</m:t>
                    </m:r>
                  </m:oMath>
                </a14:m>
                <a:r>
                  <a:rPr lang="en-CA" sz="1800"/>
                  <a:t>	the inflation adjusted principal at maturity 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𝑇</m:t>
                        </m:r>
                      </m:e>
                      <m:sub>
                        <m:r>
                          <a:rPr lang="en-CA" sz="1800" i="1"/>
                          <m:t>𝑛</m:t>
                        </m:r>
                      </m:sub>
                    </m:sSub>
                  </m:oMath>
                </a14:m>
                <a:r>
                  <a:rPr lang="en-CA" sz="1800" smtClean="0"/>
                  <a:t> </a:t>
                </a:r>
                <a:r>
                  <a:rPr lang="en-CA" sz="1800" smtClean="0"/>
                  <a:t>where P is the principal.</a:t>
                </a:r>
                <a:endParaRPr lang="en-CA" sz="1800"/>
              </a:p>
              <a:p>
                <a:pPr lvl="2">
                  <a:buClr>
                    <a:srgbClr val="00B050"/>
                  </a:buClr>
                </a:pPr>
                <a:r>
                  <a:rPr lang="en-CA" sz="1800" smtClean="0"/>
                  <a:t>CPI(t</a:t>
                </a:r>
                <a:r>
                  <a:rPr lang="en-CA" sz="1800"/>
                  <a:t>)</a:t>
                </a:r>
                <a:r>
                  <a:rPr lang="en-CA" sz="1800"/>
                  <a:t>	</a:t>
                </a:r>
                <a:r>
                  <a:rPr lang="en-CA" sz="1800" smtClean="0"/>
                  <a:t>	the </a:t>
                </a:r>
                <a:r>
                  <a:rPr lang="en-CA" sz="1800"/>
                  <a:t>base reference CPI at time t.</a:t>
                </a:r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r>
                      <a:rPr lang="en-CA" sz="1800" i="1"/>
                      <m:t>𝐶𝑃𝐼</m:t>
                    </m:r>
                    <m:d>
                      <m:dPr>
                        <m:ctrlPr>
                          <a:rPr lang="en-CA" sz="1800" i="1"/>
                        </m:ctrlPr>
                      </m:dPr>
                      <m:e>
                        <m:sSub>
                          <m:sSubPr>
                            <m:ctrlPr>
                              <a:rPr lang="en-CA" sz="1800" i="1"/>
                            </m:ctrlPr>
                          </m:sSubPr>
                          <m:e>
                            <m:r>
                              <a:rPr lang="en-CA" sz="1800" i="1"/>
                              <m:t>𝑇</m:t>
                            </m:r>
                          </m:e>
                          <m:sub>
                            <m:r>
                              <a:rPr lang="en-CA" sz="1800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1800" i="1"/>
                      <m:t>/</m:t>
                    </m:r>
                    <m:r>
                      <a:rPr lang="en-CA" sz="1800" i="1"/>
                      <m:t>𝐶𝑃𝐼</m:t>
                    </m:r>
                    <m:r>
                      <a:rPr lang="en-CA" sz="1800" i="1"/>
                      <m:t>(</m:t>
                    </m:r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𝑇</m:t>
                        </m:r>
                      </m:e>
                      <m:sub>
                        <m:r>
                          <a:rPr lang="en-CA" sz="1800" i="1"/>
                          <m:t>𝐼</m:t>
                        </m:r>
                      </m:sub>
                    </m:sSub>
                    <m:r>
                      <a:rPr lang="en-CA" sz="1800" i="1"/>
                      <m:t>)</m:t>
                    </m:r>
                  </m:oMath>
                </a14:m>
                <a:r>
                  <a:rPr lang="en-CA" sz="1800"/>
                  <a:t>	the CPI ratio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𝑇</m:t>
                        </m:r>
                      </m:e>
                      <m:sub>
                        <m:r>
                          <a:rPr lang="en-CA" sz="1800" i="1"/>
                          <m:t>𝑖</m:t>
                        </m:r>
                      </m:sub>
                    </m:sSub>
                  </m:oMath>
                </a14:m>
                <a:r>
                  <a:rPr lang="en-CA" sz="1800" smtClean="0"/>
                  <a:t> where </a:t>
                </a:r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𝑇</m:t>
                        </m:r>
                      </m:e>
                      <m:sub>
                        <m:r>
                          <a:rPr lang="en-CA" sz="1800" i="1"/>
                          <m:t>𝐼</m:t>
                        </m:r>
                      </m:sub>
                    </m:sSub>
                  </m:oMath>
                </a14:m>
                <a:r>
                  <a:rPr lang="en-CA" sz="1800"/>
                  <a:t>	the issue date.</a:t>
                </a:r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𝐷</m:t>
                        </m:r>
                      </m:e>
                      <m:sub>
                        <m:r>
                          <a:rPr lang="en-CA" sz="1800" i="1"/>
                          <m:t>𝑖</m:t>
                        </m:r>
                      </m:sub>
                    </m:sSub>
                    <m:r>
                      <a:rPr lang="en-CA" sz="1800" i="1"/>
                      <m:t>=</m:t>
                    </m:r>
                    <m:r>
                      <a:rPr lang="en-CA" sz="1800" i="1"/>
                      <m:t>𝐷</m:t>
                    </m:r>
                    <m:r>
                      <a:rPr lang="en-CA" sz="1800" i="1"/>
                      <m:t>(</m:t>
                    </m:r>
                    <m:r>
                      <a:rPr lang="en-CA" sz="1800" i="1"/>
                      <m:t>𝑡</m:t>
                    </m:r>
                    <m:r>
                      <a:rPr lang="en-CA" sz="1800" i="1"/>
                      <m:t>,</m:t>
                    </m:r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𝑇</m:t>
                        </m:r>
                      </m:e>
                      <m:sub>
                        <m:r>
                          <a:rPr lang="en-CA" sz="1800" i="1"/>
                          <m:t>𝑖</m:t>
                        </m:r>
                      </m:sub>
                    </m:sSub>
                    <m:r>
                      <a:rPr lang="en-CA" sz="1800" i="1"/>
                      <m:t>)</m:t>
                    </m:r>
                  </m:oMath>
                </a14:m>
                <a:r>
                  <a:rPr lang="en-CA" sz="1800"/>
                  <a:t>	the discount factor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𝑇</m:t>
                        </m:r>
                      </m:e>
                      <m:sub>
                        <m:r>
                          <a:rPr lang="en-CA" sz="1800" i="1"/>
                          <m:t>𝑖</m:t>
                        </m:r>
                      </m:sub>
                    </m:sSub>
                  </m:oMath>
                </a14:m>
                <a:r>
                  <a:rPr lang="en-CA" sz="1800"/>
                  <a:t> to 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76400"/>
                <a:ext cx="8229600" cy="4953000"/>
              </a:xfrm>
              <a:blipFill rotWithShape="1">
                <a:blip r:embed="rId2"/>
                <a:stretch>
                  <a:fillRect l="-815" t="-1599" r="-296" b="-11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6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Inflation Bond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Practical Guide</a:t>
            </a:r>
          </a:p>
          <a:p>
            <a:pPr lvl="0">
              <a:spcBef>
                <a:spcPts val="18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First construct inflation curve by bootstrapping either breakeven inflation swap rates or treasury inflation protected securities (TIPS).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Compute the base reference CPIs at the issue date and each payment date.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Adjust the coupons and principal based on CPI ratio at each payment date.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Discount all the coupons and principal to the valuation date.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The bond price is the sum of all the present values.</a:t>
            </a:r>
          </a:p>
        </p:txBody>
      </p:sp>
    </p:spTree>
    <p:extLst>
      <p:ext uri="{BB962C8B-B14F-4D97-AF65-F5344CB8AC3E}">
        <p14:creationId xmlns:p14="http://schemas.microsoft.com/office/powerpoint/2010/main" val="261264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Inflation Bond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A Real World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12931"/>
              </p:ext>
            </p:extLst>
          </p:nvPr>
        </p:nvGraphicFramePr>
        <p:xfrm>
          <a:off x="1905000" y="2198213"/>
          <a:ext cx="5410200" cy="4431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3990"/>
                <a:gridCol w="2736210"/>
              </a:tblGrid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Buy Sell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Buy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>
                    <a:solidFill>
                      <a:schemeClr val="bg2"/>
                    </a:solidFill>
                  </a:tcPr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Calendar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NYC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Coupon Type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Fixed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Coupon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0.00375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Currency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USD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Issue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7/31/2015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Interest Accrual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7/15/2015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First Coupon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1/15/2016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Last Coupon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1/15/2025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Maturity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7/15/2025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Settlement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7/31/2015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Settlement Lag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Day Count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dcActAct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Payment Frequency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6M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Pay Receive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Receive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Inflation Reference Index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CONSUMER PRICE INDEX US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Inflation Reference Index Level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237.14365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46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Notional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100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1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CA" sz="48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4800" b="1" smtClean="0">
                <a:solidFill>
                  <a:srgbClr val="00B050"/>
                </a:solidFill>
              </a:rPr>
              <a:t>Thank You</a:t>
            </a:r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480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/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2000" smtClean="0"/>
              <a:t>You can find more information at</a:t>
            </a:r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1600"/>
              <a:t>http://</a:t>
            </a:r>
            <a:r>
              <a:rPr lang="en-CA" sz="1600" smtClean="0"/>
              <a:t>www.finpricing.com/lib/FiInflationBond.html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82669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460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Inflation Indexed Bond Valuation Introduction</vt:lpstr>
      <vt:lpstr>Inflation Bond</vt:lpstr>
      <vt:lpstr>Inflation Bond</vt:lpstr>
      <vt:lpstr>Inflation Bond</vt:lpstr>
      <vt:lpstr>Inflation Bond</vt:lpstr>
      <vt:lpstr>Inflation Bond</vt:lpstr>
      <vt:lpstr>Inflation Bond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tim</dc:creator>
  <cp:lastModifiedBy>tim</cp:lastModifiedBy>
  <cp:revision>37</cp:revision>
  <dcterms:created xsi:type="dcterms:W3CDTF">2006-08-16T00:00:00Z</dcterms:created>
  <dcterms:modified xsi:type="dcterms:W3CDTF">2018-05-05T20:13:12Z</dcterms:modified>
</cp:coreProperties>
</file>