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61" r:id="rId3"/>
    <p:sldId id="298" r:id="rId4"/>
    <p:sldId id="307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297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Raleway" panose="020B0604020202020204" charset="0"/>
      <p:regular r:id="rId17"/>
      <p:bold r:id="rId18"/>
      <p:italic r:id="rId19"/>
      <p:boldItalic r:id="rId20"/>
    </p:embeddedFont>
    <p:embeddedFont>
      <p:font typeface="Karla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6145309-564F-4F0F-801C-C215B3F1332B}">
  <a:tblStyle styleId="{96145309-564F-4F0F-801C-C215B3F13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053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064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187624" y="1995686"/>
            <a:ext cx="703345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smtClean="0"/>
              <a:t/>
            </a:r>
            <a:br>
              <a:rPr lang="en" sz="4400" smtClean="0"/>
            </a:br>
            <a:r>
              <a:rPr lang="en" sz="4400" smtClean="0"/>
              <a:t>Puttable Bond and Vaulation</a:t>
            </a:r>
            <a:br>
              <a:rPr lang="en" sz="4400" smtClean="0"/>
            </a:br>
            <a:r>
              <a:rPr lang="en" sz="4400" smtClean="0"/>
              <a:t/>
            </a:r>
            <a:br>
              <a:rPr lang="en" sz="4400" smtClean="0"/>
            </a:br>
            <a:r>
              <a:rPr lang="en" sz="2400" smtClean="0"/>
              <a:t>Dmitry Popov</a:t>
            </a:r>
            <a:br>
              <a:rPr lang="en" sz="2400" smtClean="0"/>
            </a:br>
            <a:r>
              <a:rPr lang="en" sz="1800"/>
              <a:t/>
            </a:r>
            <a:br>
              <a:rPr lang="en" sz="1800"/>
            </a:br>
            <a:r>
              <a:rPr lang="en" sz="1800" smtClean="0"/>
              <a:t>FinPricing</a:t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r>
              <a:rPr lang="en" sz="1600" smtClean="0"/>
              <a:t>http:</a:t>
            </a:r>
            <a:r>
              <a:rPr lang="en-CA" sz="1600" smtClean="0"/>
              <a:t>//www.finpricing.com</a:t>
            </a:r>
            <a:r>
              <a:rPr lang="en" sz="1800" smtClean="0"/>
              <a:t/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endParaRPr/>
          </a:p>
        </p:txBody>
      </p:sp>
      <p:pic>
        <p:nvPicPr>
          <p:cNvPr id="3" name="Picture 2" descr="C:\CapTim\src\web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54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Puttable Bond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563638"/>
            <a:ext cx="737070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LGM calibration</a:t>
            </a:r>
            <a:endParaRPr lang="en-CA"/>
          </a:p>
          <a:p>
            <a:pPr lvl="0">
              <a:lnSpc>
                <a:spcPct val="150000"/>
              </a:lnSpc>
            </a:pPr>
            <a:r>
              <a:rPr lang="en-US" sz="1600"/>
              <a:t>Match today’s curve</a:t>
            </a:r>
            <a:endParaRPr lang="en-CA" sz="1600"/>
          </a:p>
          <a:p>
            <a:pPr marL="533400" lvl="1" indent="0">
              <a:lnSpc>
                <a:spcPct val="150000"/>
              </a:lnSpc>
              <a:buNone/>
            </a:pPr>
            <a:r>
              <a:rPr lang="en-US" sz="1600"/>
              <a:t>At time </a:t>
            </a:r>
            <a:r>
              <a:rPr lang="en-US" sz="1600" smtClean="0"/>
              <a:t>t=0, </a:t>
            </a:r>
            <a:r>
              <a:rPr lang="en-US" sz="1600"/>
              <a:t>X(0)=0 and H(0)=0. Thus Z(0,0;T)=D(T). In other words, the LGM automatically fits today’s discount curve.</a:t>
            </a:r>
            <a:endParaRPr lang="en-CA" sz="1600"/>
          </a:p>
          <a:p>
            <a:pPr lvl="0">
              <a:lnSpc>
                <a:spcPct val="150000"/>
              </a:lnSpc>
            </a:pPr>
            <a:r>
              <a:rPr lang="en-US" sz="1600"/>
              <a:t>Select a group of market swaptions.</a:t>
            </a:r>
            <a:endParaRPr lang="en-CA" sz="1600"/>
          </a:p>
          <a:p>
            <a:pPr lvl="0">
              <a:lnSpc>
                <a:spcPct val="150000"/>
              </a:lnSpc>
            </a:pPr>
            <a:r>
              <a:rPr lang="en-US" sz="1600"/>
              <a:t>Solve parameters by minimizing the relative error between the market swaption prices and the LGM model swaption prices.</a:t>
            </a:r>
            <a:endParaRPr lang="en-CA" sz="1600"/>
          </a:p>
          <a:p>
            <a:pPr marL="76200" indent="0">
              <a:buNone/>
            </a:pP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94554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Puttable Bond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563638"/>
            <a:ext cx="737070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Valuation Implementation</a:t>
            </a:r>
            <a:endParaRPr lang="en-CA"/>
          </a:p>
          <a:p>
            <a:pPr lvl="0">
              <a:spcBef>
                <a:spcPts val="1200"/>
              </a:spcBef>
            </a:pPr>
            <a:r>
              <a:rPr lang="en-US" sz="1600"/>
              <a:t>Calibrate the LGM model.</a:t>
            </a:r>
            <a:endParaRPr lang="en-CA" sz="1600"/>
          </a:p>
          <a:p>
            <a:pPr lvl="0"/>
            <a:r>
              <a:rPr lang="en-US" sz="1600"/>
              <a:t>Create the lattice based on the LGM: the grid range should cover at least 3 standard deviations.</a:t>
            </a:r>
            <a:endParaRPr lang="en-CA" sz="1600"/>
          </a:p>
          <a:p>
            <a:pPr lvl="0"/>
            <a:r>
              <a:rPr lang="en-US" sz="1600" smtClean="0"/>
              <a:t>Calculate </a:t>
            </a:r>
            <a:r>
              <a:rPr lang="en-US" sz="1600"/>
              <a:t>the </a:t>
            </a:r>
            <a:r>
              <a:rPr lang="en-US" sz="1600" smtClean="0"/>
              <a:t>payoff of the </a:t>
            </a:r>
            <a:r>
              <a:rPr lang="en-US" sz="1600"/>
              <a:t>p</a:t>
            </a:r>
            <a:r>
              <a:rPr lang="en-US" sz="1600" smtClean="0"/>
              <a:t>uttable bond  </a:t>
            </a:r>
            <a:r>
              <a:rPr lang="en-US" sz="1600"/>
              <a:t>at each final note.</a:t>
            </a:r>
            <a:endParaRPr lang="en-CA" sz="1600"/>
          </a:p>
          <a:p>
            <a:pPr lvl="0"/>
            <a:r>
              <a:rPr lang="en-US" sz="1600"/>
              <a:t>Conduct backward induction process iteratively rolling back from final dates until reaching the valuation date.</a:t>
            </a:r>
            <a:endParaRPr lang="en-CA" sz="1600"/>
          </a:p>
          <a:p>
            <a:pPr lvl="0"/>
            <a:r>
              <a:rPr lang="en-US" sz="1600"/>
              <a:t>Compare exercise values with intrinsic values at each exercise date.</a:t>
            </a:r>
            <a:endParaRPr lang="en-CA" sz="1600"/>
          </a:p>
          <a:p>
            <a:pPr lvl="0"/>
            <a:r>
              <a:rPr lang="en-US" sz="1600"/>
              <a:t>The value at the valuation date is the price of the p</a:t>
            </a:r>
            <a:r>
              <a:rPr lang="en-US" sz="1600" smtClean="0"/>
              <a:t>uttable bond.</a:t>
            </a:r>
            <a:endParaRPr lang="en-CA" sz="1600"/>
          </a:p>
          <a:p>
            <a:pPr marL="76200" indent="0">
              <a:buNone/>
            </a:pP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283634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Puttable Bond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27584" y="1419622"/>
            <a:ext cx="7514716" cy="331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A real world example</a:t>
            </a:r>
          </a:p>
          <a:p>
            <a:pPr marL="76200" lvl="0" indent="0">
              <a:spcBef>
                <a:spcPts val="1200"/>
              </a:spcBef>
              <a:buNone/>
            </a:pPr>
            <a:endParaRPr lang="en-CA" sz="160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597333"/>
              </p:ext>
            </p:extLst>
          </p:nvPr>
        </p:nvGraphicFramePr>
        <p:xfrm>
          <a:off x="2332355" y="2063433"/>
          <a:ext cx="4479290" cy="2849880"/>
        </p:xfrm>
        <a:graphic>
          <a:graphicData uri="http://schemas.openxmlformats.org/drawingml/2006/table">
            <a:tbl>
              <a:tblPr firstRow="1" firstCol="1" bandRow="1">
                <a:tableStyleId>{96145309-564F-4F0F-801C-C215B3F1332B}</a:tableStyleId>
              </a:tblPr>
              <a:tblGrid>
                <a:gridCol w="1419225"/>
                <a:gridCol w="899795"/>
                <a:gridCol w="900430"/>
                <a:gridCol w="1259840"/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Bond specification</a:t>
                      </a:r>
                      <a:endParaRPr lang="en-CA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b="1" smtClean="0">
                          <a:effectLst/>
                        </a:rPr>
                        <a:t>Puttable </a:t>
                      </a:r>
                      <a:r>
                        <a:rPr lang="en-US" sz="1100" b="1">
                          <a:effectLst/>
                        </a:rPr>
                        <a:t>schedule</a:t>
                      </a:r>
                      <a:endParaRPr lang="en-CA" sz="1200" b="1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Buy Sell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Buy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Put </a:t>
                      </a:r>
                      <a:r>
                        <a:rPr lang="en-US" sz="1100">
                          <a:effectLst/>
                        </a:rPr>
                        <a:t>Price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Notification Date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Calendar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NYC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1/26/2015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Coupon Type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Fixed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7/25/2018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Currency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USD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First Coupon Date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7/30/2013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Interest Accrual Date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1/30/2013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Issue Date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1/30/2013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Last Coupon Date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1/30/2018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Maturity Date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7/30/2018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Settlement Lag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Face Value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100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Pay Receive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Receive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Day Count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dc30360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Payment Frequency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Coupon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 smtClean="0">
                          <a:effectLst/>
                        </a:rPr>
                        <a:t>0.01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CA" sz="1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43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06937" y="2499742"/>
            <a:ext cx="1274938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275856" y="4011910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You can find </a:t>
            </a:r>
            <a:r>
              <a:rPr lang="en" smtClean="0"/>
              <a:t>more </a:t>
            </a:r>
            <a:r>
              <a:rPr lang="en"/>
              <a:t>details at</a:t>
            </a:r>
          </a:p>
          <a:p>
            <a:pPr>
              <a:buClr>
                <a:schemeClr val="dk1"/>
              </a:buClr>
              <a:buSzPts val="1100"/>
            </a:pPr>
            <a:r>
              <a:rPr lang="en"/>
              <a:t>http:</a:t>
            </a:r>
            <a:r>
              <a:rPr lang="en-CA"/>
              <a:t>//</a:t>
            </a:r>
            <a:r>
              <a:rPr lang="en-CA" smtClean="0"/>
              <a:t>www.finpricing.com/lib/IrPuttableBond.html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05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Puttable Bond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043608" y="1203598"/>
            <a:ext cx="7370700" cy="3816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z="2800" smtClean="0"/>
              <a:t>Summary</a:t>
            </a:r>
            <a:endParaRPr lang="en" sz="2800" smtClean="0"/>
          </a:p>
          <a:p>
            <a:pPr lvl="0"/>
            <a:r>
              <a:rPr lang="en-CA" sz="1800" smtClean="0"/>
              <a:t>Puttable Bond Definition</a:t>
            </a:r>
            <a:endParaRPr lang="en-CA" sz="1800"/>
          </a:p>
          <a:p>
            <a:pPr lvl="0"/>
            <a:r>
              <a:rPr lang="en-US" sz="1800" smtClean="0"/>
              <a:t>The Advantages of Puttable Bonds</a:t>
            </a:r>
          </a:p>
          <a:p>
            <a:r>
              <a:rPr lang="en-US" sz="1800" smtClean="0"/>
              <a:t>Puttable </a:t>
            </a:r>
            <a:r>
              <a:rPr lang="en-US" sz="1800"/>
              <a:t>Bond </a:t>
            </a:r>
            <a:r>
              <a:rPr lang="en-US" sz="1800" smtClean="0"/>
              <a:t>Payoffs</a:t>
            </a:r>
            <a:endParaRPr lang="en-CA" sz="1800"/>
          </a:p>
          <a:p>
            <a:pPr lvl="0"/>
            <a:r>
              <a:rPr lang="en-US" sz="1800" smtClean="0"/>
              <a:t>Valuation Model </a:t>
            </a:r>
            <a:r>
              <a:rPr lang="en-US" sz="1800"/>
              <a:t>Selection Criteria</a:t>
            </a:r>
            <a:endParaRPr lang="en-CA" sz="1800"/>
          </a:p>
          <a:p>
            <a:pPr lvl="0"/>
            <a:r>
              <a:rPr lang="en-US" sz="1800"/>
              <a:t>LGM Model</a:t>
            </a:r>
            <a:endParaRPr lang="en-CA" sz="1800"/>
          </a:p>
          <a:p>
            <a:pPr lvl="0"/>
            <a:r>
              <a:rPr lang="en-US" sz="1800"/>
              <a:t>LGM Assumption</a:t>
            </a:r>
            <a:endParaRPr lang="en-CA" sz="1800"/>
          </a:p>
          <a:p>
            <a:pPr lvl="0"/>
            <a:r>
              <a:rPr lang="en-US" sz="1800"/>
              <a:t>LGM calibration</a:t>
            </a:r>
            <a:endParaRPr lang="en-CA" sz="1800"/>
          </a:p>
          <a:p>
            <a:pPr lvl="0"/>
            <a:r>
              <a:rPr lang="en-US" sz="1800"/>
              <a:t>Valuation </a:t>
            </a:r>
            <a:r>
              <a:rPr lang="en-US" sz="1800" smtClean="0"/>
              <a:t>Implementation</a:t>
            </a:r>
          </a:p>
          <a:p>
            <a:pPr lvl="0"/>
            <a:r>
              <a:rPr lang="en-US" sz="1800" smtClean="0"/>
              <a:t>A real world example</a:t>
            </a:r>
            <a:endParaRPr lang="en-CA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Puttable Bond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27584" y="1347614"/>
            <a:ext cx="7370700" cy="352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 sz="2800" smtClean="0"/>
              <a:t>Puttable Bond Definition</a:t>
            </a:r>
            <a:endParaRPr lang="en-CA" sz="2800"/>
          </a:p>
          <a:p>
            <a:pPr lvl="0"/>
            <a:r>
              <a:rPr lang="en-US" sz="1600"/>
              <a:t>A puttable bond is a bond in which the investor has the right to sell the bond back to the issuer at specified times (puttable dates) for a specified price (put price).</a:t>
            </a:r>
            <a:endParaRPr lang="en-CA" sz="1600"/>
          </a:p>
          <a:p>
            <a:pPr lvl="0"/>
            <a:r>
              <a:rPr lang="en-US" sz="1600"/>
              <a:t>At each puttable date prior to the bond maturity, the investor may sell the bond back to its issuer and get the investment money back.</a:t>
            </a:r>
            <a:endParaRPr lang="en-CA" sz="1600"/>
          </a:p>
          <a:p>
            <a:pPr lvl="0"/>
            <a:r>
              <a:rPr lang="en-US" sz="1600"/>
              <a:t>The underlying bonds can be fixed rate bonds or floating rate bonds.</a:t>
            </a:r>
            <a:endParaRPr lang="en-CA" sz="1600"/>
          </a:p>
          <a:p>
            <a:pPr lvl="0"/>
            <a:r>
              <a:rPr lang="en-US" sz="1600"/>
              <a:t>A puttable bond can therefore be considered a vanilla underlying bond with an embedded Bermudan style option.</a:t>
            </a:r>
            <a:endParaRPr lang="en-CA" sz="1600"/>
          </a:p>
          <a:p>
            <a:pPr lvl="0"/>
            <a:r>
              <a:rPr lang="en-US" sz="1600"/>
              <a:t>Puttable bonds protect investors. Therefore, a puttable bond normally </a:t>
            </a:r>
            <a:r>
              <a:rPr lang="en-US" sz="1600" smtClean="0"/>
              <a:t>pay the investor </a:t>
            </a:r>
            <a:r>
              <a:rPr lang="en-US" sz="1600"/>
              <a:t>a lower coupon than a non-callable bond. 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227383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Puttable bond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55576" y="1419622"/>
            <a:ext cx="7370700" cy="3456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 sz="2800" smtClean="0"/>
              <a:t>Advantages of Puttable Bond</a:t>
            </a:r>
            <a:endParaRPr lang="en-CA" sz="2800"/>
          </a:p>
          <a:p>
            <a:pPr lvl="0"/>
            <a:r>
              <a:rPr lang="en-US" sz="1600"/>
              <a:t>Although a puttable bond is a </a:t>
            </a:r>
            <a:r>
              <a:rPr lang="en-US" sz="1600" smtClean="0"/>
              <a:t>lower income</a:t>
            </a:r>
            <a:r>
              <a:rPr lang="en-US" sz="1600" smtClean="0"/>
              <a:t> </a:t>
            </a:r>
            <a:r>
              <a:rPr lang="en-US" sz="1600"/>
              <a:t>to the investor and an uncertainty to the issuer comparing to a regular bond, it is actually quite attractive to both issuers and investors.</a:t>
            </a:r>
            <a:endParaRPr lang="en-CA" sz="1600"/>
          </a:p>
          <a:p>
            <a:pPr lvl="0"/>
            <a:r>
              <a:rPr lang="en-US" sz="1600"/>
              <a:t>For investors, puttable bonds allow them to reduce interest costs at a future date should rate increase.</a:t>
            </a:r>
            <a:endParaRPr lang="en-CA" sz="1600"/>
          </a:p>
          <a:p>
            <a:pPr lvl="0"/>
            <a:r>
              <a:rPr lang="en-US" sz="1600"/>
              <a:t>For issuers, puttable bonds allow them to pay a lower interest rate of return until the bonds are sold back.</a:t>
            </a:r>
            <a:endParaRPr lang="en-CA" sz="1600"/>
          </a:p>
          <a:p>
            <a:pPr lvl="0"/>
            <a:r>
              <a:rPr lang="en-US" sz="1600"/>
              <a:t>If interest rates have increased since the issuer first issues the bond, the investor is like to </a:t>
            </a:r>
            <a:r>
              <a:rPr lang="en-US" sz="1600" smtClean="0"/>
              <a:t>put </a:t>
            </a:r>
            <a:r>
              <a:rPr lang="en-US" sz="1600"/>
              <a:t>its current bond and reinvest it at a higher coupon.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133546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Puttable Bond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563638"/>
                <a:ext cx="7370700" cy="33843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smtClean="0"/>
                  <a:t>Puttable </a:t>
                </a:r>
                <a:r>
                  <a:rPr lang="en-US"/>
                  <a:t>Bond Payoffs</a:t>
                </a:r>
                <a:endParaRPr lang="en-CA"/>
              </a:p>
              <a:p>
                <a:pPr lvl="0">
                  <a:spcBef>
                    <a:spcPts val="1200"/>
                  </a:spcBef>
                </a:pPr>
                <a:r>
                  <a:rPr lang="en-US" sz="1600"/>
                  <a:t>At the bond maturity </a:t>
                </a:r>
                <a:r>
                  <a:rPr lang="en-US" sz="1600" i="1"/>
                  <a:t>T</a:t>
                </a:r>
                <a:r>
                  <a:rPr lang="en-US" sz="1600"/>
                  <a:t>, the payoff of a </a:t>
                </a:r>
                <a:r>
                  <a:rPr lang="en-US" sz="1600" smtClean="0"/>
                  <a:t>Puttable </a:t>
                </a:r>
                <a:r>
                  <a:rPr lang="en-US" sz="1600"/>
                  <a:t>bond is given </a:t>
                </a:r>
                <a:r>
                  <a:rPr lang="en-US" sz="1600" smtClean="0"/>
                  <a:t>by</a:t>
                </a:r>
                <a:endParaRPr lang="en-CA" sz="1600" smtClean="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C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                    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𝑛𝑜𝑡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𝑝𝑡𝑡𝑒𝑑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CA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</a:rPr>
                                      <m:t>max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𝐹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)        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𝑝𝑢𝑡𝑡𝑒𝑑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1400"/>
              </a:p>
              <a:p>
                <a:pPr marL="533400" lvl="1" indent="0">
                  <a:buNone/>
                </a:pPr>
                <a:r>
                  <a:rPr lang="en-US" sz="1400" smtClean="0"/>
                  <a:t>where </a:t>
                </a:r>
                <a:r>
                  <a:rPr lang="en-US" sz="1400" i="1"/>
                  <a:t>F</a:t>
                </a:r>
                <a:r>
                  <a:rPr lang="en-US" sz="1400"/>
                  <a:t> – the principal or face value; </a:t>
                </a:r>
                <a:r>
                  <a:rPr lang="en-US" sz="1400" i="1"/>
                  <a:t>C</a:t>
                </a:r>
                <a:r>
                  <a:rPr lang="en-US" sz="1400"/>
                  <a:t> – the coupon;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CA" sz="14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400"/>
                  <a:t> – the call price; </a:t>
                </a:r>
                <a:r>
                  <a:rPr lang="en-US" sz="1400" i="1"/>
                  <a:t>min </a:t>
                </a:r>
                <a:r>
                  <a:rPr lang="en-US" sz="1400"/>
                  <a:t>(</a:t>
                </a:r>
                <a:r>
                  <a:rPr lang="en-US" sz="1400" i="1"/>
                  <a:t>x, y</a:t>
                </a:r>
                <a:r>
                  <a:rPr lang="en-US" sz="1400"/>
                  <a:t>) – the minimum of </a:t>
                </a:r>
                <a:r>
                  <a:rPr lang="en-US" sz="1400" i="1"/>
                  <a:t>x</a:t>
                </a:r>
                <a:r>
                  <a:rPr lang="en-US" sz="1400"/>
                  <a:t> and </a:t>
                </a:r>
                <a:r>
                  <a:rPr lang="en-US" sz="1400" i="1" smtClean="0"/>
                  <a:t>y</a:t>
                </a:r>
                <a:endParaRPr lang="en-CA" sz="1400"/>
              </a:p>
              <a:p>
                <a:pPr lvl="0"/>
                <a:r>
                  <a:rPr lang="en-US" sz="1600"/>
                  <a:t>The payoff of the </a:t>
                </a:r>
                <a:r>
                  <a:rPr lang="en-US" sz="1600" smtClean="0"/>
                  <a:t>Puttable </a:t>
                </a:r>
                <a:r>
                  <a:rPr lang="en-US" sz="1600"/>
                  <a:t>bond at any call 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/>
                  <a:t> can be expressed </a:t>
                </a:r>
                <a:r>
                  <a:rPr lang="en-US" sz="1600" smtClean="0"/>
                  <a:t>as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CA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CA" sz="14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sz="1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CA" sz="1400" i="1">
                                            <a:latin typeface="Cambria Math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</m:ba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CA" sz="14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1400" i="1">
                                    <a:latin typeface="Cambria Math"/>
                                  </a:rPr>
                                  <m:t>                                 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𝑛𝑜𝑡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𝑝𝑢𝑡𝑡𝑒𝑑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CA" sz="1400" i="1">
                                        <a:latin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</a:rPr>
                                      <m:t>max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CA" sz="14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CA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CA" sz="14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CA" sz="1400" i="1">
                                                    <a:latin typeface="Cambria Math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1400" i="1">
                                                    <a:latin typeface="Cambria Math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</m:bar>
                                          </m:e>
                                          <m:sub>
                                            <m:sSub>
                                              <m:sSubPr>
                                                <m:ctrlPr>
                                                  <a:rPr lang="en-CA" sz="1400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>
                                                    <a:latin typeface="Cambria Math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US" sz="1400" i="1">
                                    <a:latin typeface="Cambria Math"/>
                                  </a:rPr>
                                  <m:t>                       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1400" i="1">
                                    <a:latin typeface="Cambria Math"/>
                                  </a:rPr>
                                  <m:t>𝑝𝑢𝑡𝑡𝑒𝑑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sz="1400"/>
              </a:p>
              <a:p>
                <a:pPr marL="533400" lvl="1" indent="0">
                  <a:buNone/>
                </a:pPr>
                <a:r>
                  <a:rPr lang="en-US" sz="1400" smtClean="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CA" sz="1400" i="1">
                                <a:latin typeface="Cambria Math"/>
                              </a:rPr>
                            </m:ctrlPr>
                          </m:bar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𝑉</m:t>
                            </m:r>
                          </m:e>
                        </m:bar>
                      </m:e>
                      <m:sub>
                        <m:sSub>
                          <m:sSubPr>
                            <m:ctrlPr>
                              <a:rPr lang="en-CA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/>
                  <a:t> – continuation value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CA" sz="14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563638"/>
                <a:ext cx="7370700" cy="3384376"/>
              </a:xfrm>
              <a:prstGeom prst="rect">
                <a:avLst/>
              </a:prstGeom>
              <a:blipFill rotWithShape="1">
                <a:blip r:embed="rId3"/>
                <a:stretch>
                  <a:fillRect t="-45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91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Puttable Bond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419622"/>
            <a:ext cx="7370700" cy="352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Model Selection Criteria</a:t>
            </a:r>
            <a:endParaRPr lang="en-CA"/>
          </a:p>
          <a:p>
            <a:pPr lvl="0"/>
            <a:r>
              <a:rPr lang="en-US" sz="1600"/>
              <a:t>Given the </a:t>
            </a:r>
            <a:r>
              <a:rPr lang="en-US" sz="1600" smtClean="0"/>
              <a:t>valuation complexity </a:t>
            </a:r>
            <a:r>
              <a:rPr lang="en-US" sz="1600"/>
              <a:t>of p</a:t>
            </a:r>
            <a:r>
              <a:rPr lang="en-US" sz="1600" smtClean="0"/>
              <a:t>uttable bonds, </a:t>
            </a:r>
            <a:r>
              <a:rPr lang="en-US" sz="1600"/>
              <a:t>there is no closed form solution. Therefore, we need to select an interest rate term structure model and a </a:t>
            </a:r>
            <a:r>
              <a:rPr lang="en-US" sz="1600" smtClean="0"/>
              <a:t>numerical </a:t>
            </a:r>
            <a:r>
              <a:rPr lang="en-US" sz="1600"/>
              <a:t>solution to price </a:t>
            </a:r>
            <a:r>
              <a:rPr lang="en-US" sz="1600" smtClean="0"/>
              <a:t>them numerically.</a:t>
            </a:r>
            <a:endParaRPr lang="en-CA" sz="1600"/>
          </a:p>
          <a:p>
            <a:pPr lvl="0"/>
            <a:r>
              <a:rPr lang="en-US" sz="1600"/>
              <a:t>The selection of interest rate term structure models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600"/>
              <a:t>Popular </a:t>
            </a:r>
            <a:r>
              <a:rPr lang="en-US" sz="1600" smtClean="0"/>
              <a:t>interest rate </a:t>
            </a:r>
            <a:r>
              <a:rPr lang="en-US" sz="1600"/>
              <a:t>term structure models: </a:t>
            </a:r>
            <a:endParaRPr lang="en-CA" sz="1600"/>
          </a:p>
          <a:p>
            <a:pPr marL="990600" lvl="2" indent="0">
              <a:spcBef>
                <a:spcPts val="300"/>
              </a:spcBef>
              <a:buNone/>
            </a:pPr>
            <a:r>
              <a:rPr lang="en-US" sz="1400"/>
              <a:t>Hull-White, Linear Gaussian Model (LGM), Quadratic Gaussian Model (QGM), Heath Jarrow Morton (HJM), Libor Market Model (LMM).</a:t>
            </a:r>
            <a:endParaRPr lang="en-CA" sz="1400"/>
          </a:p>
          <a:p>
            <a:pPr lvl="1">
              <a:spcBef>
                <a:spcPts val="300"/>
              </a:spcBef>
            </a:pPr>
            <a:r>
              <a:rPr lang="en-US" sz="1600"/>
              <a:t>HJM and LMM are too complex.</a:t>
            </a:r>
            <a:endParaRPr lang="en-CA" sz="1600"/>
          </a:p>
          <a:p>
            <a:pPr lvl="1">
              <a:spcBef>
                <a:spcPts val="300"/>
              </a:spcBef>
            </a:pPr>
            <a:r>
              <a:rPr lang="en-US" sz="1600"/>
              <a:t>Hull-White is inaccurate for computing sensitivities.</a:t>
            </a:r>
            <a:endParaRPr lang="en-CA" sz="1600"/>
          </a:p>
          <a:p>
            <a:pPr lvl="1">
              <a:spcBef>
                <a:spcPts val="300"/>
              </a:spcBef>
            </a:pPr>
            <a:r>
              <a:rPr lang="en-US" sz="1600"/>
              <a:t>Therefore, we choose either LGM or QGM</a:t>
            </a:r>
            <a:r>
              <a:rPr lang="en-US" sz="1600" smtClean="0"/>
              <a:t>.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419140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Puttable Bond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563638"/>
            <a:ext cx="7370700" cy="3096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Model Selection </a:t>
            </a:r>
            <a:r>
              <a:rPr lang="en-US" smtClean="0"/>
              <a:t>Criteria (Cont)</a:t>
            </a:r>
            <a:endParaRPr lang="en-CA"/>
          </a:p>
          <a:p>
            <a:pPr lvl="0">
              <a:spcBef>
                <a:spcPts val="1200"/>
              </a:spcBef>
            </a:pPr>
            <a:r>
              <a:rPr lang="en-US" sz="1600" smtClean="0"/>
              <a:t>The </a:t>
            </a:r>
            <a:r>
              <a:rPr lang="en-US" sz="1600"/>
              <a:t>selection of numeric approaches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400"/>
              <a:t>After selecting a term structure model, we need to choose a </a:t>
            </a:r>
            <a:r>
              <a:rPr lang="en-US" sz="1400" smtClean="0"/>
              <a:t>numerical </a:t>
            </a:r>
            <a:r>
              <a:rPr lang="en-US" sz="1400"/>
              <a:t>approach to approximate the underlying stochastic process of the model.</a:t>
            </a:r>
            <a:endParaRPr lang="en-CA" sz="1400"/>
          </a:p>
          <a:p>
            <a:pPr lvl="1">
              <a:spcBef>
                <a:spcPts val="300"/>
              </a:spcBef>
            </a:pPr>
            <a:r>
              <a:rPr lang="en-US" sz="1400"/>
              <a:t>Commonly used numeric approaches are tree, partial differential equation (PDE), </a:t>
            </a:r>
            <a:r>
              <a:rPr lang="en-US" sz="1400" smtClean="0"/>
              <a:t>lattice </a:t>
            </a:r>
            <a:r>
              <a:rPr lang="en-US" sz="1400"/>
              <a:t>and Monte Carlo simulation.</a:t>
            </a:r>
            <a:endParaRPr lang="en-CA" sz="1400"/>
          </a:p>
          <a:p>
            <a:pPr lvl="1">
              <a:spcBef>
                <a:spcPts val="300"/>
              </a:spcBef>
            </a:pPr>
            <a:r>
              <a:rPr lang="en-US" sz="1400"/>
              <a:t>Tree and Monte Carlo are notorious for inaccuracy </a:t>
            </a:r>
            <a:r>
              <a:rPr lang="en-US" sz="1400" smtClean="0"/>
              <a:t>on </a:t>
            </a:r>
            <a:r>
              <a:rPr lang="en-US" sz="1400"/>
              <a:t>sensitivity calculation.</a:t>
            </a:r>
            <a:endParaRPr lang="en-CA" sz="1400"/>
          </a:p>
          <a:p>
            <a:pPr lvl="1">
              <a:spcBef>
                <a:spcPts val="300"/>
              </a:spcBef>
            </a:pPr>
            <a:r>
              <a:rPr lang="en-US" sz="1400"/>
              <a:t>Therefore, we choose either PDE or lattice.</a:t>
            </a:r>
            <a:endParaRPr lang="en-CA" sz="1400"/>
          </a:p>
          <a:p>
            <a:pPr lvl="0"/>
            <a:r>
              <a:rPr lang="en-US" sz="1600" smtClean="0"/>
              <a:t>Our decision is </a:t>
            </a:r>
            <a:r>
              <a:rPr lang="en-US" sz="1600"/>
              <a:t>to use LGM plus lattice. 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348556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Puttable Bond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563638"/>
                <a:ext cx="7370700" cy="33843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LGM Model</a:t>
                </a:r>
                <a:endParaRPr lang="en-CA"/>
              </a:p>
              <a:p>
                <a:pPr lvl="0">
                  <a:spcBef>
                    <a:spcPts val="1200"/>
                  </a:spcBef>
                </a:pPr>
                <a:r>
                  <a:rPr lang="en-US" sz="1600"/>
                  <a:t>The dynamics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𝑑𝑋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𝑑𝑊</m:t>
                      </m:r>
                    </m:oMath>
                  </m:oMathPara>
                </a14:m>
                <a:endParaRPr lang="en-CA" sz="1600"/>
              </a:p>
              <a:p>
                <a:pPr marL="533400" lvl="1" indent="0">
                  <a:spcBef>
                    <a:spcPts val="300"/>
                  </a:spcBef>
                  <a:buNone/>
                </a:pPr>
                <a:r>
                  <a:rPr lang="en-US" sz="1400"/>
                  <a:t>w</a:t>
                </a:r>
                <a:r>
                  <a:rPr lang="en-US" sz="1400" smtClean="0"/>
                  <a:t>here </a:t>
                </a:r>
                <a:r>
                  <a:rPr lang="en-US" sz="1400" i="1"/>
                  <a:t>X</a:t>
                </a:r>
                <a:r>
                  <a:rPr lang="en-US" sz="1400"/>
                  <a:t> is the single state </a:t>
                </a:r>
                <a:r>
                  <a:rPr lang="en-US" sz="1400" smtClean="0"/>
                  <a:t>variable and </a:t>
                </a:r>
                <a:r>
                  <a:rPr lang="en-US" sz="1400" i="1"/>
                  <a:t>W</a:t>
                </a:r>
                <a:r>
                  <a:rPr lang="en-US" sz="1400"/>
                  <a:t> is the Wiener process.</a:t>
                </a:r>
                <a:endParaRPr lang="en-CA" sz="1400"/>
              </a:p>
              <a:p>
                <a:pPr lvl="0"/>
                <a:r>
                  <a:rPr lang="en-US" sz="1600"/>
                  <a:t>The numeraire is given by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  <m:r>
                            <a:rPr lang="en-US" sz="1600" i="1">
                              <a:latin typeface="Cambria Math"/>
                            </a:rPr>
                            <m:t>+0.5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𝜁</m:t>
                          </m:r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/>
                        </a:rPr>
                        <m:t>/</m:t>
                      </m:r>
                      <m:r>
                        <a:rPr lang="en-US" sz="1600" i="1">
                          <a:latin typeface="Cambria Math"/>
                        </a:rPr>
                        <m:t>𝐷</m:t>
                      </m:r>
                      <m:r>
                        <a:rPr lang="en-US" sz="1600" i="1">
                          <a:latin typeface="Cambria Math"/>
                        </a:rPr>
                        <m:t>(</m:t>
                      </m:r>
                      <m:r>
                        <a:rPr lang="en-US" sz="1600" i="1">
                          <a:latin typeface="Cambria Math"/>
                        </a:rPr>
                        <m:t>𝑡</m:t>
                      </m:r>
                      <m:r>
                        <a:rPr lang="en-US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CA" sz="1600"/>
              </a:p>
              <a:p>
                <a:pPr lvl="0"/>
                <a:r>
                  <a:rPr lang="en-US" sz="1600"/>
                  <a:t>The zero coupon bond price is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𝐵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  <m:r>
                            <a:rPr lang="en-US" sz="1600" i="1">
                              <a:latin typeface="Cambria Math"/>
                            </a:rPr>
                            <m:t>;</m:t>
                          </m:r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𝑋</m:t>
                          </m:r>
                          <m:r>
                            <a:rPr lang="en-US" sz="1600" i="1">
                              <a:latin typeface="Cambria Math"/>
                            </a:rPr>
                            <m:t>−0.5</m:t>
                          </m:r>
                          <m:sSup>
                            <m:sSup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𝜁</m:t>
                          </m:r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sz="16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563638"/>
                <a:ext cx="7370700" cy="33843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61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Puttable Bond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563638"/>
            <a:ext cx="737070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LGM Assumption</a:t>
            </a:r>
            <a:endParaRPr lang="en-CA"/>
          </a:p>
          <a:p>
            <a:pPr lvl="0"/>
            <a:r>
              <a:rPr lang="en-US" sz="1600"/>
              <a:t>The LGM model is mathematically equivalent to the Hull-White model but offers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400"/>
              <a:t>Significant </a:t>
            </a:r>
            <a:r>
              <a:rPr lang="en-US" sz="1400" smtClean="0"/>
              <a:t>improvement of </a:t>
            </a:r>
            <a:r>
              <a:rPr lang="en-US" sz="1400"/>
              <a:t>stability and </a:t>
            </a:r>
            <a:r>
              <a:rPr lang="en-US" sz="1400" smtClean="0"/>
              <a:t>accuracy for calibration.</a:t>
            </a:r>
            <a:endParaRPr lang="en-CA" sz="1400"/>
          </a:p>
          <a:p>
            <a:pPr lvl="1">
              <a:spcBef>
                <a:spcPts val="600"/>
              </a:spcBef>
            </a:pPr>
            <a:r>
              <a:rPr lang="en-US" sz="1400"/>
              <a:t>Significant improvement of stability and accuracy for</a:t>
            </a:r>
            <a:r>
              <a:rPr lang="en-US" sz="1400" smtClean="0"/>
              <a:t> </a:t>
            </a:r>
            <a:r>
              <a:rPr lang="en-US" sz="1400"/>
              <a:t>sensitivity calculation.</a:t>
            </a:r>
            <a:endParaRPr lang="en-CA" sz="1400"/>
          </a:p>
          <a:p>
            <a:pPr lvl="0"/>
            <a:r>
              <a:rPr lang="en-US" sz="1600"/>
              <a:t>The state variable is normally distributed under the appropriate measure.</a:t>
            </a:r>
            <a:endParaRPr lang="en-CA" sz="1600"/>
          </a:p>
          <a:p>
            <a:pPr lvl="0"/>
            <a:r>
              <a:rPr lang="en-US" sz="1600"/>
              <a:t>The LGM model has only one stochastic driver (one-factor), thus changes in rates are perfected correlated.</a:t>
            </a:r>
            <a:endParaRPr lang="en-CA" sz="1600"/>
          </a:p>
          <a:p>
            <a:pPr marL="76200" indent="0">
              <a:buNone/>
            </a:pP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67599312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1005</Words>
  <Application>Microsoft Office PowerPoint</Application>
  <PresentationFormat>On-screen Show (16:9)</PresentationFormat>
  <Paragraphs>147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Cambria Math</vt:lpstr>
      <vt:lpstr>Times New Roman</vt:lpstr>
      <vt:lpstr>Raleway</vt:lpstr>
      <vt:lpstr>Karla</vt:lpstr>
      <vt:lpstr>Escalus template</vt:lpstr>
      <vt:lpstr> Puttable Bond and Vaulation  Dmitry Popov  FinPricing  http://www.finpricing.com  </vt:lpstr>
      <vt:lpstr>Puttable Bond</vt:lpstr>
      <vt:lpstr>Puttable Bond</vt:lpstr>
      <vt:lpstr>Puttable bond</vt:lpstr>
      <vt:lpstr>Puttable Bond</vt:lpstr>
      <vt:lpstr>Puttable Bond</vt:lpstr>
      <vt:lpstr>Puttable Bond</vt:lpstr>
      <vt:lpstr>Puttable Bond</vt:lpstr>
      <vt:lpstr>Puttable Bond</vt:lpstr>
      <vt:lpstr>Puttable Bond</vt:lpstr>
      <vt:lpstr>Puttable Bond</vt:lpstr>
      <vt:lpstr>Puttable Bond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Tom</dc:creator>
  <cp:lastModifiedBy>tim</cp:lastModifiedBy>
  <cp:revision>256</cp:revision>
  <dcterms:modified xsi:type="dcterms:W3CDTF">2018-04-22T21:11:40Z</dcterms:modified>
</cp:coreProperties>
</file>