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7" r:id="rId4"/>
    <p:sldId id="268" r:id="rId5"/>
    <p:sldId id="269" r:id="rId6"/>
    <p:sldId id="270" r:id="rId7"/>
    <p:sldId id="271" r:id="rId8"/>
    <p:sldId id="272"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5/3/2018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676400"/>
            <a:ext cx="5791200" cy="1470025"/>
          </a:xfrm>
        </p:spPr>
        <p:txBody>
          <a:bodyPr/>
          <a:lstStyle/>
          <a:p>
            <a:r>
              <a:rPr lang="en-PH" sz="4800" smtClean="0"/>
              <a:t>Zero Coupon </a:t>
            </a:r>
            <a:r>
              <a:rPr lang="en-PH" sz="4800" smtClean="0"/>
              <a:t>Bond</a:t>
            </a:r>
            <a:br>
              <a:rPr lang="en-PH" sz="4800" smtClean="0"/>
            </a:br>
            <a:r>
              <a:rPr lang="en-PH" sz="4800" smtClean="0"/>
              <a:t>Valuation and Risk</a:t>
            </a:r>
            <a:endParaRPr lang="en-PH" sz="4800" dirty="0"/>
          </a:p>
        </p:txBody>
      </p:sp>
      <p:sp>
        <p:nvSpPr>
          <p:cNvPr id="3" name="Subtitle 2"/>
          <p:cNvSpPr>
            <a:spLocks noGrp="1"/>
          </p:cNvSpPr>
          <p:nvPr>
            <p:ph type="subTitle" idx="1"/>
          </p:nvPr>
        </p:nvSpPr>
        <p:spPr>
          <a:xfrm>
            <a:off x="3962400" y="4800600"/>
            <a:ext cx="4724400" cy="1371600"/>
          </a:xfrm>
        </p:spPr>
        <p:txBody>
          <a:bodyPr>
            <a:normAutofit/>
          </a:bodyPr>
          <a:lstStyle/>
          <a:p>
            <a:r>
              <a:rPr lang="en-PH" b="1" smtClean="0">
                <a:solidFill>
                  <a:schemeClr val="tx1"/>
                </a:solidFill>
              </a:rPr>
              <a:t>David Lee</a:t>
            </a:r>
          </a:p>
          <a:p>
            <a:r>
              <a:rPr lang="en-PH" sz="2400" b="1" smtClean="0">
                <a:solidFill>
                  <a:schemeClr val="tx1"/>
                </a:solidFill>
              </a:rPr>
              <a:t>FinPricing</a:t>
            </a:r>
          </a:p>
          <a:p>
            <a:r>
              <a:rPr lang="en-PH" sz="2000" b="1" smtClean="0">
                <a:solidFill>
                  <a:schemeClr val="tx1"/>
                </a:solidFill>
              </a:rPr>
              <a:t>http:</a:t>
            </a:r>
            <a:r>
              <a:rPr lang="en-CA" sz="2000" b="1" smtClean="0">
                <a:solidFill>
                  <a:schemeClr val="tx1"/>
                </a:solidFill>
              </a:rPr>
              <a:t>//www.finpricing.com</a:t>
            </a:r>
            <a:endParaRPr lang="en-PH" sz="2000" b="1" dirty="0">
              <a:solidFill>
                <a:schemeClr val="tx1"/>
              </a:solidFill>
            </a:endParaRPr>
          </a:p>
        </p:txBody>
      </p:sp>
    </p:spTree>
    <p:extLst>
      <p:ext uri="{BB962C8B-B14F-4D97-AF65-F5344CB8AC3E}">
        <p14:creationId xmlns:p14="http://schemas.microsoft.com/office/powerpoint/2010/main" val="180241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Zero Coupon</a:t>
            </a:r>
            <a:r>
              <a:rPr lang="en-PH" sz="2400" smtClean="0"/>
              <a:t> </a:t>
            </a:r>
            <a:r>
              <a:rPr lang="en-PH" sz="2400" smtClean="0"/>
              <a:t>Bond</a:t>
            </a:r>
            <a:endParaRPr lang="en-PH" sz="2400" dirty="0"/>
          </a:p>
        </p:txBody>
      </p:sp>
      <p:sp>
        <p:nvSpPr>
          <p:cNvPr id="3" name="Content Placeholder 2"/>
          <p:cNvSpPr>
            <a:spLocks noGrp="1"/>
          </p:cNvSpPr>
          <p:nvPr>
            <p:ph idx="1"/>
          </p:nvPr>
        </p:nvSpPr>
        <p:spPr>
          <a:xfrm>
            <a:off x="457200" y="1600200"/>
            <a:ext cx="8229600" cy="4525963"/>
          </a:xfrm>
        </p:spPr>
        <p:txBody>
          <a:bodyPr>
            <a:normAutofit lnSpcReduction="10000"/>
          </a:bodyPr>
          <a:lstStyle/>
          <a:p>
            <a:pPr marL="0" indent="0" algn="ctr">
              <a:buNone/>
            </a:pPr>
            <a:r>
              <a:rPr lang="en-PH" sz="4000" smtClean="0"/>
              <a:t>Summary</a:t>
            </a:r>
          </a:p>
          <a:p>
            <a:pPr lvl="0">
              <a:spcBef>
                <a:spcPts val="1200"/>
              </a:spcBef>
              <a:buClr>
                <a:srgbClr val="00B050"/>
              </a:buClr>
              <a:buFont typeface="Wingdings" panose="05000000000000000000" pitchFamily="2" charset="2"/>
              <a:buChar char="§"/>
            </a:pPr>
            <a:r>
              <a:rPr lang="en-US">
                <a:latin typeface="+mj-lt"/>
              </a:rPr>
              <a:t>Zero Coupon Bond Introduction</a:t>
            </a:r>
            <a:endParaRPr lang="en-CA">
              <a:latin typeface="+mj-lt"/>
            </a:endParaRPr>
          </a:p>
          <a:p>
            <a:pPr lvl="0">
              <a:spcBef>
                <a:spcPts val="1200"/>
              </a:spcBef>
              <a:buClr>
                <a:srgbClr val="00B050"/>
              </a:buClr>
              <a:buFont typeface="Wingdings" panose="05000000000000000000" pitchFamily="2" charset="2"/>
              <a:buChar char="§"/>
            </a:pPr>
            <a:r>
              <a:rPr lang="en-US">
                <a:latin typeface="+mj-lt"/>
              </a:rPr>
              <a:t>The Use of Zero Coupon Bonds</a:t>
            </a:r>
            <a:endParaRPr lang="en-CA">
              <a:latin typeface="+mj-lt"/>
            </a:endParaRPr>
          </a:p>
          <a:p>
            <a:pPr>
              <a:spcBef>
                <a:spcPts val="1200"/>
              </a:spcBef>
              <a:buClr>
                <a:srgbClr val="00B050"/>
              </a:buClr>
              <a:buFont typeface="Wingdings" panose="05000000000000000000" pitchFamily="2" charset="2"/>
              <a:buChar char="§"/>
            </a:pPr>
            <a:r>
              <a:rPr lang="en-US" smtClean="0">
                <a:latin typeface="+mj-lt"/>
                <a:cs typeface="Kokila" panose="020B0604020202020204" pitchFamily="34" charset="0"/>
              </a:rPr>
              <a:t>Valuation</a:t>
            </a:r>
          </a:p>
          <a:p>
            <a:pPr lvl="0">
              <a:spcBef>
                <a:spcPts val="1200"/>
              </a:spcBef>
              <a:buClr>
                <a:srgbClr val="00B050"/>
              </a:buClr>
              <a:buFont typeface="Wingdings" panose="05000000000000000000" pitchFamily="2" charset="2"/>
              <a:buChar char="§"/>
            </a:pPr>
            <a:r>
              <a:rPr lang="en-US"/>
              <a:t>Zero Coupon Bond Price vs </a:t>
            </a:r>
            <a:r>
              <a:rPr lang="en-US"/>
              <a:t>Discount </a:t>
            </a:r>
            <a:r>
              <a:rPr lang="en-US" smtClean="0"/>
              <a:t>Factor</a:t>
            </a:r>
            <a:endParaRPr lang="en-CA">
              <a:latin typeface="+mj-lt"/>
              <a:cs typeface="Kokila" panose="020B0604020202020204" pitchFamily="34" charset="0"/>
            </a:endParaRPr>
          </a:p>
          <a:p>
            <a:pPr>
              <a:spcBef>
                <a:spcPts val="1200"/>
              </a:spcBef>
              <a:buClr>
                <a:srgbClr val="00B050"/>
              </a:buClr>
              <a:buFont typeface="Wingdings" panose="05000000000000000000" pitchFamily="2" charset="2"/>
              <a:buChar char="§"/>
            </a:pPr>
            <a:r>
              <a:rPr lang="en-US">
                <a:latin typeface="+mj-lt"/>
                <a:cs typeface="Kokila" panose="020B0604020202020204" pitchFamily="34" charset="0"/>
              </a:rPr>
              <a:t>Practical Guide</a:t>
            </a:r>
            <a:endParaRPr lang="en-CA">
              <a:latin typeface="+mj-lt"/>
              <a:cs typeface="Kokila" panose="020B0604020202020204" pitchFamily="34" charset="0"/>
            </a:endParaRPr>
          </a:p>
          <a:p>
            <a:pPr>
              <a:spcBef>
                <a:spcPts val="1200"/>
              </a:spcBef>
              <a:buClr>
                <a:srgbClr val="00B050"/>
              </a:buClr>
              <a:buFont typeface="Wingdings" panose="05000000000000000000" pitchFamily="2" charset="2"/>
              <a:buChar char="§"/>
            </a:pPr>
            <a:r>
              <a:rPr lang="en-US">
                <a:latin typeface="+mj-lt"/>
                <a:cs typeface="Kokila" panose="020B0604020202020204" pitchFamily="34" charset="0"/>
              </a:rPr>
              <a:t>A Real World Example</a:t>
            </a:r>
            <a:endParaRPr lang="en-CA">
              <a:latin typeface="+mj-lt"/>
              <a:cs typeface="Kokila" panose="020B0604020202020204" pitchFamily="34" charset="0"/>
            </a:endParaRPr>
          </a:p>
          <a:p>
            <a:pPr marL="0" lvl="0" indent="0">
              <a:buNone/>
            </a:pPr>
            <a:endParaRPr lang="en-CA"/>
          </a:p>
          <a:p>
            <a:endParaRPr lang="en-PH"/>
          </a:p>
        </p:txBody>
      </p:sp>
    </p:spTree>
    <p:extLst>
      <p:ext uri="{BB962C8B-B14F-4D97-AF65-F5344CB8AC3E}">
        <p14:creationId xmlns:p14="http://schemas.microsoft.com/office/powerpoint/2010/main" val="422410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Zero Coupon</a:t>
            </a:r>
            <a:r>
              <a:rPr lang="en-PH" sz="2400" smtClean="0"/>
              <a:t> </a:t>
            </a:r>
            <a:r>
              <a:rPr lang="en-PH" sz="2400" smtClean="0"/>
              <a:t>Bond</a:t>
            </a:r>
            <a:endParaRPr lang="en-PH" sz="2400" dirty="0"/>
          </a:p>
        </p:txBody>
      </p:sp>
      <p:sp>
        <p:nvSpPr>
          <p:cNvPr id="3" name="Content Placeholder 2"/>
          <p:cNvSpPr>
            <a:spLocks noGrp="1"/>
          </p:cNvSpPr>
          <p:nvPr>
            <p:ph idx="1"/>
          </p:nvPr>
        </p:nvSpPr>
        <p:spPr>
          <a:xfrm>
            <a:off x="457200" y="1600200"/>
            <a:ext cx="8229600" cy="4724400"/>
          </a:xfrm>
        </p:spPr>
        <p:txBody>
          <a:bodyPr>
            <a:noAutofit/>
          </a:bodyPr>
          <a:lstStyle/>
          <a:p>
            <a:pPr marL="0" lvl="0" indent="0" algn="ctr">
              <a:buNone/>
            </a:pPr>
            <a:r>
              <a:rPr lang="en-US"/>
              <a:t>Zero Coupon Bond Introduction</a:t>
            </a:r>
            <a:endParaRPr lang="en-CA"/>
          </a:p>
          <a:p>
            <a:pPr lvl="0">
              <a:spcBef>
                <a:spcPts val="1200"/>
              </a:spcBef>
              <a:buClr>
                <a:srgbClr val="00B050"/>
              </a:buClr>
              <a:buFont typeface="Wingdings" panose="05000000000000000000" pitchFamily="2" charset="2"/>
              <a:buChar char="§"/>
            </a:pPr>
            <a:r>
              <a:rPr lang="en-US" sz="2200"/>
              <a:t>A company can raise capital in financial markets either by issuing equities or bonds. </a:t>
            </a:r>
            <a:endParaRPr lang="en-CA" sz="2200"/>
          </a:p>
          <a:p>
            <a:pPr lvl="0">
              <a:buClr>
                <a:srgbClr val="00B050"/>
              </a:buClr>
              <a:buFont typeface="Wingdings" panose="05000000000000000000" pitchFamily="2" charset="2"/>
              <a:buChar char="§"/>
            </a:pPr>
            <a:r>
              <a:rPr lang="en-US" sz="2200"/>
              <a:t>A zero coupon bond is a bond that doesn’t pay interest/coupon and instead pays one lump sum face value at maturity. </a:t>
            </a:r>
            <a:endParaRPr lang="en-CA" sz="2200"/>
          </a:p>
          <a:p>
            <a:pPr lvl="0">
              <a:buClr>
                <a:srgbClr val="00B050"/>
              </a:buClr>
              <a:buFont typeface="Wingdings" panose="05000000000000000000" pitchFamily="2" charset="2"/>
              <a:buChar char="§"/>
            </a:pPr>
            <a:r>
              <a:rPr lang="en-US" sz="2200"/>
              <a:t>Investors buy zero coupon bonds at a deep discount from their face value</a:t>
            </a:r>
            <a:r>
              <a:rPr lang="en-US" sz="2200"/>
              <a:t>. </a:t>
            </a:r>
            <a:endParaRPr lang="en-US" sz="2200" smtClean="0"/>
          </a:p>
          <a:p>
            <a:pPr lvl="0">
              <a:buClr>
                <a:srgbClr val="00B050"/>
              </a:buClr>
              <a:buFont typeface="Wingdings" panose="05000000000000000000" pitchFamily="2" charset="2"/>
              <a:buChar char="§"/>
            </a:pPr>
            <a:r>
              <a:rPr lang="en-US" sz="2200" smtClean="0"/>
              <a:t>Zero </a:t>
            </a:r>
            <a:r>
              <a:rPr lang="en-US" sz="2200"/>
              <a:t>coupon bonds are probably the simplest bond type in the market.</a:t>
            </a:r>
            <a:endParaRPr lang="en-CA" sz="2200"/>
          </a:p>
          <a:p>
            <a:pPr lvl="0">
              <a:buClr>
                <a:srgbClr val="00B050"/>
              </a:buClr>
              <a:buFont typeface="Wingdings" panose="05000000000000000000" pitchFamily="2" charset="2"/>
              <a:buChar char="§"/>
            </a:pPr>
            <a:r>
              <a:rPr lang="en-US" sz="2200" smtClean="0"/>
              <a:t>A </a:t>
            </a:r>
            <a:r>
              <a:rPr lang="en-US" sz="2200"/>
              <a:t>zero coupon bond generates gains from the difference between the purchase price and the face value while a coupon bond produces gains from the regular distribution of </a:t>
            </a:r>
            <a:r>
              <a:rPr lang="en-US" sz="2200"/>
              <a:t>coupon/interest</a:t>
            </a:r>
            <a:r>
              <a:rPr lang="en-US" sz="2200" smtClean="0"/>
              <a:t>.</a:t>
            </a:r>
            <a:endParaRPr lang="en-CA" sz="2200"/>
          </a:p>
        </p:txBody>
      </p:sp>
    </p:spTree>
    <p:extLst>
      <p:ext uri="{BB962C8B-B14F-4D97-AF65-F5344CB8AC3E}">
        <p14:creationId xmlns:p14="http://schemas.microsoft.com/office/powerpoint/2010/main" val="100626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Zero Coupon</a:t>
            </a:r>
            <a:r>
              <a:rPr lang="en-PH" sz="2400" smtClean="0"/>
              <a:t> </a:t>
            </a:r>
            <a:r>
              <a:rPr lang="en-PH" sz="2400" smtClean="0"/>
              <a:t>Bond</a:t>
            </a:r>
            <a:endParaRPr lang="en-PH" sz="2400" dirty="0"/>
          </a:p>
        </p:txBody>
      </p:sp>
      <p:sp>
        <p:nvSpPr>
          <p:cNvPr id="3" name="Content Placeholder 2"/>
          <p:cNvSpPr>
            <a:spLocks noGrp="1"/>
          </p:cNvSpPr>
          <p:nvPr>
            <p:ph idx="1"/>
          </p:nvPr>
        </p:nvSpPr>
        <p:spPr>
          <a:xfrm>
            <a:off x="457200" y="1600200"/>
            <a:ext cx="8229600" cy="4724400"/>
          </a:xfrm>
        </p:spPr>
        <p:txBody>
          <a:bodyPr>
            <a:noAutofit/>
          </a:bodyPr>
          <a:lstStyle/>
          <a:p>
            <a:pPr marL="0" lvl="0" indent="0" algn="ctr">
              <a:buNone/>
            </a:pPr>
            <a:r>
              <a:rPr lang="en-US"/>
              <a:t>The Use of Zero Coupon Bonds</a:t>
            </a:r>
            <a:endParaRPr lang="en-CA"/>
          </a:p>
          <a:p>
            <a:pPr lvl="0">
              <a:spcBef>
                <a:spcPts val="1200"/>
              </a:spcBef>
              <a:buClr>
                <a:srgbClr val="00B050"/>
              </a:buClr>
              <a:buFont typeface="Wingdings" panose="05000000000000000000" pitchFamily="2" charset="2"/>
              <a:buChar char="§"/>
            </a:pPr>
            <a:r>
              <a:rPr lang="en-US" sz="2000"/>
              <a:t>Zero coupon bonds are issued at a deep discount and repaid the face value at maturity.</a:t>
            </a:r>
            <a:endParaRPr lang="en-CA" sz="2000"/>
          </a:p>
          <a:p>
            <a:pPr lvl="0">
              <a:spcBef>
                <a:spcPts val="600"/>
              </a:spcBef>
              <a:buClr>
                <a:srgbClr val="00B050"/>
              </a:buClr>
              <a:buFont typeface="Wingdings" panose="05000000000000000000" pitchFamily="2" charset="2"/>
              <a:buChar char="§"/>
            </a:pPr>
            <a:r>
              <a:rPr lang="en-US" sz="2000"/>
              <a:t>The greater the length of the maturity is, the cheaper price a bond has.</a:t>
            </a:r>
            <a:endParaRPr lang="en-CA" sz="2000"/>
          </a:p>
          <a:p>
            <a:pPr lvl="0">
              <a:spcBef>
                <a:spcPts val="600"/>
              </a:spcBef>
              <a:buClr>
                <a:srgbClr val="00B050"/>
              </a:buClr>
              <a:buFont typeface="Wingdings" panose="05000000000000000000" pitchFamily="2" charset="2"/>
              <a:buChar char="§"/>
            </a:pPr>
            <a:r>
              <a:rPr lang="en-US" sz="2000"/>
              <a:t>Unlike other bonds, the investor</a:t>
            </a:r>
            <a:r>
              <a:rPr lang="en-CA" sz="2000"/>
              <a:t>’s return is the difference between the purchase price and the face value. For example, a $100 zero coupon bond is sold as $90. The investment return is $10.</a:t>
            </a:r>
          </a:p>
          <a:p>
            <a:pPr lvl="0">
              <a:spcBef>
                <a:spcPts val="600"/>
              </a:spcBef>
              <a:buClr>
                <a:srgbClr val="00B050"/>
              </a:buClr>
              <a:buFont typeface="Wingdings" panose="05000000000000000000" pitchFamily="2" charset="2"/>
              <a:buChar char="§"/>
            </a:pPr>
            <a:r>
              <a:rPr lang="en-US" sz="2000"/>
              <a:t>An investor preferring a long-term investment may purchase zero coupon bonds such as saving money for children’s college tuition.</a:t>
            </a:r>
            <a:endParaRPr lang="en-CA" sz="2000"/>
          </a:p>
          <a:p>
            <a:pPr lvl="0">
              <a:spcBef>
                <a:spcPts val="600"/>
              </a:spcBef>
              <a:buClr>
                <a:srgbClr val="00B050"/>
              </a:buClr>
              <a:buFont typeface="Wingdings" panose="05000000000000000000" pitchFamily="2" charset="2"/>
              <a:buChar char="§"/>
            </a:pPr>
            <a:r>
              <a:rPr lang="en-US" sz="2000"/>
              <a:t>The deep discount helps the investor grow a small amount of money into a sizable sum over several years.</a:t>
            </a:r>
            <a:endParaRPr lang="en-CA" sz="2000"/>
          </a:p>
          <a:p>
            <a:pPr lvl="0">
              <a:spcBef>
                <a:spcPts val="600"/>
              </a:spcBef>
              <a:buClr>
                <a:srgbClr val="00B050"/>
              </a:buClr>
              <a:buFont typeface="Wingdings" panose="05000000000000000000" pitchFamily="2" charset="2"/>
              <a:buChar char="§"/>
            </a:pPr>
            <a:r>
              <a:rPr lang="en-US" sz="2000"/>
              <a:t>Normally investors buy zero coupon bonds when interest rates are high.</a:t>
            </a:r>
            <a:endParaRPr lang="en-CA" sz="2000"/>
          </a:p>
        </p:txBody>
      </p:sp>
    </p:spTree>
    <p:extLst>
      <p:ext uri="{BB962C8B-B14F-4D97-AF65-F5344CB8AC3E}">
        <p14:creationId xmlns:p14="http://schemas.microsoft.com/office/powerpoint/2010/main" val="224656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Zero Coupon</a:t>
            </a:r>
            <a:r>
              <a:rPr lang="en-PH" sz="2400" smtClean="0"/>
              <a:t> </a:t>
            </a:r>
            <a:r>
              <a:rPr lang="en-PH" sz="2400" smtClean="0"/>
              <a:t>Bond</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5029200"/>
              </a:xfrm>
            </p:spPr>
            <p:txBody>
              <a:bodyPr>
                <a:noAutofit/>
              </a:bodyPr>
              <a:lstStyle/>
              <a:p>
                <a:pPr marL="0" lvl="0" indent="0" algn="ctr">
                  <a:buNone/>
                </a:pPr>
                <a:r>
                  <a:rPr lang="en-US"/>
                  <a:t>Valuation</a:t>
                </a:r>
                <a:endParaRPr lang="en-CA"/>
              </a:p>
              <a:p>
                <a:pPr lvl="0">
                  <a:spcBef>
                    <a:spcPts val="1200"/>
                  </a:spcBef>
                  <a:buClr>
                    <a:srgbClr val="00B050"/>
                  </a:buClr>
                  <a:buFont typeface="Wingdings" panose="05000000000000000000" pitchFamily="2" charset="2"/>
                  <a:buChar char="§"/>
                </a:pPr>
                <a:r>
                  <a:rPr lang="en-US" sz="2200"/>
                  <a:t>The present value of a risk-free zero coupon bond is given by</a:t>
                </a:r>
                <a:endParaRPr lang="en-CA" sz="2200"/>
              </a:p>
              <a:p>
                <a:pPr marL="0" indent="0">
                  <a:buNone/>
                </a:pPr>
                <a14:m>
                  <m:oMathPara xmlns:m="http://schemas.openxmlformats.org/officeDocument/2006/math">
                    <m:oMathParaPr>
                      <m:jc m:val="centerGroup"/>
                    </m:oMathParaPr>
                    <m:oMath xmlns:m="http://schemas.openxmlformats.org/officeDocument/2006/math">
                      <m:r>
                        <a:rPr lang="en-US" sz="2000" i="1"/>
                        <m:t>𝐵</m:t>
                      </m:r>
                      <m:d>
                        <m:dPr>
                          <m:ctrlPr>
                            <a:rPr lang="en-CA" sz="2000" i="1"/>
                          </m:ctrlPr>
                        </m:dPr>
                        <m:e>
                          <m:r>
                            <a:rPr lang="en-US" sz="2000" i="1"/>
                            <m:t>𝑡</m:t>
                          </m:r>
                        </m:e>
                      </m:d>
                      <m:r>
                        <a:rPr lang="en-US" sz="2000" i="1"/>
                        <m:t>=</m:t>
                      </m:r>
                      <m:r>
                        <a:rPr lang="en-US" sz="2000" i="1"/>
                        <m:t>𝑃</m:t>
                      </m:r>
                      <m:sSup>
                        <m:sSupPr>
                          <m:ctrlPr>
                            <a:rPr lang="en-CA" sz="2000" i="1"/>
                          </m:ctrlPr>
                        </m:sSupPr>
                        <m:e>
                          <m:r>
                            <a:rPr lang="en-US" sz="2000" i="1"/>
                            <m:t>𝑒</m:t>
                          </m:r>
                        </m:e>
                        <m:sup>
                          <m:r>
                            <a:rPr lang="en-US" sz="2000" i="1"/>
                            <m:t>−</m:t>
                          </m:r>
                          <m:r>
                            <a:rPr lang="en-US" sz="2000" i="1"/>
                            <m:t>𝑟𝑇</m:t>
                          </m:r>
                        </m:sup>
                      </m:sSup>
                    </m:oMath>
                  </m:oMathPara>
                </a14:m>
                <a:endParaRPr lang="en-CA" sz="2000"/>
              </a:p>
              <a:p>
                <a:pPr marL="400050" lvl="1" indent="0">
                  <a:buNone/>
                </a:pPr>
                <a:r>
                  <a:rPr lang="en-US" sz="2000"/>
                  <a:t>where</a:t>
                </a:r>
                <a:endParaRPr lang="en-CA" sz="2000"/>
              </a:p>
              <a:p>
                <a:pPr marL="0" indent="0">
                  <a:buNone/>
                </a:pPr>
                <a:r>
                  <a:rPr lang="en-US" sz="2000"/>
                  <a:t>	</a:t>
                </a:r>
                <a:r>
                  <a:rPr lang="en-US" sz="2000" i="1"/>
                  <a:t>t </a:t>
                </a:r>
                <a:r>
                  <a:rPr lang="en-US" sz="2000"/>
                  <a:t>– valuation date</a:t>
                </a:r>
                <a:endParaRPr lang="en-CA" sz="2000"/>
              </a:p>
              <a:p>
                <a:pPr marL="0" indent="0">
                  <a:buNone/>
                </a:pPr>
                <a:r>
                  <a:rPr lang="en-US" sz="2000" i="1" smtClean="0"/>
                  <a:t>	P </a:t>
                </a:r>
                <a:r>
                  <a:rPr lang="en-US" sz="2000"/>
                  <a:t>– principal amount or face value</a:t>
                </a:r>
                <a:endParaRPr lang="en-CA" sz="2000"/>
              </a:p>
              <a:p>
                <a:pPr marL="0" indent="0">
                  <a:buNone/>
                </a:pPr>
                <a:r>
                  <a:rPr lang="en-US" sz="2000"/>
                  <a:t>	</a:t>
                </a:r>
                <a:r>
                  <a:rPr lang="en-US" sz="2000" i="1"/>
                  <a:t>r</a:t>
                </a:r>
                <a:r>
                  <a:rPr lang="en-US" sz="2000"/>
                  <a:t> - continuous compounded interest rate for the period </a:t>
                </a:r>
                <a14:m>
                  <m:oMath xmlns:m="http://schemas.openxmlformats.org/officeDocument/2006/math">
                    <m:r>
                      <a:rPr lang="en-US" sz="2000" i="1"/>
                      <m:t>(</m:t>
                    </m:r>
                    <m:r>
                      <a:rPr lang="en-US" sz="2000" i="1"/>
                      <m:t>𝑡</m:t>
                    </m:r>
                    <m:r>
                      <a:rPr lang="en-US" sz="2000" i="1"/>
                      <m:t>,</m:t>
                    </m:r>
                    <m:r>
                      <a:rPr lang="en-US" sz="2000" i="1"/>
                      <m:t>𝑇</m:t>
                    </m:r>
                    <m:r>
                      <a:rPr lang="en-US" sz="2000" i="1"/>
                      <m:t>)</m:t>
                    </m:r>
                  </m:oMath>
                </a14:m>
                <a:endParaRPr lang="en-CA" sz="2000"/>
              </a:p>
              <a:p>
                <a:pPr marL="0" indent="0">
                  <a:buNone/>
                </a:pPr>
                <a:r>
                  <a:rPr lang="en-US" sz="2000"/>
                  <a:t>	</a:t>
                </a:r>
                <a:r>
                  <a:rPr lang="en-US" sz="2000" i="1"/>
                  <a:t>T</a:t>
                </a:r>
                <a:r>
                  <a:rPr lang="en-US" sz="2000"/>
                  <a:t> – maturity date</a:t>
                </a:r>
                <a:endParaRPr lang="en-CA" sz="2000"/>
              </a:p>
              <a:p>
                <a:pPr lvl="0">
                  <a:buClr>
                    <a:srgbClr val="00B050"/>
                  </a:buClr>
                  <a:buFont typeface="Wingdings" panose="05000000000000000000" pitchFamily="2" charset="2"/>
                  <a:buChar char="§"/>
                </a:pPr>
                <a:r>
                  <a:rPr lang="en-US" sz="2200"/>
                  <a:t>The present value of a defaultable zero coupon bond can be expressed as</a:t>
                </a:r>
                <a:endParaRPr lang="en-CA" sz="2200"/>
              </a:p>
              <a:p>
                <a:pPr marL="0" indent="0">
                  <a:buNone/>
                </a:pPr>
                <a14:m>
                  <m:oMathPara xmlns:m="http://schemas.openxmlformats.org/officeDocument/2006/math">
                    <m:oMathParaPr>
                      <m:jc m:val="centerGroup"/>
                    </m:oMathParaPr>
                    <m:oMath xmlns:m="http://schemas.openxmlformats.org/officeDocument/2006/math">
                      <m:r>
                        <a:rPr lang="en-US" sz="2000" i="1"/>
                        <m:t>𝐵</m:t>
                      </m:r>
                      <m:d>
                        <m:dPr>
                          <m:ctrlPr>
                            <a:rPr lang="en-CA" sz="2000" i="1"/>
                          </m:ctrlPr>
                        </m:dPr>
                        <m:e>
                          <m:r>
                            <a:rPr lang="en-US" sz="2000" i="1"/>
                            <m:t>𝑡</m:t>
                          </m:r>
                        </m:e>
                      </m:d>
                      <m:r>
                        <a:rPr lang="en-US" sz="2000" i="1"/>
                        <m:t>=</m:t>
                      </m:r>
                      <m:r>
                        <a:rPr lang="en-US" sz="2000" i="1"/>
                        <m:t>𝑃</m:t>
                      </m:r>
                      <m:sSup>
                        <m:sSupPr>
                          <m:ctrlPr>
                            <a:rPr lang="en-CA" sz="2000" i="1"/>
                          </m:ctrlPr>
                        </m:sSupPr>
                        <m:e>
                          <m:r>
                            <a:rPr lang="en-US" sz="2000" i="1"/>
                            <m:t>𝑒</m:t>
                          </m:r>
                        </m:e>
                        <m:sup>
                          <m:r>
                            <a:rPr lang="en-US" sz="2000" i="1"/>
                            <m:t>−</m:t>
                          </m:r>
                          <m:d>
                            <m:dPr>
                              <m:ctrlPr>
                                <a:rPr lang="en-CA" sz="2000" i="1"/>
                              </m:ctrlPr>
                            </m:dPr>
                            <m:e>
                              <m:r>
                                <a:rPr lang="en-US" sz="2000" i="1"/>
                                <m:t>𝑟</m:t>
                              </m:r>
                              <m:r>
                                <a:rPr lang="en-US" sz="2000" i="1"/>
                                <m:t>+</m:t>
                              </m:r>
                              <m:r>
                                <a:rPr lang="en-US" sz="2000" i="1"/>
                                <m:t>𝑠</m:t>
                              </m:r>
                            </m:e>
                          </m:d>
                          <m:r>
                            <a:rPr lang="en-US" sz="2000" i="1"/>
                            <m:t>𝑇</m:t>
                          </m:r>
                        </m:sup>
                      </m:sSup>
                    </m:oMath>
                  </m:oMathPara>
                </a14:m>
                <a:endParaRPr lang="en-CA" sz="2000"/>
              </a:p>
              <a:p>
                <a:pPr marL="400050" lvl="1" indent="0">
                  <a:buNone/>
                </a:pPr>
                <a:r>
                  <a:rPr lang="en-US" sz="2000"/>
                  <a:t>where</a:t>
                </a:r>
                <a:endParaRPr lang="en-CA" sz="2000"/>
              </a:p>
              <a:p>
                <a:pPr marL="0" indent="0">
                  <a:buNone/>
                </a:pPr>
                <a:r>
                  <a:rPr lang="en-US" sz="2000" i="1" smtClean="0"/>
                  <a:t>	s</a:t>
                </a:r>
                <a:r>
                  <a:rPr lang="en-US" sz="2000" smtClean="0"/>
                  <a:t> </a:t>
                </a:r>
                <a:r>
                  <a:rPr lang="en-US" sz="2000"/>
                  <a:t>– credit spread</a:t>
                </a:r>
                <a:endParaRPr lang="en-CA"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029200"/>
              </a:xfrm>
              <a:blipFill rotWithShape="1">
                <a:blip r:embed="rId2"/>
                <a:stretch>
                  <a:fillRect l="-741" t="-1576" b="-1455"/>
                </a:stretch>
              </a:blipFill>
            </p:spPr>
            <p:txBody>
              <a:bodyPr/>
              <a:lstStyle/>
              <a:p>
                <a:r>
                  <a:rPr lang="en-CA">
                    <a:noFill/>
                  </a:rPr>
                  <a:t> </a:t>
                </a:r>
              </a:p>
            </p:txBody>
          </p:sp>
        </mc:Fallback>
      </mc:AlternateContent>
    </p:spTree>
    <p:extLst>
      <p:ext uri="{BB962C8B-B14F-4D97-AF65-F5344CB8AC3E}">
        <p14:creationId xmlns:p14="http://schemas.microsoft.com/office/powerpoint/2010/main" val="170648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Zero Coupon</a:t>
            </a:r>
            <a:r>
              <a:rPr lang="en-PH" sz="2400" smtClean="0"/>
              <a:t> </a:t>
            </a:r>
            <a:r>
              <a:rPr lang="en-PH" sz="2400" smtClean="0"/>
              <a:t>Bond</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057400"/>
                <a:ext cx="8229600" cy="4114800"/>
              </a:xfrm>
            </p:spPr>
            <p:txBody>
              <a:bodyPr>
                <a:noAutofit/>
              </a:bodyPr>
              <a:lstStyle/>
              <a:p>
                <a:pPr marL="0" lvl="0" indent="0" algn="ctr">
                  <a:buNone/>
                </a:pPr>
                <a:r>
                  <a:rPr lang="en-US"/>
                  <a:t>Zero Coupon Bond Price vs Discount Factor</a:t>
                </a:r>
                <a:endParaRPr lang="en-CA"/>
              </a:p>
              <a:p>
                <a:pPr lvl="0">
                  <a:spcBef>
                    <a:spcPts val="1200"/>
                  </a:spcBef>
                  <a:buClr>
                    <a:srgbClr val="00B050"/>
                  </a:buClr>
                  <a:buFont typeface="Wingdings" panose="05000000000000000000" pitchFamily="2" charset="2"/>
                  <a:buChar char="§"/>
                </a:pPr>
                <a:r>
                  <a:rPr lang="en-US" sz="2400"/>
                  <a:t>For a risk-free zero coupon bond with $1 face value, the bond price </a:t>
                </a:r>
                <a14:m>
                  <m:oMath xmlns:m="http://schemas.openxmlformats.org/officeDocument/2006/math">
                    <m:r>
                      <a:rPr lang="en-US" sz="2400" i="1"/>
                      <m:t>𝐵</m:t>
                    </m:r>
                    <m:d>
                      <m:dPr>
                        <m:ctrlPr>
                          <a:rPr lang="en-CA" sz="2400" i="1"/>
                        </m:ctrlPr>
                      </m:dPr>
                      <m:e>
                        <m:r>
                          <a:rPr lang="en-US" sz="2400" i="1"/>
                          <m:t>𝑡</m:t>
                        </m:r>
                      </m:e>
                    </m:d>
                    <m:r>
                      <a:rPr lang="en-US" sz="2400" i="1"/>
                      <m:t>=</m:t>
                    </m:r>
                    <m:sSup>
                      <m:sSupPr>
                        <m:ctrlPr>
                          <a:rPr lang="en-CA" sz="2400" i="1"/>
                        </m:ctrlPr>
                      </m:sSupPr>
                      <m:e>
                        <m:r>
                          <a:rPr lang="en-US" sz="2400" i="1"/>
                          <m:t>𝑒</m:t>
                        </m:r>
                      </m:e>
                      <m:sup>
                        <m:r>
                          <a:rPr lang="en-US" sz="2400" i="1"/>
                          <m:t>−</m:t>
                        </m:r>
                        <m:r>
                          <a:rPr lang="en-US" sz="2400" i="1"/>
                          <m:t>𝑟𝑇</m:t>
                        </m:r>
                      </m:sup>
                    </m:sSup>
                  </m:oMath>
                </a14:m>
                <a:r>
                  <a:rPr lang="en-US" sz="2400"/>
                  <a:t> that is exactly the discount factor.</a:t>
                </a:r>
                <a:endParaRPr lang="en-CA" sz="2400"/>
              </a:p>
              <a:p>
                <a:pPr lvl="0">
                  <a:spcBef>
                    <a:spcPts val="1200"/>
                  </a:spcBef>
                  <a:buClr>
                    <a:srgbClr val="00B050"/>
                  </a:buClr>
                  <a:buFont typeface="Wingdings" panose="05000000000000000000" pitchFamily="2" charset="2"/>
                  <a:buChar char="§"/>
                </a:pPr>
                <a:r>
                  <a:rPr lang="en-US" sz="2400"/>
                  <a:t>In theory, a discount factor is a stochastic variable while a zero coupon bond price is deterministic variable. The bond price is the expectation of the discount factor.</a:t>
                </a:r>
                <a:endParaRPr lang="en-CA" sz="2400"/>
              </a:p>
              <a:p>
                <a:pPr lvl="0">
                  <a:spcBef>
                    <a:spcPts val="1200"/>
                  </a:spcBef>
                  <a:buClr>
                    <a:srgbClr val="00B050"/>
                  </a:buClr>
                  <a:buFont typeface="Wingdings" panose="05000000000000000000" pitchFamily="2" charset="2"/>
                  <a:buChar char="§"/>
                </a:pPr>
                <a:r>
                  <a:rPr lang="en-US" sz="2400"/>
                  <a:t>In practice, however, discount factor and risk-free zero coupon bond price are equivalent.</a:t>
                </a:r>
                <a:endParaRPr lang="en-CA" sz="24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057400"/>
                <a:ext cx="8229600" cy="4114800"/>
              </a:xfrm>
              <a:blipFill rotWithShape="1">
                <a:blip r:embed="rId2"/>
                <a:stretch>
                  <a:fillRect l="-963" t="-1926" r="-1630"/>
                </a:stretch>
              </a:blipFill>
            </p:spPr>
            <p:txBody>
              <a:bodyPr/>
              <a:lstStyle/>
              <a:p>
                <a:r>
                  <a:rPr lang="en-CA">
                    <a:noFill/>
                  </a:rPr>
                  <a:t> </a:t>
                </a:r>
              </a:p>
            </p:txBody>
          </p:sp>
        </mc:Fallback>
      </mc:AlternateContent>
    </p:spTree>
    <p:extLst>
      <p:ext uri="{BB962C8B-B14F-4D97-AF65-F5344CB8AC3E}">
        <p14:creationId xmlns:p14="http://schemas.microsoft.com/office/powerpoint/2010/main" val="386437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Zero Coupon</a:t>
            </a:r>
            <a:r>
              <a:rPr lang="en-PH" sz="2400" smtClean="0"/>
              <a:t> </a:t>
            </a:r>
            <a:r>
              <a:rPr lang="en-PH" sz="2400" smtClean="0"/>
              <a:t>Bond</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752600"/>
                <a:ext cx="8229600" cy="4800600"/>
              </a:xfrm>
            </p:spPr>
            <p:txBody>
              <a:bodyPr>
                <a:noAutofit/>
              </a:bodyPr>
              <a:lstStyle/>
              <a:p>
                <a:pPr marL="0" lvl="0" indent="0" algn="ctr">
                  <a:buNone/>
                </a:pPr>
                <a:r>
                  <a:rPr lang="en-US"/>
                  <a:t>Practical Guide</a:t>
                </a:r>
                <a:endParaRPr lang="en-CA"/>
              </a:p>
              <a:p>
                <a:pPr lvl="0">
                  <a:buClr>
                    <a:srgbClr val="00B050"/>
                  </a:buClr>
                  <a:buFont typeface="Wingdings" panose="05000000000000000000" pitchFamily="2" charset="2"/>
                  <a:buChar char="§"/>
                </a:pPr>
                <a:r>
                  <a:rPr lang="en-US" sz="2000"/>
                  <a:t>Intuitively,   </a:t>
                </a:r>
                <a14:m>
                  <m:oMath xmlns:m="http://schemas.openxmlformats.org/officeDocument/2006/math">
                    <m:sSup>
                      <m:sSupPr>
                        <m:ctrlPr>
                          <a:rPr lang="en-CA" sz="2000" i="1"/>
                        </m:ctrlPr>
                      </m:sSupPr>
                      <m:e>
                        <m:r>
                          <a:rPr lang="en-US" sz="2000" i="1"/>
                          <m:t>𝑒</m:t>
                        </m:r>
                      </m:e>
                      <m:sup>
                        <m:r>
                          <a:rPr lang="en-US" sz="2000" i="1"/>
                          <m:t>−</m:t>
                        </m:r>
                        <m:d>
                          <m:dPr>
                            <m:ctrlPr>
                              <a:rPr lang="en-CA" sz="2000" i="1"/>
                            </m:ctrlPr>
                          </m:dPr>
                          <m:e>
                            <m:r>
                              <a:rPr lang="en-US" sz="2000" i="1"/>
                              <m:t>𝑟</m:t>
                            </m:r>
                            <m:r>
                              <a:rPr lang="en-US" sz="2000" i="1"/>
                              <m:t>+</m:t>
                            </m:r>
                            <m:r>
                              <a:rPr lang="en-US" sz="2000" i="1"/>
                              <m:t>𝑠</m:t>
                            </m:r>
                          </m:e>
                        </m:d>
                        <m:r>
                          <a:rPr lang="en-US" sz="2000" i="1"/>
                          <m:t>𝑇</m:t>
                        </m:r>
                      </m:sup>
                    </m:sSup>
                  </m:oMath>
                </a14:m>
                <a:r>
                  <a:rPr lang="en-US" sz="2000"/>
                  <a:t>   can be regarded as a credit risk adjusted discount factor.</a:t>
                </a:r>
                <a:endParaRPr lang="en-CA" sz="2000"/>
              </a:p>
              <a:p>
                <a:pPr lvl="0">
                  <a:buClr>
                    <a:srgbClr val="00B050"/>
                  </a:buClr>
                  <a:buFont typeface="Wingdings" panose="05000000000000000000" pitchFamily="2" charset="2"/>
                  <a:buChar char="§"/>
                </a:pPr>
                <a:r>
                  <a:rPr lang="en-US" sz="2000"/>
                  <a:t>To use the model, one should first calibrate the model price to the market quoted price by solving the credit spread</a:t>
                </a:r>
                <a:r>
                  <a:rPr lang="en-US" sz="2000"/>
                  <a:t>. </a:t>
                </a:r>
                <a:endParaRPr lang="en-US" sz="2000" smtClean="0"/>
              </a:p>
              <a:p>
                <a:pPr lvl="0">
                  <a:buClr>
                    <a:srgbClr val="00B050"/>
                  </a:buClr>
                  <a:buFont typeface="Wingdings" panose="05000000000000000000" pitchFamily="2" charset="2"/>
                  <a:buChar char="§"/>
                </a:pPr>
                <a:r>
                  <a:rPr lang="en-US" sz="2000" smtClean="0"/>
                  <a:t>After </a:t>
                </a:r>
                <a:r>
                  <a:rPr lang="en-US" sz="2000"/>
                  <a:t>making the model price equal to the market price, one can calculate sensitivities by shocking interest rate curve and credit spread.</a:t>
                </a:r>
                <a:endParaRPr lang="en-CA" sz="2000"/>
              </a:p>
              <a:p>
                <a:pPr lvl="0">
                  <a:buClr>
                    <a:srgbClr val="00B050"/>
                  </a:buClr>
                  <a:buFont typeface="Wingdings" panose="05000000000000000000" pitchFamily="2" charset="2"/>
                  <a:buChar char="§"/>
                </a:pPr>
                <a:r>
                  <a:rPr lang="en-US" sz="2000"/>
                  <a:t>We use LIBOR curve plus credit spread rather than bond specific curves for discounting because bond specific curves rarely exist in the market, especially issued by small entities. Using LIBOR curve plus credit spread not only accounts for credit/issuer risk but also solves the missing data issue.</a:t>
                </a:r>
                <a:endParaRPr lang="en-CA"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752600"/>
                <a:ext cx="8229600" cy="4800600"/>
              </a:xfrm>
              <a:blipFill rotWithShape="1">
                <a:blip r:embed="rId2"/>
                <a:stretch>
                  <a:fillRect l="-593" t="-1652" r="-1185"/>
                </a:stretch>
              </a:blipFill>
            </p:spPr>
            <p:txBody>
              <a:bodyPr/>
              <a:lstStyle/>
              <a:p>
                <a:r>
                  <a:rPr lang="en-CA">
                    <a:noFill/>
                  </a:rPr>
                  <a:t> </a:t>
                </a:r>
              </a:p>
            </p:txBody>
          </p:sp>
        </mc:Fallback>
      </mc:AlternateContent>
    </p:spTree>
    <p:extLst>
      <p:ext uri="{BB962C8B-B14F-4D97-AF65-F5344CB8AC3E}">
        <p14:creationId xmlns:p14="http://schemas.microsoft.com/office/powerpoint/2010/main" val="398322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Zero Coupon</a:t>
            </a:r>
            <a:r>
              <a:rPr lang="en-PH" sz="2400" smtClean="0"/>
              <a:t> </a:t>
            </a:r>
            <a:r>
              <a:rPr lang="en-PH" sz="2400" smtClean="0"/>
              <a:t>Bond</a:t>
            </a:r>
            <a:endParaRPr lang="en-PH" sz="2400" dirty="0"/>
          </a:p>
        </p:txBody>
      </p:sp>
      <p:sp>
        <p:nvSpPr>
          <p:cNvPr id="3" name="Content Placeholder 2"/>
          <p:cNvSpPr>
            <a:spLocks noGrp="1"/>
          </p:cNvSpPr>
          <p:nvPr>
            <p:ph idx="1"/>
          </p:nvPr>
        </p:nvSpPr>
        <p:spPr>
          <a:xfrm>
            <a:off x="457200" y="1752600"/>
            <a:ext cx="8229600" cy="4800600"/>
          </a:xfrm>
        </p:spPr>
        <p:txBody>
          <a:bodyPr>
            <a:noAutofit/>
          </a:bodyPr>
          <a:lstStyle/>
          <a:p>
            <a:pPr marL="0" lvl="0" indent="0" algn="ctr">
              <a:buNone/>
            </a:pPr>
            <a:r>
              <a:rPr lang="en-US"/>
              <a:t>A Real World Example</a:t>
            </a:r>
            <a:endParaRPr lang="en-CA"/>
          </a:p>
          <a:p>
            <a:pPr marL="0" lvl="0" indent="0">
              <a:buClr>
                <a:srgbClr val="00B050"/>
              </a:buClr>
              <a:buNone/>
            </a:pPr>
            <a:endParaRPr lang="en-CA" sz="2000"/>
          </a:p>
        </p:txBody>
      </p:sp>
      <p:graphicFrame>
        <p:nvGraphicFramePr>
          <p:cNvPr id="4" name="Table 3"/>
          <p:cNvGraphicFramePr>
            <a:graphicFrameLocks noGrp="1"/>
          </p:cNvGraphicFramePr>
          <p:nvPr>
            <p:extLst>
              <p:ext uri="{D42A27DB-BD31-4B8C-83A1-F6EECF244321}">
                <p14:modId xmlns:p14="http://schemas.microsoft.com/office/powerpoint/2010/main" val="1626651143"/>
              </p:ext>
            </p:extLst>
          </p:nvPr>
        </p:nvGraphicFramePr>
        <p:xfrm>
          <a:off x="2209800" y="2590800"/>
          <a:ext cx="4800600" cy="3886200"/>
        </p:xfrm>
        <a:graphic>
          <a:graphicData uri="http://schemas.openxmlformats.org/drawingml/2006/table">
            <a:tbl>
              <a:tblPr firstRow="1" firstCol="1" bandRow="1">
                <a:tableStyleId>{5C22544A-7EE6-4342-B048-85BDC9FD1C3A}</a:tableStyleId>
              </a:tblPr>
              <a:tblGrid>
                <a:gridCol w="2734087"/>
                <a:gridCol w="2066513"/>
              </a:tblGrid>
              <a:tr h="388620">
                <a:tc>
                  <a:txBody>
                    <a:bodyPr/>
                    <a:lstStyle/>
                    <a:p>
                      <a:pPr>
                        <a:lnSpc>
                          <a:spcPct val="115000"/>
                        </a:lnSpc>
                        <a:spcAft>
                          <a:spcPts val="0"/>
                        </a:spcAft>
                      </a:pPr>
                      <a:r>
                        <a:rPr lang="en-CA" sz="1200">
                          <a:effectLst/>
                        </a:rPr>
                        <a:t>Buy Sell</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Buy</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Calendar</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NYC</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Coupon Type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Zero</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Currency</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USD</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Issue Date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3/2/2017</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Maturity Date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8/31/2017</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Settlement Date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3/2/2017</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Settlement Lag</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1</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Face Value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100</a:t>
                      </a:r>
                      <a:endParaRPr lang="en-CA" sz="1100">
                        <a:effectLst/>
                        <a:latin typeface="Calibri"/>
                        <a:ea typeface="SimSun"/>
                        <a:cs typeface="Times New Roman"/>
                      </a:endParaRPr>
                    </a:p>
                  </a:txBody>
                  <a:tcPr marL="9525" marR="9525" marT="9525" marB="9525" anchor="ctr"/>
                </a:tc>
              </a:tr>
              <a:tr h="388620">
                <a:tc>
                  <a:txBody>
                    <a:bodyPr/>
                    <a:lstStyle/>
                    <a:p>
                      <a:pPr>
                        <a:lnSpc>
                          <a:spcPct val="115000"/>
                        </a:lnSpc>
                        <a:spcAft>
                          <a:spcPts val="0"/>
                        </a:spcAft>
                      </a:pPr>
                      <a:r>
                        <a:rPr lang="en-CA" sz="1200">
                          <a:effectLst/>
                        </a:rPr>
                        <a:t>Pay Receive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Receive</a:t>
                      </a:r>
                      <a:endParaRPr lang="en-CA" sz="1100">
                        <a:effectLst/>
                        <a:latin typeface="Calibri"/>
                        <a:ea typeface="SimSun"/>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316569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information at</a:t>
            </a:r>
          </a:p>
          <a:p>
            <a:pPr marL="0" lvl="0" indent="0" algn="r">
              <a:spcBef>
                <a:spcPts val="1200"/>
              </a:spcBef>
              <a:buClr>
                <a:srgbClr val="00B050"/>
              </a:buClr>
              <a:buNone/>
            </a:pPr>
            <a:r>
              <a:rPr lang="en-CA" sz="1600"/>
              <a:t>http://</a:t>
            </a:r>
            <a:r>
              <a:rPr lang="en-CA" sz="1600" smtClean="0"/>
              <a:t>www.finpricing.com/lib/FiZeroBond.html</a:t>
            </a:r>
            <a:endParaRPr lang="en-CA" sz="1600"/>
          </a:p>
        </p:txBody>
      </p:sp>
    </p:spTree>
    <p:extLst>
      <p:ext uri="{BB962C8B-B14F-4D97-AF65-F5344CB8AC3E}">
        <p14:creationId xmlns:p14="http://schemas.microsoft.com/office/powerpoint/2010/main" val="82669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564</Words>
  <Application>Microsoft Office PowerPoint</Application>
  <PresentationFormat>On-screen Show (4:3)</PresentationFormat>
  <Paragraphs>80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Zero Coupon Bond Valuation and Risk</vt:lpstr>
      <vt:lpstr>Zero Coupon Bond</vt:lpstr>
      <vt:lpstr>Zero Coupon Bond</vt:lpstr>
      <vt:lpstr>Zero Coupon Bond</vt:lpstr>
      <vt:lpstr>Zero Coupon Bond</vt:lpstr>
      <vt:lpstr>Zero Coupon Bond</vt:lpstr>
      <vt:lpstr>Zero Coupon Bond</vt:lpstr>
      <vt:lpstr>Zero Coupon Bond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27</cp:revision>
  <dcterms:created xsi:type="dcterms:W3CDTF">2006-08-16T00:00:00Z</dcterms:created>
  <dcterms:modified xsi:type="dcterms:W3CDTF">2018-05-03T17:52:57Z</dcterms:modified>
</cp:coreProperties>
</file>