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7" r:id="rId3"/>
    <p:sldId id="276" r:id="rId4"/>
    <p:sldId id="294" r:id="rId5"/>
    <p:sldId id="295" r:id="rId6"/>
    <p:sldId id="296" r:id="rId7"/>
    <p:sldId id="280" r:id="rId8"/>
    <p:sldId id="281" r:id="rId9"/>
    <p:sldId id="297" r:id="rId10"/>
    <p:sldId id="298" r:id="rId11"/>
    <p:sldId id="299" r:id="rId12"/>
    <p:sldId id="300" r:id="rId13"/>
    <p:sldId id="301" r:id="rId14"/>
    <p:sldId id="302" r:id="rId15"/>
    <p:sldId id="304" r:id="rId16"/>
    <p:sldId id="303" r:id="rId17"/>
    <p:sldId id="26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080494-859A-4581-8E99-5530062B724B}" type="datetimeFigureOut">
              <a:rPr lang="en-PH" smtClean="0"/>
              <a:t>5/23/2018</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B88048-F625-4CD4-A837-B4EBA9EEF480}" type="slidenum">
              <a:rPr lang="en-PH" smtClean="0"/>
              <a:t>‹#›</a:t>
            </a:fld>
            <a:endParaRPr lang="en-PH"/>
          </a:p>
        </p:txBody>
      </p:sp>
    </p:spTree>
    <p:extLst>
      <p:ext uri="{BB962C8B-B14F-4D97-AF65-F5344CB8AC3E}">
        <p14:creationId xmlns:p14="http://schemas.microsoft.com/office/powerpoint/2010/main" val="1574414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38600" y="1066800"/>
            <a:ext cx="4648200" cy="1470025"/>
          </a:xfrm>
        </p:spPr>
        <p:txBody>
          <a:bodyPr>
            <a:noAutofit/>
          </a:bodyPr>
          <a:lstStyle>
            <a:lvl1pPr>
              <a:defRPr sz="8000"/>
            </a:lvl1pPr>
          </a:lstStyle>
          <a:p>
            <a:r>
              <a:rPr lang="en-US" dirty="0" smtClean="0"/>
              <a:t>Title 01</a:t>
            </a:r>
            <a:endParaRPr lang="en-US" dirty="0"/>
          </a:p>
        </p:txBody>
      </p:sp>
      <p:sp>
        <p:nvSpPr>
          <p:cNvPr id="3" name="Subtitle 2"/>
          <p:cNvSpPr>
            <a:spLocks noGrp="1"/>
          </p:cNvSpPr>
          <p:nvPr>
            <p:ph type="subTitle" idx="1"/>
          </p:nvPr>
        </p:nvSpPr>
        <p:spPr>
          <a:xfrm>
            <a:off x="3962400" y="5029200"/>
            <a:ext cx="4724400" cy="1143000"/>
          </a:xfrm>
        </p:spPr>
        <p:txBody>
          <a:bodyPr>
            <a:normAutofit/>
          </a:bodyPr>
          <a:lstStyle>
            <a:lvl1pPr marL="0" indent="0" algn="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52600" y="35859"/>
            <a:ext cx="72390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finpricing.com/lib/FxAsian.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371600"/>
            <a:ext cx="8305800" cy="1470025"/>
          </a:xfrm>
        </p:spPr>
        <p:txBody>
          <a:bodyPr/>
          <a:lstStyle/>
          <a:p>
            <a:pPr algn="r"/>
            <a:r>
              <a:rPr lang="en-CA" sz="4800" smtClean="0">
                <a:effectLst/>
              </a:rPr>
              <a:t>FX Asian Option Introduction and Pricing Guide</a:t>
            </a:r>
            <a:endParaRPr lang="en-CA" sz="4800">
              <a:effectLst/>
            </a:endParaRPr>
          </a:p>
        </p:txBody>
      </p:sp>
      <p:sp>
        <p:nvSpPr>
          <p:cNvPr id="3" name="Subtitle 2"/>
          <p:cNvSpPr>
            <a:spLocks noGrp="1"/>
          </p:cNvSpPr>
          <p:nvPr>
            <p:ph type="subTitle" idx="1"/>
          </p:nvPr>
        </p:nvSpPr>
        <p:spPr>
          <a:xfrm>
            <a:off x="4038600" y="4800600"/>
            <a:ext cx="4343400" cy="990600"/>
          </a:xfrm>
        </p:spPr>
        <p:txBody>
          <a:bodyPr>
            <a:normAutofit fontScale="92500" lnSpcReduction="20000"/>
          </a:bodyPr>
          <a:lstStyle/>
          <a:p>
            <a:r>
              <a:rPr lang="en-PH" b="1" smtClean="0">
                <a:solidFill>
                  <a:schemeClr val="tx1"/>
                </a:solidFill>
              </a:rPr>
              <a:t>Michael Taylor</a:t>
            </a:r>
          </a:p>
          <a:p>
            <a:endParaRPr lang="en-PH" sz="1300" b="1" smtClean="0">
              <a:solidFill>
                <a:schemeClr val="tx1"/>
              </a:solidFill>
            </a:endParaRPr>
          </a:p>
          <a:p>
            <a:r>
              <a:rPr lang="en-PH" sz="2400" b="1" smtClean="0">
                <a:solidFill>
                  <a:schemeClr val="tx1"/>
                </a:solidFill>
              </a:rPr>
              <a:t>FinPricing</a:t>
            </a:r>
          </a:p>
        </p:txBody>
      </p:sp>
    </p:spTree>
    <p:extLst>
      <p:ext uri="{BB962C8B-B14F-4D97-AF65-F5344CB8AC3E}">
        <p14:creationId xmlns:p14="http://schemas.microsoft.com/office/powerpoint/2010/main" val="1802411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FX Asian</a:t>
            </a:r>
            <a:endParaRPr lang="en-PH"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828800"/>
                <a:ext cx="8229600" cy="4495800"/>
              </a:xfrm>
            </p:spPr>
            <p:txBody>
              <a:bodyPr>
                <a:noAutofit/>
              </a:bodyPr>
              <a:lstStyle/>
              <a:p>
                <a:pPr marL="0" lvl="0" indent="0" algn="ctr">
                  <a:buNone/>
                </a:pPr>
                <a:r>
                  <a:rPr lang="en-CA" smtClean="0"/>
                  <a:t>Valuation (Cont)</a:t>
                </a:r>
              </a:p>
              <a:p>
                <a:pPr lvl="0">
                  <a:buClr>
                    <a:srgbClr val="00B050"/>
                  </a:buClr>
                  <a:buFont typeface="Wingdings" panose="05000000000000000000" pitchFamily="2" charset="2"/>
                  <a:buChar char="§"/>
                </a:pPr>
                <a:r>
                  <a:rPr lang="en-US" sz="2000"/>
                  <a:t>However, the distribution of arithmetic average can be approximated to be lognormal by moment matching technical, which leads to a good analytic approximation for valuing average price options. </a:t>
                </a:r>
                <a:endParaRPr lang="en-CA" sz="2000"/>
              </a:p>
              <a:p>
                <a:pPr lvl="0">
                  <a:buClr>
                    <a:srgbClr val="00B050"/>
                  </a:buClr>
                  <a:buFont typeface="Wingdings" panose="05000000000000000000" pitchFamily="2" charset="2"/>
                  <a:buChar char="§"/>
                </a:pPr>
                <a:r>
                  <a:rPr lang="en-CA" sz="2000"/>
                  <a:t>One</a:t>
                </a:r>
                <a:r>
                  <a:rPr lang="en-US" sz="2000"/>
                  <a:t> calculates the first three moments of the probability distribution of the arithmetic average in a risk-neutral world exactly and then fit a lognormal distribution to the moments.</a:t>
                </a:r>
                <a:endParaRPr lang="en-CA" sz="2000"/>
              </a:p>
              <a:p>
                <a:pPr marL="0" indent="0">
                  <a:buNone/>
                </a:pPr>
                <a:r>
                  <a:rPr lang="en-CA" sz="2000" smtClean="0"/>
                  <a:t>	</a:t>
                </a:r>
                <a14:m>
                  <m:oMath xmlns:m="http://schemas.openxmlformats.org/officeDocument/2006/math">
                    <m:sSub>
                      <m:sSubPr>
                        <m:ctrlPr>
                          <a:rPr lang="en-CA" sz="1800" i="1">
                            <a:latin typeface="Cambria Math"/>
                          </a:rPr>
                        </m:ctrlPr>
                      </m:sSubPr>
                      <m:e>
                        <m:r>
                          <a:rPr lang="en-US" sz="1800" i="1">
                            <a:latin typeface="Cambria Math"/>
                          </a:rPr>
                          <m:t>𝑀</m:t>
                        </m:r>
                      </m:e>
                      <m:sub>
                        <m:r>
                          <a:rPr lang="en-US" sz="1800" i="1">
                            <a:latin typeface="Cambria Math"/>
                          </a:rPr>
                          <m:t>1</m:t>
                        </m:r>
                      </m:sub>
                    </m:sSub>
                    <m:r>
                      <a:rPr lang="en-US" sz="1800" i="1">
                        <a:latin typeface="Cambria Math"/>
                      </a:rPr>
                      <m:t>=</m:t>
                    </m:r>
                    <m:nary>
                      <m:naryPr>
                        <m:chr m:val="∑"/>
                        <m:limLoc m:val="undOvr"/>
                        <m:ctrlPr>
                          <a:rPr lang="en-CA" sz="1800" i="1">
                            <a:latin typeface="Cambria Math"/>
                          </a:rPr>
                        </m:ctrlPr>
                      </m:naryPr>
                      <m:sub>
                        <m:r>
                          <a:rPr lang="en-US" sz="1800" i="1">
                            <a:latin typeface="Cambria Math"/>
                          </a:rPr>
                          <m:t>𝑖</m:t>
                        </m:r>
                        <m:r>
                          <a:rPr lang="en-US" sz="1800" i="1">
                            <a:latin typeface="Cambria Math"/>
                          </a:rPr>
                          <m:t>=0</m:t>
                        </m:r>
                      </m:sub>
                      <m:sup>
                        <m:r>
                          <a:rPr lang="en-US" sz="1800" i="1">
                            <a:latin typeface="Cambria Math"/>
                          </a:rPr>
                          <m:t>𝑛</m:t>
                        </m:r>
                        <m:r>
                          <a:rPr lang="en-US" sz="1800" i="1">
                            <a:latin typeface="Cambria Math"/>
                          </a:rPr>
                          <m:t>−1</m:t>
                        </m:r>
                      </m:sup>
                      <m:e>
                        <m:sSub>
                          <m:sSubPr>
                            <m:ctrlPr>
                              <a:rPr lang="en-CA" sz="1800" i="1">
                                <a:latin typeface="Cambria Math"/>
                              </a:rPr>
                            </m:ctrlPr>
                          </m:sSubPr>
                          <m:e>
                            <m:r>
                              <a:rPr lang="en-US" sz="1800" i="1">
                                <a:latin typeface="Cambria Math"/>
                              </a:rPr>
                              <m:t>𝛽</m:t>
                            </m:r>
                          </m:e>
                          <m:sub>
                            <m:r>
                              <a:rPr lang="en-US" sz="1800" i="1">
                                <a:latin typeface="Cambria Math"/>
                              </a:rPr>
                              <m:t>𝑖</m:t>
                            </m:r>
                          </m:sub>
                        </m:sSub>
                      </m:e>
                    </m:nary>
                  </m:oMath>
                </a14:m>
                <a:endParaRPr lang="en-CA" sz="1800"/>
              </a:p>
              <a:p>
                <a:pPr marL="0" indent="0">
                  <a:buNone/>
                </a:pPr>
                <a:r>
                  <a:rPr lang="en-CA" sz="1800" smtClean="0"/>
                  <a:t>	</a:t>
                </a:r>
                <a14:m>
                  <m:oMath xmlns:m="http://schemas.openxmlformats.org/officeDocument/2006/math">
                    <m:sSub>
                      <m:sSubPr>
                        <m:ctrlPr>
                          <a:rPr lang="en-CA" sz="1800" i="1">
                            <a:latin typeface="Cambria Math"/>
                          </a:rPr>
                        </m:ctrlPr>
                      </m:sSubPr>
                      <m:e>
                        <m:r>
                          <a:rPr lang="en-US" sz="1800" i="1">
                            <a:latin typeface="Cambria Math"/>
                          </a:rPr>
                          <m:t>𝑀</m:t>
                        </m:r>
                      </m:e>
                      <m:sub>
                        <m:r>
                          <a:rPr lang="en-US" sz="1800" i="1">
                            <a:latin typeface="Cambria Math"/>
                          </a:rPr>
                          <m:t>2</m:t>
                        </m:r>
                      </m:sub>
                    </m:sSub>
                    <m:r>
                      <a:rPr lang="en-US" sz="1800" i="1">
                        <a:latin typeface="Cambria Math"/>
                      </a:rPr>
                      <m:t>=</m:t>
                    </m:r>
                    <m:nary>
                      <m:naryPr>
                        <m:chr m:val="∑"/>
                        <m:limLoc m:val="undOvr"/>
                        <m:ctrlPr>
                          <a:rPr lang="en-CA" sz="1800" i="1">
                            <a:latin typeface="Cambria Math"/>
                          </a:rPr>
                        </m:ctrlPr>
                      </m:naryPr>
                      <m:sub>
                        <m:r>
                          <a:rPr lang="en-US" sz="1800" i="1">
                            <a:latin typeface="Cambria Math"/>
                          </a:rPr>
                          <m:t>𝑖</m:t>
                        </m:r>
                        <m:r>
                          <a:rPr lang="en-US" sz="1800" i="1">
                            <a:latin typeface="Cambria Math"/>
                          </a:rPr>
                          <m:t>=0</m:t>
                        </m:r>
                      </m:sub>
                      <m:sup>
                        <m:r>
                          <a:rPr lang="en-US" sz="1800" i="1">
                            <a:latin typeface="Cambria Math"/>
                          </a:rPr>
                          <m:t>𝑛</m:t>
                        </m:r>
                        <m:r>
                          <a:rPr lang="en-US" sz="1800" i="1">
                            <a:latin typeface="Cambria Math"/>
                          </a:rPr>
                          <m:t>−1</m:t>
                        </m:r>
                      </m:sup>
                      <m:e>
                        <m:sSub>
                          <m:sSubPr>
                            <m:ctrlPr>
                              <a:rPr lang="en-CA" sz="1800" i="1">
                                <a:latin typeface="Cambria Math"/>
                              </a:rPr>
                            </m:ctrlPr>
                          </m:sSubPr>
                          <m:e>
                            <m:r>
                              <a:rPr lang="en-US" sz="1800" i="1">
                                <a:latin typeface="Cambria Math"/>
                              </a:rPr>
                              <m:t>𝛽</m:t>
                            </m:r>
                          </m:e>
                          <m:sub>
                            <m:r>
                              <a:rPr lang="en-US" sz="1800" i="1">
                                <a:latin typeface="Cambria Math"/>
                              </a:rPr>
                              <m:t>𝑖</m:t>
                            </m:r>
                          </m:sub>
                        </m:sSub>
                        <m:sSub>
                          <m:sSubPr>
                            <m:ctrlPr>
                              <a:rPr lang="en-CA" sz="1800" i="1">
                                <a:latin typeface="Cambria Math"/>
                              </a:rPr>
                            </m:ctrlPr>
                          </m:sSubPr>
                          <m:e>
                            <m:r>
                              <a:rPr lang="en-US" sz="1800" i="1">
                                <a:latin typeface="Cambria Math"/>
                              </a:rPr>
                              <m:t>𝑒</m:t>
                            </m:r>
                          </m:e>
                          <m:sub>
                            <m:r>
                              <a:rPr lang="en-US" sz="1800" i="1">
                                <a:latin typeface="Cambria Math"/>
                              </a:rPr>
                              <m:t>𝑖</m:t>
                            </m:r>
                          </m:sub>
                        </m:sSub>
                        <m:d>
                          <m:dPr>
                            <m:ctrlPr>
                              <a:rPr lang="en-CA" sz="1800" i="1">
                                <a:latin typeface="Cambria Math"/>
                              </a:rPr>
                            </m:ctrlPr>
                          </m:dPr>
                          <m:e>
                            <m:r>
                              <a:rPr lang="en-US" sz="1800" i="1">
                                <a:latin typeface="Cambria Math"/>
                              </a:rPr>
                              <m:t>2</m:t>
                            </m:r>
                            <m:nary>
                              <m:naryPr>
                                <m:chr m:val="∑"/>
                                <m:limLoc m:val="undOvr"/>
                                <m:ctrlPr>
                                  <a:rPr lang="en-CA" sz="1800" i="1">
                                    <a:latin typeface="Cambria Math"/>
                                  </a:rPr>
                                </m:ctrlPr>
                              </m:naryPr>
                              <m:sub>
                                <m:r>
                                  <a:rPr lang="en-US" sz="1800" i="1">
                                    <a:latin typeface="Cambria Math"/>
                                  </a:rPr>
                                  <m:t>𝑗</m:t>
                                </m:r>
                                <m:r>
                                  <a:rPr lang="en-US" sz="1800" i="1">
                                    <a:latin typeface="Cambria Math"/>
                                  </a:rPr>
                                  <m:t>=</m:t>
                                </m:r>
                                <m:r>
                                  <a:rPr lang="en-US" sz="1800" i="1">
                                    <a:latin typeface="Cambria Math"/>
                                  </a:rPr>
                                  <m:t>𝑖</m:t>
                                </m:r>
                              </m:sub>
                              <m:sup>
                                <m:r>
                                  <a:rPr lang="en-US" sz="1800" i="1">
                                    <a:latin typeface="Cambria Math"/>
                                  </a:rPr>
                                  <m:t>𝑛</m:t>
                                </m:r>
                                <m:r>
                                  <a:rPr lang="en-US" sz="1800" i="1">
                                    <a:latin typeface="Cambria Math"/>
                                  </a:rPr>
                                  <m:t>−1</m:t>
                                </m:r>
                              </m:sup>
                              <m:e>
                                <m:sSub>
                                  <m:sSubPr>
                                    <m:ctrlPr>
                                      <a:rPr lang="en-CA" sz="1800" i="1">
                                        <a:latin typeface="Cambria Math"/>
                                      </a:rPr>
                                    </m:ctrlPr>
                                  </m:sSubPr>
                                  <m:e>
                                    <m:r>
                                      <a:rPr lang="en-US" sz="1800" i="1">
                                        <a:latin typeface="Cambria Math"/>
                                      </a:rPr>
                                      <m:t>𝛽</m:t>
                                    </m:r>
                                  </m:e>
                                  <m:sub>
                                    <m:r>
                                      <a:rPr lang="en-US" sz="1800" i="1">
                                        <a:latin typeface="Cambria Math"/>
                                      </a:rPr>
                                      <m:t>𝑗</m:t>
                                    </m:r>
                                  </m:sub>
                                </m:sSub>
                              </m:e>
                            </m:nary>
                            <m:r>
                              <a:rPr lang="en-US" sz="1800" i="1">
                                <a:latin typeface="Cambria Math"/>
                              </a:rPr>
                              <m:t>−</m:t>
                            </m:r>
                            <m:sSub>
                              <m:sSubPr>
                                <m:ctrlPr>
                                  <a:rPr lang="en-CA" sz="1800" i="1">
                                    <a:latin typeface="Cambria Math"/>
                                  </a:rPr>
                                </m:ctrlPr>
                              </m:sSubPr>
                              <m:e>
                                <m:r>
                                  <a:rPr lang="en-US" sz="1800" i="1">
                                    <a:latin typeface="Cambria Math"/>
                                  </a:rPr>
                                  <m:t>𝛽</m:t>
                                </m:r>
                              </m:e>
                              <m:sub>
                                <m:r>
                                  <a:rPr lang="en-US" sz="1800" i="1">
                                    <a:latin typeface="Cambria Math"/>
                                  </a:rPr>
                                  <m:t>𝑖</m:t>
                                </m:r>
                              </m:sub>
                            </m:sSub>
                          </m:e>
                        </m:d>
                      </m:e>
                    </m:nary>
                  </m:oMath>
                </a14:m>
                <a:endParaRPr lang="en-CA" sz="1800"/>
              </a:p>
              <a:p>
                <a:pPr marL="0" indent="0">
                  <a:buNone/>
                </a:pPr>
                <a14:m>
                  <m:oMathPara xmlns:m="http://schemas.openxmlformats.org/officeDocument/2006/math">
                    <m:oMathParaPr>
                      <m:jc m:val="center"/>
                    </m:oMathParaPr>
                    <m:oMath xmlns:m="http://schemas.openxmlformats.org/officeDocument/2006/math">
                      <m:sSub>
                        <m:sSubPr>
                          <m:ctrlPr>
                            <a:rPr lang="en-CA" sz="1800" i="1">
                              <a:latin typeface="Cambria Math"/>
                            </a:rPr>
                          </m:ctrlPr>
                        </m:sSubPr>
                        <m:e>
                          <m:r>
                            <a:rPr lang="en-US" sz="1800" i="1">
                              <a:latin typeface="Cambria Math"/>
                            </a:rPr>
                            <m:t>𝑀</m:t>
                          </m:r>
                        </m:e>
                        <m:sub>
                          <m:r>
                            <a:rPr lang="en-US" sz="1800" i="1">
                              <a:latin typeface="Cambria Math"/>
                            </a:rPr>
                            <m:t>3</m:t>
                          </m:r>
                        </m:sub>
                      </m:sSub>
                      <m:r>
                        <a:rPr lang="en-US" sz="1800" i="1">
                          <a:latin typeface="Cambria Math"/>
                        </a:rPr>
                        <m:t>=</m:t>
                      </m:r>
                      <m:nary>
                        <m:naryPr>
                          <m:chr m:val="∑"/>
                          <m:limLoc m:val="undOvr"/>
                          <m:ctrlPr>
                            <a:rPr lang="en-CA" sz="1800" i="1">
                              <a:latin typeface="Cambria Math"/>
                            </a:rPr>
                          </m:ctrlPr>
                        </m:naryPr>
                        <m:sub>
                          <m:r>
                            <a:rPr lang="en-US" sz="1800" i="1">
                              <a:latin typeface="Cambria Math"/>
                            </a:rPr>
                            <m:t>𝑖</m:t>
                          </m:r>
                          <m:r>
                            <a:rPr lang="en-US" sz="1800" i="1">
                              <a:latin typeface="Cambria Math"/>
                            </a:rPr>
                            <m:t>=0</m:t>
                          </m:r>
                        </m:sub>
                        <m:sup>
                          <m:r>
                            <a:rPr lang="en-US" sz="1800" i="1">
                              <a:latin typeface="Cambria Math"/>
                            </a:rPr>
                            <m:t>𝑛</m:t>
                          </m:r>
                          <m:r>
                            <a:rPr lang="en-US" sz="1800" i="1">
                              <a:latin typeface="Cambria Math"/>
                            </a:rPr>
                            <m:t>−1</m:t>
                          </m:r>
                        </m:sup>
                        <m:e>
                          <m:sSub>
                            <m:sSubPr>
                              <m:ctrlPr>
                                <a:rPr lang="en-CA" sz="1800" i="1">
                                  <a:latin typeface="Cambria Math"/>
                                </a:rPr>
                              </m:ctrlPr>
                            </m:sSubPr>
                            <m:e>
                              <m:r>
                                <a:rPr lang="en-US" sz="1800" i="1">
                                  <a:latin typeface="Cambria Math"/>
                                </a:rPr>
                                <m:t>𝛽</m:t>
                              </m:r>
                            </m:e>
                            <m:sub>
                              <m:r>
                                <a:rPr lang="en-US" sz="1800" i="1">
                                  <a:latin typeface="Cambria Math"/>
                                </a:rPr>
                                <m:t>𝑖</m:t>
                              </m:r>
                            </m:sub>
                          </m:sSub>
                          <m:sSubSup>
                            <m:sSubSupPr>
                              <m:ctrlPr>
                                <a:rPr lang="en-CA" sz="1800" i="1">
                                  <a:latin typeface="Cambria Math"/>
                                </a:rPr>
                              </m:ctrlPr>
                            </m:sSubSupPr>
                            <m:e>
                              <m:r>
                                <a:rPr lang="en-US" sz="1800" i="1">
                                  <a:latin typeface="Cambria Math"/>
                                </a:rPr>
                                <m:t>𝑒</m:t>
                              </m:r>
                            </m:e>
                            <m:sub>
                              <m:r>
                                <a:rPr lang="en-US" sz="1800" i="1">
                                  <a:latin typeface="Cambria Math"/>
                                </a:rPr>
                                <m:t>𝑖</m:t>
                              </m:r>
                            </m:sub>
                            <m:sup>
                              <m:r>
                                <a:rPr lang="en-US" sz="1800" i="1">
                                  <a:latin typeface="Cambria Math"/>
                                </a:rPr>
                                <m:t>2</m:t>
                              </m:r>
                            </m:sup>
                          </m:sSubSup>
                          <m:d>
                            <m:dPr>
                              <m:ctrlPr>
                                <a:rPr lang="en-CA" sz="1800" i="1">
                                  <a:latin typeface="Cambria Math"/>
                                </a:rPr>
                              </m:ctrlPr>
                            </m:dPr>
                            <m:e>
                              <m:sSubSup>
                                <m:sSubSupPr>
                                  <m:ctrlPr>
                                    <a:rPr lang="en-CA" sz="1800" i="1">
                                      <a:latin typeface="Cambria Math"/>
                                    </a:rPr>
                                  </m:ctrlPr>
                                </m:sSubSupPr>
                                <m:e>
                                  <m:r>
                                    <a:rPr lang="en-US" sz="1800" i="1">
                                      <a:latin typeface="Cambria Math"/>
                                    </a:rPr>
                                    <m:t>𝛽</m:t>
                                  </m:r>
                                </m:e>
                                <m:sub>
                                  <m:r>
                                    <a:rPr lang="en-US" sz="1800" i="1">
                                      <a:latin typeface="Cambria Math"/>
                                    </a:rPr>
                                    <m:t>𝑖</m:t>
                                  </m:r>
                                  <m:r>
                                    <a:rPr lang="en-US" sz="1800" i="1">
                                      <a:latin typeface="Cambria Math"/>
                                    </a:rPr>
                                    <m:t> </m:t>
                                  </m:r>
                                </m:sub>
                                <m:sup>
                                  <m:r>
                                    <a:rPr lang="en-US" sz="1800" i="1">
                                      <a:latin typeface="Cambria Math"/>
                                    </a:rPr>
                                    <m:t>2</m:t>
                                  </m:r>
                                </m:sup>
                              </m:sSubSup>
                              <m:sSub>
                                <m:sSubPr>
                                  <m:ctrlPr>
                                    <a:rPr lang="en-CA" sz="1800" i="1">
                                      <a:latin typeface="Cambria Math"/>
                                    </a:rPr>
                                  </m:ctrlPr>
                                </m:sSubPr>
                                <m:e>
                                  <m:r>
                                    <a:rPr lang="en-US" sz="1800" i="1">
                                      <a:latin typeface="Cambria Math"/>
                                    </a:rPr>
                                    <m:t>𝑒</m:t>
                                  </m:r>
                                </m:e>
                                <m:sub>
                                  <m:r>
                                    <a:rPr lang="en-US" sz="1800" i="1">
                                      <a:latin typeface="Cambria Math"/>
                                    </a:rPr>
                                    <m:t>𝑖</m:t>
                                  </m:r>
                                </m:sub>
                              </m:sSub>
                              <m:r>
                                <a:rPr lang="en-US" sz="1800" i="1">
                                  <a:latin typeface="Cambria Math"/>
                                </a:rPr>
                                <m:t>−3</m:t>
                              </m:r>
                              <m:sSub>
                                <m:sSubPr>
                                  <m:ctrlPr>
                                    <a:rPr lang="en-CA" sz="1800" i="1">
                                      <a:latin typeface="Cambria Math"/>
                                    </a:rPr>
                                  </m:ctrlPr>
                                </m:sSubPr>
                                <m:e>
                                  <m:r>
                                    <a:rPr lang="en-US" sz="1800" i="1">
                                      <a:latin typeface="Cambria Math"/>
                                    </a:rPr>
                                    <m:t>𝛽</m:t>
                                  </m:r>
                                </m:e>
                                <m:sub>
                                  <m:r>
                                    <a:rPr lang="en-US" sz="1800" i="1">
                                      <a:latin typeface="Cambria Math"/>
                                    </a:rPr>
                                    <m:t>𝑖</m:t>
                                  </m:r>
                                </m:sub>
                              </m:sSub>
                              <m:sSub>
                                <m:sSubPr>
                                  <m:ctrlPr>
                                    <a:rPr lang="en-CA" sz="1800" i="1">
                                      <a:latin typeface="Cambria Math"/>
                                    </a:rPr>
                                  </m:ctrlPr>
                                </m:sSubPr>
                                <m:e>
                                  <m:r>
                                    <a:rPr lang="en-US" sz="1800" i="1">
                                      <a:latin typeface="Cambria Math"/>
                                    </a:rPr>
                                    <m:t>𝑒</m:t>
                                  </m:r>
                                </m:e>
                                <m:sub>
                                  <m:r>
                                    <a:rPr lang="en-US" sz="1800" i="1">
                                      <a:latin typeface="Cambria Math"/>
                                    </a:rPr>
                                    <m:t>𝑖</m:t>
                                  </m:r>
                                </m:sub>
                              </m:sSub>
                              <m:nary>
                                <m:naryPr>
                                  <m:chr m:val="∑"/>
                                  <m:limLoc m:val="undOvr"/>
                                  <m:ctrlPr>
                                    <a:rPr lang="en-CA" sz="1800" i="1">
                                      <a:latin typeface="Cambria Math"/>
                                    </a:rPr>
                                  </m:ctrlPr>
                                </m:naryPr>
                                <m:sub>
                                  <m:r>
                                    <a:rPr lang="en-US" sz="1800" i="1">
                                      <a:latin typeface="Cambria Math"/>
                                    </a:rPr>
                                    <m:t>𝑗</m:t>
                                  </m:r>
                                  <m:r>
                                    <a:rPr lang="en-US" sz="1800" i="1">
                                      <a:latin typeface="Cambria Math"/>
                                    </a:rPr>
                                    <m:t>=</m:t>
                                  </m:r>
                                  <m:r>
                                    <a:rPr lang="en-US" sz="1800" i="1">
                                      <a:latin typeface="Cambria Math"/>
                                    </a:rPr>
                                    <m:t>𝑖</m:t>
                                  </m:r>
                                </m:sub>
                                <m:sup>
                                  <m:r>
                                    <a:rPr lang="en-US" sz="1800" i="1">
                                      <a:latin typeface="Cambria Math"/>
                                    </a:rPr>
                                    <m:t>𝑛</m:t>
                                  </m:r>
                                  <m:r>
                                    <a:rPr lang="en-US" sz="1800" i="1">
                                      <a:latin typeface="Cambria Math"/>
                                    </a:rPr>
                                    <m:t>−1</m:t>
                                  </m:r>
                                </m:sup>
                                <m:e>
                                  <m:sSub>
                                    <m:sSubPr>
                                      <m:ctrlPr>
                                        <a:rPr lang="en-CA" sz="1800" i="1">
                                          <a:latin typeface="Cambria Math"/>
                                        </a:rPr>
                                      </m:ctrlPr>
                                    </m:sSubPr>
                                    <m:e>
                                      <m:r>
                                        <a:rPr lang="en-US" sz="1800" i="1">
                                          <a:latin typeface="Cambria Math"/>
                                        </a:rPr>
                                        <m:t>𝛽</m:t>
                                      </m:r>
                                    </m:e>
                                    <m:sub>
                                      <m:r>
                                        <a:rPr lang="en-US" sz="1800" i="1">
                                          <a:latin typeface="Cambria Math"/>
                                        </a:rPr>
                                        <m:t>𝑗</m:t>
                                      </m:r>
                                    </m:sub>
                                  </m:sSub>
                                </m:e>
                              </m:nary>
                              <m:r>
                                <a:rPr lang="en-US" sz="1800" i="1">
                                  <a:latin typeface="Cambria Math"/>
                                </a:rPr>
                                <m:t>−3</m:t>
                              </m:r>
                              <m:nary>
                                <m:naryPr>
                                  <m:chr m:val="∑"/>
                                  <m:limLoc m:val="undOvr"/>
                                  <m:ctrlPr>
                                    <a:rPr lang="en-CA" sz="1800" i="1">
                                      <a:latin typeface="Cambria Math"/>
                                    </a:rPr>
                                  </m:ctrlPr>
                                </m:naryPr>
                                <m:sub>
                                  <m:r>
                                    <a:rPr lang="en-US" sz="1800" i="1">
                                      <a:latin typeface="Cambria Math"/>
                                    </a:rPr>
                                    <m:t>𝑗</m:t>
                                  </m:r>
                                  <m:r>
                                    <a:rPr lang="en-US" sz="1800" i="1">
                                      <a:latin typeface="Cambria Math"/>
                                    </a:rPr>
                                    <m:t>=</m:t>
                                  </m:r>
                                  <m:r>
                                    <a:rPr lang="en-US" sz="1800" i="1">
                                      <a:latin typeface="Cambria Math"/>
                                    </a:rPr>
                                    <m:t>𝑖</m:t>
                                  </m:r>
                                </m:sub>
                                <m:sup>
                                  <m:r>
                                    <a:rPr lang="en-US" sz="1800" i="1">
                                      <a:latin typeface="Cambria Math"/>
                                    </a:rPr>
                                    <m:t>𝑛</m:t>
                                  </m:r>
                                  <m:r>
                                    <a:rPr lang="en-US" sz="1800" i="1">
                                      <a:latin typeface="Cambria Math"/>
                                    </a:rPr>
                                    <m:t>−1</m:t>
                                  </m:r>
                                </m:sup>
                                <m:e>
                                  <m:sSubSup>
                                    <m:sSubSupPr>
                                      <m:ctrlPr>
                                        <a:rPr lang="en-CA" sz="1800" i="1">
                                          <a:latin typeface="Cambria Math"/>
                                        </a:rPr>
                                      </m:ctrlPr>
                                    </m:sSubSupPr>
                                    <m:e>
                                      <m:r>
                                        <a:rPr lang="en-US" sz="1800" i="1">
                                          <a:latin typeface="Cambria Math"/>
                                        </a:rPr>
                                        <m:t>𝛽</m:t>
                                      </m:r>
                                    </m:e>
                                    <m:sub>
                                      <m:r>
                                        <a:rPr lang="en-US" sz="1800" i="1">
                                          <a:latin typeface="Cambria Math"/>
                                        </a:rPr>
                                        <m:t>𝑗</m:t>
                                      </m:r>
                                    </m:sub>
                                    <m:sup>
                                      <m:r>
                                        <a:rPr lang="en-US" sz="1800" i="1">
                                          <a:latin typeface="Cambria Math"/>
                                        </a:rPr>
                                        <m:t>2</m:t>
                                      </m:r>
                                    </m:sup>
                                  </m:sSubSup>
                                  <m:sSub>
                                    <m:sSubPr>
                                      <m:ctrlPr>
                                        <a:rPr lang="en-CA" sz="1800" i="1">
                                          <a:latin typeface="Cambria Math"/>
                                        </a:rPr>
                                      </m:ctrlPr>
                                    </m:sSubPr>
                                    <m:e>
                                      <m:r>
                                        <a:rPr lang="en-US" sz="1800" i="1">
                                          <a:latin typeface="Cambria Math"/>
                                        </a:rPr>
                                        <m:t>𝑒</m:t>
                                      </m:r>
                                    </m:e>
                                    <m:sub>
                                      <m:r>
                                        <a:rPr lang="en-US" sz="1800" i="1">
                                          <a:latin typeface="Cambria Math"/>
                                        </a:rPr>
                                        <m:t>𝑗</m:t>
                                      </m:r>
                                    </m:sub>
                                  </m:sSub>
                                  <m:r>
                                    <a:rPr lang="en-US" sz="1800" i="1">
                                      <a:latin typeface="Cambria Math"/>
                                    </a:rPr>
                                    <m:t>+6</m:t>
                                  </m:r>
                                  <m:nary>
                                    <m:naryPr>
                                      <m:chr m:val="∑"/>
                                      <m:limLoc m:val="undOvr"/>
                                      <m:ctrlPr>
                                        <a:rPr lang="en-CA" sz="1800" i="1">
                                          <a:latin typeface="Cambria Math"/>
                                        </a:rPr>
                                      </m:ctrlPr>
                                    </m:naryPr>
                                    <m:sub>
                                      <m:r>
                                        <a:rPr lang="en-US" sz="1800" i="1">
                                          <a:latin typeface="Cambria Math"/>
                                        </a:rPr>
                                        <m:t>𝑗</m:t>
                                      </m:r>
                                      <m:r>
                                        <a:rPr lang="en-US" sz="1800" i="1">
                                          <a:latin typeface="Cambria Math"/>
                                        </a:rPr>
                                        <m:t>=</m:t>
                                      </m:r>
                                      <m:r>
                                        <a:rPr lang="en-US" sz="1800" i="1">
                                          <a:latin typeface="Cambria Math"/>
                                        </a:rPr>
                                        <m:t>𝑖</m:t>
                                      </m:r>
                                    </m:sub>
                                    <m:sup>
                                      <m:r>
                                        <a:rPr lang="en-US" sz="1800" i="1">
                                          <a:latin typeface="Cambria Math"/>
                                        </a:rPr>
                                        <m:t>𝑛</m:t>
                                      </m:r>
                                      <m:r>
                                        <a:rPr lang="en-US" sz="1800" i="1">
                                          <a:latin typeface="Cambria Math"/>
                                        </a:rPr>
                                        <m:t>−1</m:t>
                                      </m:r>
                                    </m:sup>
                                    <m:e>
                                      <m:sSub>
                                        <m:sSubPr>
                                          <m:ctrlPr>
                                            <a:rPr lang="en-CA" sz="1800" i="1">
                                              <a:latin typeface="Cambria Math"/>
                                            </a:rPr>
                                          </m:ctrlPr>
                                        </m:sSubPr>
                                        <m:e>
                                          <m:r>
                                            <a:rPr lang="en-US" sz="1800" i="1">
                                              <a:latin typeface="Cambria Math"/>
                                            </a:rPr>
                                            <m:t>𝛽</m:t>
                                          </m:r>
                                        </m:e>
                                        <m:sub>
                                          <m:r>
                                            <a:rPr lang="en-US" sz="1800" i="1">
                                              <a:latin typeface="Cambria Math"/>
                                            </a:rPr>
                                            <m:t>𝑗</m:t>
                                          </m:r>
                                        </m:sub>
                                      </m:sSub>
                                      <m:sSub>
                                        <m:sSubPr>
                                          <m:ctrlPr>
                                            <a:rPr lang="en-CA" sz="1800" i="1">
                                              <a:latin typeface="Cambria Math"/>
                                            </a:rPr>
                                          </m:ctrlPr>
                                        </m:sSubPr>
                                        <m:e>
                                          <m:r>
                                            <a:rPr lang="en-US" sz="1800" i="1">
                                              <a:latin typeface="Cambria Math"/>
                                            </a:rPr>
                                            <m:t>𝑒</m:t>
                                          </m:r>
                                        </m:e>
                                        <m:sub>
                                          <m:r>
                                            <a:rPr lang="en-US" sz="1800" i="1">
                                              <a:latin typeface="Cambria Math"/>
                                            </a:rPr>
                                            <m:t>𝑗</m:t>
                                          </m:r>
                                        </m:sub>
                                      </m:sSub>
                                      <m:nary>
                                        <m:naryPr>
                                          <m:chr m:val="∑"/>
                                          <m:limLoc m:val="undOvr"/>
                                          <m:ctrlPr>
                                            <a:rPr lang="en-CA" sz="1800" i="1">
                                              <a:latin typeface="Cambria Math"/>
                                            </a:rPr>
                                          </m:ctrlPr>
                                        </m:naryPr>
                                        <m:sub>
                                          <m:r>
                                            <a:rPr lang="en-US" sz="1800" i="1">
                                              <a:latin typeface="Cambria Math"/>
                                            </a:rPr>
                                            <m:t>𝑘</m:t>
                                          </m:r>
                                          <m:r>
                                            <a:rPr lang="en-US" sz="1800" i="1">
                                              <a:latin typeface="Cambria Math"/>
                                            </a:rPr>
                                            <m:t>=</m:t>
                                          </m:r>
                                          <m:r>
                                            <a:rPr lang="en-US" sz="1800" i="1">
                                              <a:latin typeface="Cambria Math"/>
                                            </a:rPr>
                                            <m:t>𝑗</m:t>
                                          </m:r>
                                        </m:sub>
                                        <m:sup>
                                          <m:r>
                                            <a:rPr lang="en-US" sz="1800" i="1">
                                              <a:latin typeface="Cambria Math"/>
                                            </a:rPr>
                                            <m:t>𝑛</m:t>
                                          </m:r>
                                          <m:r>
                                            <a:rPr lang="en-US" sz="1800" i="1">
                                              <a:latin typeface="Cambria Math"/>
                                            </a:rPr>
                                            <m:t>−1</m:t>
                                          </m:r>
                                        </m:sup>
                                        <m:e>
                                          <m:sSub>
                                            <m:sSubPr>
                                              <m:ctrlPr>
                                                <a:rPr lang="en-CA" sz="1800" i="1">
                                                  <a:latin typeface="Cambria Math"/>
                                                </a:rPr>
                                              </m:ctrlPr>
                                            </m:sSubPr>
                                            <m:e>
                                              <m:r>
                                                <a:rPr lang="en-US" sz="1800" i="1">
                                                  <a:latin typeface="Cambria Math"/>
                                                </a:rPr>
                                                <m:t>𝛽</m:t>
                                              </m:r>
                                            </m:e>
                                            <m:sub>
                                              <m:r>
                                                <a:rPr lang="en-US" sz="1800" i="1">
                                                  <a:latin typeface="Cambria Math"/>
                                                </a:rPr>
                                                <m:t>𝑘</m:t>
                                              </m:r>
                                            </m:sub>
                                          </m:sSub>
                                        </m:e>
                                      </m:nary>
                                    </m:e>
                                  </m:nary>
                                </m:e>
                              </m:nary>
                            </m:e>
                          </m:d>
                        </m:e>
                      </m:nary>
                    </m:oMath>
                  </m:oMathPara>
                </a14:m>
                <a:endParaRPr lang="en-CA" sz="18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828800"/>
                <a:ext cx="8229600" cy="4495800"/>
              </a:xfrm>
              <a:blipFill rotWithShape="1">
                <a:blip r:embed="rId2"/>
                <a:stretch>
                  <a:fillRect l="-667" t="-1762"/>
                </a:stretch>
              </a:blipFill>
            </p:spPr>
            <p:txBody>
              <a:bodyPr/>
              <a:lstStyle/>
              <a:p>
                <a:r>
                  <a:rPr lang="en-CA">
                    <a:noFill/>
                  </a:rPr>
                  <a:t> </a:t>
                </a:r>
              </a:p>
            </p:txBody>
          </p:sp>
        </mc:Fallback>
      </mc:AlternateContent>
    </p:spTree>
    <p:extLst>
      <p:ext uri="{BB962C8B-B14F-4D97-AF65-F5344CB8AC3E}">
        <p14:creationId xmlns:p14="http://schemas.microsoft.com/office/powerpoint/2010/main" val="2055406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FX Asian</a:t>
            </a:r>
            <a:endParaRPr lang="en-PH"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828800"/>
                <a:ext cx="8229600" cy="4495800"/>
              </a:xfrm>
            </p:spPr>
            <p:txBody>
              <a:bodyPr>
                <a:noAutofit/>
              </a:bodyPr>
              <a:lstStyle/>
              <a:p>
                <a:pPr marL="0" lvl="0" indent="0" algn="ctr">
                  <a:buNone/>
                </a:pPr>
                <a:r>
                  <a:rPr lang="en-CA" smtClean="0"/>
                  <a:t>Valuation (Cont)</a:t>
                </a:r>
              </a:p>
              <a:p>
                <a:pPr marL="400050" lvl="1" indent="0">
                  <a:buNone/>
                </a:pPr>
                <a:r>
                  <a:rPr lang="en-US" sz="1800" smtClean="0"/>
                  <a:t>where</a:t>
                </a:r>
                <a:endParaRPr lang="en-CA" sz="1800"/>
              </a:p>
              <a:p>
                <a:pPr marL="0" indent="0">
                  <a:buNone/>
                </a:pPr>
                <a:r>
                  <a:rPr lang="en-US" sz="1800"/>
                  <a:t>	n	the number of fixing points still available</a:t>
                </a:r>
                <a:endParaRPr lang="en-CA" sz="1800"/>
              </a:p>
              <a:p>
                <a:pPr marL="0" indent="0">
                  <a:buNone/>
                </a:pPr>
                <a:r>
                  <a:rPr lang="en-US" sz="1800"/>
                  <a:t>	</a:t>
                </a:r>
                <a14:m>
                  <m:oMath xmlns:m="http://schemas.openxmlformats.org/officeDocument/2006/math">
                    <m:sSub>
                      <m:sSubPr>
                        <m:ctrlPr>
                          <a:rPr lang="en-CA" sz="1800" i="1">
                            <a:latin typeface="Cambria Math"/>
                          </a:rPr>
                        </m:ctrlPr>
                      </m:sSubPr>
                      <m:e>
                        <m:r>
                          <a:rPr lang="en-US" sz="1800" i="1">
                            <a:latin typeface="Cambria Math"/>
                          </a:rPr>
                          <m:t>𝑡</m:t>
                        </m:r>
                      </m:e>
                      <m:sub>
                        <m:r>
                          <a:rPr lang="en-US" sz="1800" i="1">
                            <a:latin typeface="Cambria Math"/>
                          </a:rPr>
                          <m:t>𝑖</m:t>
                        </m:r>
                      </m:sub>
                    </m:sSub>
                  </m:oMath>
                </a14:m>
                <a:r>
                  <a:rPr lang="en-US" sz="1800"/>
                  <a:t>	the i-th fixing time</a:t>
                </a:r>
                <a:endParaRPr lang="en-CA" sz="1800"/>
              </a:p>
              <a:p>
                <a:pPr marL="0" indent="0">
                  <a:buNone/>
                </a:pPr>
                <a:r>
                  <a:rPr lang="en-US" sz="1800"/>
                  <a:t>	F</a:t>
                </a:r>
                <a:r>
                  <a:rPr lang="en-US" sz="1800" baseline="-25000"/>
                  <a:t>i</a:t>
                </a:r>
                <a:r>
                  <a:rPr lang="en-US" sz="1800"/>
                  <a:t>	the forward rate at time </a:t>
                </a:r>
                <a14:m>
                  <m:oMath xmlns:m="http://schemas.openxmlformats.org/officeDocument/2006/math">
                    <m:sSub>
                      <m:sSubPr>
                        <m:ctrlPr>
                          <a:rPr lang="en-CA" sz="1800" i="1">
                            <a:latin typeface="Cambria Math"/>
                          </a:rPr>
                        </m:ctrlPr>
                      </m:sSubPr>
                      <m:e>
                        <m:r>
                          <a:rPr lang="en-US" sz="1800" i="1">
                            <a:latin typeface="Cambria Math"/>
                          </a:rPr>
                          <m:t>𝑡</m:t>
                        </m:r>
                      </m:e>
                      <m:sub>
                        <m:r>
                          <a:rPr lang="en-US" sz="1800" i="1">
                            <a:latin typeface="Cambria Math"/>
                          </a:rPr>
                          <m:t>𝑖</m:t>
                        </m:r>
                      </m:sub>
                    </m:sSub>
                  </m:oMath>
                </a14:m>
                <a:endParaRPr lang="en-CA" sz="1800"/>
              </a:p>
              <a:p>
                <a:pPr marL="0" indent="0">
                  <a:buNone/>
                </a:pPr>
                <a:r>
                  <a:rPr lang="en-US" sz="1800"/>
                  <a:t>	</a:t>
                </a:r>
                <a14:m>
                  <m:oMath xmlns:m="http://schemas.openxmlformats.org/officeDocument/2006/math">
                    <m:r>
                      <a:rPr lang="en-US" sz="1800" i="1">
                        <a:latin typeface="Cambria Math"/>
                      </a:rPr>
                      <m:t>𝛼</m:t>
                    </m:r>
                  </m:oMath>
                </a14:m>
                <a:r>
                  <a:rPr lang="en-US" sz="1800" baseline="-25000"/>
                  <a:t>I</a:t>
                </a:r>
                <a:r>
                  <a:rPr lang="en-US" sz="1800"/>
                  <a:t>	the weight of F</a:t>
                </a:r>
                <a:r>
                  <a:rPr lang="en-US" sz="1800" baseline="-25000"/>
                  <a:t>i</a:t>
                </a:r>
                <a:endParaRPr lang="en-CA" sz="1800"/>
              </a:p>
              <a:p>
                <a:pPr marL="0" indent="0">
                  <a:buNone/>
                </a:pPr>
                <a:r>
                  <a:rPr lang="en-US" sz="1800"/>
                  <a:t>	</a:t>
                </a:r>
                <a14:m>
                  <m:oMath xmlns:m="http://schemas.openxmlformats.org/officeDocument/2006/math">
                    <m:sSub>
                      <m:sSubPr>
                        <m:ctrlPr>
                          <a:rPr lang="en-CA" sz="1800" i="1">
                            <a:latin typeface="Cambria Math"/>
                          </a:rPr>
                        </m:ctrlPr>
                      </m:sSubPr>
                      <m:e>
                        <m:r>
                          <a:rPr lang="en-US" sz="1800" i="1">
                            <a:latin typeface="Cambria Math"/>
                          </a:rPr>
                          <m:t>𝛽</m:t>
                        </m:r>
                      </m:e>
                      <m:sub>
                        <m:r>
                          <a:rPr lang="en-US" sz="1800" i="1">
                            <a:latin typeface="Cambria Math"/>
                          </a:rPr>
                          <m:t>𝑖</m:t>
                        </m:r>
                      </m:sub>
                    </m:sSub>
                    <m:r>
                      <a:rPr lang="en-US" sz="1800" i="1">
                        <a:latin typeface="Cambria Math"/>
                      </a:rPr>
                      <m:t>=</m:t>
                    </m:r>
                    <m:sSub>
                      <m:sSubPr>
                        <m:ctrlPr>
                          <a:rPr lang="en-CA" sz="1800" i="1">
                            <a:latin typeface="Cambria Math"/>
                          </a:rPr>
                        </m:ctrlPr>
                      </m:sSubPr>
                      <m:e>
                        <m:r>
                          <a:rPr lang="en-US" sz="1800" i="1">
                            <a:latin typeface="Cambria Math"/>
                          </a:rPr>
                          <m:t>𝛼</m:t>
                        </m:r>
                      </m:e>
                      <m:sub>
                        <m:r>
                          <a:rPr lang="en-US" sz="1800" i="1">
                            <a:latin typeface="Cambria Math"/>
                          </a:rPr>
                          <m:t>𝑖</m:t>
                        </m:r>
                      </m:sub>
                    </m:sSub>
                    <m:sSub>
                      <m:sSubPr>
                        <m:ctrlPr>
                          <a:rPr lang="en-CA" sz="1800" i="1">
                            <a:latin typeface="Cambria Math"/>
                          </a:rPr>
                        </m:ctrlPr>
                      </m:sSubPr>
                      <m:e>
                        <m:r>
                          <a:rPr lang="en-US" sz="1800" i="1">
                            <a:latin typeface="Cambria Math"/>
                          </a:rPr>
                          <m:t>𝐹</m:t>
                        </m:r>
                      </m:e>
                      <m:sub>
                        <m:r>
                          <a:rPr lang="en-US" sz="1800" i="1">
                            <a:latin typeface="Cambria Math"/>
                          </a:rPr>
                          <m:t>𝑖</m:t>
                        </m:r>
                      </m:sub>
                    </m:sSub>
                  </m:oMath>
                </a14:m>
                <a:endParaRPr lang="en-CA" sz="1800"/>
              </a:p>
              <a:p>
                <a:pPr marL="0" indent="0">
                  <a:buNone/>
                </a:pPr>
                <a:r>
                  <a:rPr lang="en-US" sz="1800"/>
                  <a:t>	</a:t>
                </a:r>
                <a14:m>
                  <m:oMath xmlns:m="http://schemas.openxmlformats.org/officeDocument/2006/math">
                    <m:sSub>
                      <m:sSubPr>
                        <m:ctrlPr>
                          <a:rPr lang="en-CA" sz="1800" i="1">
                            <a:latin typeface="Cambria Math"/>
                          </a:rPr>
                        </m:ctrlPr>
                      </m:sSubPr>
                      <m:e>
                        <m:r>
                          <a:rPr lang="en-US" sz="1800" i="1">
                            <a:latin typeface="Cambria Math"/>
                          </a:rPr>
                          <m:t>𝑣</m:t>
                        </m:r>
                      </m:e>
                      <m:sub>
                        <m:r>
                          <a:rPr lang="en-US" sz="1800" i="1">
                            <a:latin typeface="Cambria Math"/>
                          </a:rPr>
                          <m:t>𝑖</m:t>
                        </m:r>
                      </m:sub>
                    </m:sSub>
                  </m:oMath>
                </a14:m>
                <a:r>
                  <a:rPr lang="en-US" sz="1800"/>
                  <a:t>	the effective volatility at time </a:t>
                </a:r>
                <a14:m>
                  <m:oMath xmlns:m="http://schemas.openxmlformats.org/officeDocument/2006/math">
                    <m:sSub>
                      <m:sSubPr>
                        <m:ctrlPr>
                          <a:rPr lang="en-CA" sz="1800" i="1">
                            <a:latin typeface="Cambria Math"/>
                          </a:rPr>
                        </m:ctrlPr>
                      </m:sSubPr>
                      <m:e>
                        <m:r>
                          <a:rPr lang="en-US" sz="1800" i="1">
                            <a:latin typeface="Cambria Math"/>
                          </a:rPr>
                          <m:t>𝑡</m:t>
                        </m:r>
                      </m:e>
                      <m:sub>
                        <m:r>
                          <a:rPr lang="en-US" sz="1800" i="1">
                            <a:latin typeface="Cambria Math"/>
                          </a:rPr>
                          <m:t>𝑖</m:t>
                        </m:r>
                      </m:sub>
                    </m:sSub>
                  </m:oMath>
                </a14:m>
                <a:r>
                  <a:rPr lang="en-US" sz="1800"/>
                  <a:t> where </a:t>
                </a:r>
                <a14:m>
                  <m:oMath xmlns:m="http://schemas.openxmlformats.org/officeDocument/2006/math">
                    <m:sSubSup>
                      <m:sSubSupPr>
                        <m:ctrlPr>
                          <a:rPr lang="en-CA" sz="1800" i="1">
                            <a:latin typeface="Cambria Math"/>
                          </a:rPr>
                        </m:ctrlPr>
                      </m:sSubSupPr>
                      <m:e>
                        <m:r>
                          <a:rPr lang="en-US" sz="1800" i="1">
                            <a:latin typeface="Cambria Math"/>
                          </a:rPr>
                          <m:t>𝑣</m:t>
                        </m:r>
                      </m:e>
                      <m:sub>
                        <m:r>
                          <a:rPr lang="en-US" sz="1800" i="1">
                            <a:latin typeface="Cambria Math"/>
                          </a:rPr>
                          <m:t>𝑖</m:t>
                        </m:r>
                      </m:sub>
                      <m:sup>
                        <m:r>
                          <a:rPr lang="en-US" sz="1800" i="1">
                            <a:latin typeface="Cambria Math"/>
                          </a:rPr>
                          <m:t>2</m:t>
                        </m:r>
                      </m:sup>
                    </m:sSubSup>
                    <m:sSub>
                      <m:sSubPr>
                        <m:ctrlPr>
                          <a:rPr lang="en-CA" sz="1800" i="1">
                            <a:latin typeface="Cambria Math"/>
                          </a:rPr>
                        </m:ctrlPr>
                      </m:sSubPr>
                      <m:e>
                        <m:r>
                          <a:rPr lang="en-US" sz="1800" i="1">
                            <a:latin typeface="Cambria Math"/>
                          </a:rPr>
                          <m:t>𝑡</m:t>
                        </m:r>
                      </m:e>
                      <m:sub>
                        <m:r>
                          <a:rPr lang="en-US" sz="1800" i="1">
                            <a:latin typeface="Cambria Math"/>
                          </a:rPr>
                          <m:t>𝑖</m:t>
                        </m:r>
                      </m:sub>
                    </m:sSub>
                    <m:r>
                      <a:rPr lang="en-US" sz="1800" i="1">
                        <a:latin typeface="Cambria Math"/>
                      </a:rPr>
                      <m:t>=</m:t>
                    </m:r>
                    <m:nary>
                      <m:naryPr>
                        <m:limLoc m:val="subSup"/>
                        <m:ctrlPr>
                          <a:rPr lang="en-CA" sz="1800" i="1">
                            <a:latin typeface="Cambria Math"/>
                          </a:rPr>
                        </m:ctrlPr>
                      </m:naryPr>
                      <m:sub>
                        <m:r>
                          <a:rPr lang="en-US" sz="1800" i="1">
                            <a:latin typeface="Cambria Math"/>
                          </a:rPr>
                          <m:t>0</m:t>
                        </m:r>
                      </m:sub>
                      <m:sup>
                        <m:sSub>
                          <m:sSubPr>
                            <m:ctrlPr>
                              <a:rPr lang="en-CA" sz="1800" i="1">
                                <a:latin typeface="Cambria Math"/>
                              </a:rPr>
                            </m:ctrlPr>
                          </m:sSubPr>
                          <m:e>
                            <m:r>
                              <a:rPr lang="en-US" sz="1800" i="1">
                                <a:latin typeface="Cambria Math"/>
                              </a:rPr>
                              <m:t>𝑡</m:t>
                            </m:r>
                          </m:e>
                          <m:sub>
                            <m:r>
                              <a:rPr lang="en-US" sz="1800" i="1">
                                <a:latin typeface="Cambria Math"/>
                              </a:rPr>
                              <m:t>𝑖</m:t>
                            </m:r>
                          </m:sub>
                        </m:sSub>
                      </m:sup>
                      <m:e>
                        <m:sSup>
                          <m:sSupPr>
                            <m:ctrlPr>
                              <a:rPr lang="en-CA" sz="1800" i="1">
                                <a:latin typeface="Cambria Math"/>
                              </a:rPr>
                            </m:ctrlPr>
                          </m:sSupPr>
                          <m:e>
                            <m:r>
                              <a:rPr lang="en-US" sz="1800" i="1">
                                <a:latin typeface="Cambria Math"/>
                              </a:rPr>
                              <m:t>𝜎</m:t>
                            </m:r>
                          </m:e>
                          <m:sup>
                            <m:r>
                              <a:rPr lang="en-US" sz="1800" i="1">
                                <a:latin typeface="Cambria Math"/>
                              </a:rPr>
                              <m:t>2</m:t>
                            </m:r>
                          </m:sup>
                        </m:sSup>
                        <m:d>
                          <m:dPr>
                            <m:ctrlPr>
                              <a:rPr lang="en-CA" sz="1800" i="1">
                                <a:latin typeface="Cambria Math"/>
                              </a:rPr>
                            </m:ctrlPr>
                          </m:dPr>
                          <m:e>
                            <m:r>
                              <a:rPr lang="en-US" sz="1800" i="1">
                                <a:latin typeface="Cambria Math"/>
                              </a:rPr>
                              <m:t>𝑠</m:t>
                            </m:r>
                          </m:e>
                        </m:d>
                        <m:r>
                          <a:rPr lang="en-US" sz="1800" i="1">
                            <a:latin typeface="Cambria Math"/>
                          </a:rPr>
                          <m:t>𝑑𝑠</m:t>
                        </m:r>
                      </m:e>
                    </m:nary>
                  </m:oMath>
                </a14:m>
                <a:endParaRPr lang="en-CA" sz="1800"/>
              </a:p>
              <a:p>
                <a:pPr marL="0" indent="0">
                  <a:buNone/>
                </a:pPr>
                <a:r>
                  <a:rPr lang="en-US" sz="1800"/>
                  <a:t>	</a:t>
                </a:r>
                <a14:m>
                  <m:oMath xmlns:m="http://schemas.openxmlformats.org/officeDocument/2006/math">
                    <m:sSub>
                      <m:sSubPr>
                        <m:ctrlPr>
                          <a:rPr lang="en-CA" sz="1800" i="1">
                            <a:latin typeface="Cambria Math"/>
                          </a:rPr>
                        </m:ctrlPr>
                      </m:sSubPr>
                      <m:e>
                        <m:r>
                          <a:rPr lang="en-US" sz="1800" i="1">
                            <a:latin typeface="Cambria Math"/>
                          </a:rPr>
                          <m:t>𝑒</m:t>
                        </m:r>
                      </m:e>
                      <m:sub>
                        <m:r>
                          <a:rPr lang="en-US" sz="1800" i="1">
                            <a:latin typeface="Cambria Math"/>
                          </a:rPr>
                          <m:t>𝑖</m:t>
                        </m:r>
                      </m:sub>
                    </m:sSub>
                    <m:r>
                      <a:rPr lang="en-US" sz="1800" i="1">
                        <a:latin typeface="Cambria Math"/>
                      </a:rPr>
                      <m:t>=</m:t>
                    </m:r>
                    <m:r>
                      <m:rPr>
                        <m:sty m:val="p"/>
                      </m:rPr>
                      <a:rPr lang="en-US" sz="1800">
                        <a:latin typeface="Cambria Math"/>
                      </a:rPr>
                      <m:t>exp</m:t>
                    </m:r>
                    <m:r>
                      <a:rPr lang="en-US" sz="1800" i="1">
                        <a:latin typeface="Cambria Math"/>
                      </a:rPr>
                      <m:t>(</m:t>
                    </m:r>
                    <m:sSubSup>
                      <m:sSubSupPr>
                        <m:ctrlPr>
                          <a:rPr lang="en-CA" sz="1800" i="1">
                            <a:latin typeface="Cambria Math"/>
                          </a:rPr>
                        </m:ctrlPr>
                      </m:sSubSupPr>
                      <m:e>
                        <m:r>
                          <a:rPr lang="en-US" sz="1800" i="1">
                            <a:latin typeface="Cambria Math"/>
                          </a:rPr>
                          <m:t>𝑣</m:t>
                        </m:r>
                      </m:e>
                      <m:sub>
                        <m:r>
                          <a:rPr lang="en-US" sz="1800" i="1">
                            <a:latin typeface="Cambria Math"/>
                          </a:rPr>
                          <m:t>𝑖</m:t>
                        </m:r>
                      </m:sub>
                      <m:sup>
                        <m:r>
                          <a:rPr lang="en-US" sz="1800" i="1">
                            <a:latin typeface="Cambria Math"/>
                          </a:rPr>
                          <m:t>2</m:t>
                        </m:r>
                      </m:sup>
                    </m:sSubSup>
                    <m:sSub>
                      <m:sSubPr>
                        <m:ctrlPr>
                          <a:rPr lang="en-CA" sz="1800" i="1">
                            <a:latin typeface="Cambria Math"/>
                          </a:rPr>
                        </m:ctrlPr>
                      </m:sSubPr>
                      <m:e>
                        <m:r>
                          <a:rPr lang="en-US" sz="1800" i="1">
                            <a:latin typeface="Cambria Math"/>
                          </a:rPr>
                          <m:t>𝑡</m:t>
                        </m:r>
                      </m:e>
                      <m:sub>
                        <m:r>
                          <a:rPr lang="en-US" sz="1800" i="1">
                            <a:latin typeface="Cambria Math"/>
                          </a:rPr>
                          <m:t>𝑖</m:t>
                        </m:r>
                      </m:sub>
                    </m:sSub>
                    <m:r>
                      <a:rPr lang="en-US" sz="1800" i="1">
                        <a:latin typeface="Cambria Math"/>
                      </a:rPr>
                      <m:t>)</m:t>
                    </m:r>
                  </m:oMath>
                </a14:m>
                <a:endParaRPr lang="en-CA" sz="1800"/>
              </a:p>
              <a:p>
                <a:pPr marL="0" lvl="0" indent="0" algn="ctr">
                  <a:buNone/>
                </a:pPr>
                <a:endParaRPr lang="en-CA" sz="18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828800"/>
                <a:ext cx="8229600" cy="4495800"/>
              </a:xfrm>
              <a:blipFill rotWithShape="1">
                <a:blip r:embed="rId2"/>
                <a:stretch>
                  <a:fillRect t="-1762"/>
                </a:stretch>
              </a:blipFill>
            </p:spPr>
            <p:txBody>
              <a:bodyPr/>
              <a:lstStyle/>
              <a:p>
                <a:r>
                  <a:rPr lang="en-CA">
                    <a:noFill/>
                  </a:rPr>
                  <a:t> </a:t>
                </a:r>
              </a:p>
            </p:txBody>
          </p:sp>
        </mc:Fallback>
      </mc:AlternateContent>
    </p:spTree>
    <p:extLst>
      <p:ext uri="{BB962C8B-B14F-4D97-AF65-F5344CB8AC3E}">
        <p14:creationId xmlns:p14="http://schemas.microsoft.com/office/powerpoint/2010/main" val="3580226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FX Asian</a:t>
            </a:r>
            <a:endParaRPr lang="en-PH"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828800"/>
                <a:ext cx="8229600" cy="4495800"/>
              </a:xfrm>
            </p:spPr>
            <p:txBody>
              <a:bodyPr>
                <a:noAutofit/>
              </a:bodyPr>
              <a:lstStyle/>
              <a:p>
                <a:pPr marL="0" lvl="0" indent="0" algn="ctr">
                  <a:buNone/>
                </a:pPr>
                <a:r>
                  <a:rPr lang="en-CA" smtClean="0"/>
                  <a:t>Valuation (Cont)</a:t>
                </a:r>
              </a:p>
              <a:p>
                <a:pPr lvl="0">
                  <a:buClr>
                    <a:srgbClr val="00B050"/>
                  </a:buClr>
                  <a:buFont typeface="Wingdings" panose="05000000000000000000" pitchFamily="2" charset="2"/>
                  <a:buChar char="§"/>
                </a:pPr>
                <a:r>
                  <a:rPr lang="en-US" sz="2000"/>
                  <a:t>The sifted lognormal parameters are</a:t>
                </a:r>
                <a:endParaRPr lang="en-CA" sz="2000"/>
              </a:p>
              <a:p>
                <a:pPr marL="0" indent="0">
                  <a:buNone/>
                </a:pPr>
                <a:r>
                  <a:rPr lang="en-CA" sz="1800" smtClean="0"/>
                  <a:t>	</a:t>
                </a:r>
                <a14:m>
                  <m:oMath xmlns:m="http://schemas.openxmlformats.org/officeDocument/2006/math">
                    <m:sSub>
                      <m:sSubPr>
                        <m:ctrlPr>
                          <a:rPr lang="en-CA" sz="1800" i="1">
                            <a:latin typeface="Cambria Math"/>
                          </a:rPr>
                        </m:ctrlPr>
                      </m:sSubPr>
                      <m:e>
                        <m:r>
                          <a:rPr lang="en-CA" sz="1800" i="1">
                            <a:latin typeface="Cambria Math"/>
                          </a:rPr>
                          <m:t>𝑦</m:t>
                        </m:r>
                      </m:e>
                      <m:sub>
                        <m:r>
                          <a:rPr lang="en-CA" sz="1800" i="1">
                            <a:latin typeface="Cambria Math"/>
                          </a:rPr>
                          <m:t>1</m:t>
                        </m:r>
                      </m:sub>
                    </m:sSub>
                    <m:r>
                      <a:rPr lang="en-CA" sz="1800" i="1">
                        <a:latin typeface="Cambria Math"/>
                      </a:rPr>
                      <m:t>=</m:t>
                    </m:r>
                    <m:f>
                      <m:fPr>
                        <m:ctrlPr>
                          <a:rPr lang="en-CA" sz="1800" i="1">
                            <a:latin typeface="Cambria Math"/>
                          </a:rPr>
                        </m:ctrlPr>
                      </m:fPr>
                      <m:num>
                        <m:sSub>
                          <m:sSubPr>
                            <m:ctrlPr>
                              <a:rPr lang="en-CA" sz="1800" i="1">
                                <a:latin typeface="Cambria Math"/>
                              </a:rPr>
                            </m:ctrlPr>
                          </m:sSubPr>
                          <m:e>
                            <m:r>
                              <a:rPr lang="en-CA" sz="1800" i="1">
                                <a:latin typeface="Cambria Math"/>
                              </a:rPr>
                              <m:t>𝑀</m:t>
                            </m:r>
                          </m:e>
                          <m:sub>
                            <m:r>
                              <a:rPr lang="en-CA" sz="1800" i="1">
                                <a:latin typeface="Cambria Math"/>
                              </a:rPr>
                              <m:t>2</m:t>
                            </m:r>
                          </m:sub>
                        </m:sSub>
                        <m:r>
                          <a:rPr lang="en-CA" sz="1800" i="1">
                            <a:latin typeface="Cambria Math"/>
                          </a:rPr>
                          <m:t>−</m:t>
                        </m:r>
                        <m:sSubSup>
                          <m:sSubSupPr>
                            <m:ctrlPr>
                              <a:rPr lang="en-CA" sz="1800" i="1">
                                <a:latin typeface="Cambria Math"/>
                              </a:rPr>
                            </m:ctrlPr>
                          </m:sSubSupPr>
                          <m:e>
                            <m:r>
                              <a:rPr lang="en-CA" sz="1800" i="1">
                                <a:latin typeface="Cambria Math"/>
                              </a:rPr>
                              <m:t>𝑀</m:t>
                            </m:r>
                          </m:e>
                          <m:sub>
                            <m:r>
                              <a:rPr lang="en-CA" sz="1800" i="1">
                                <a:latin typeface="Cambria Math"/>
                              </a:rPr>
                              <m:t>1</m:t>
                            </m:r>
                          </m:sub>
                          <m:sup>
                            <m:r>
                              <a:rPr lang="en-CA" sz="1800" i="1">
                                <a:latin typeface="Cambria Math"/>
                              </a:rPr>
                              <m:t>2</m:t>
                            </m:r>
                          </m:sup>
                        </m:sSubSup>
                      </m:num>
                      <m:den>
                        <m:r>
                          <a:rPr lang="en-CA" sz="1800" i="1">
                            <a:latin typeface="Cambria Math"/>
                          </a:rPr>
                          <m:t>𝑧</m:t>
                        </m:r>
                        <m:r>
                          <a:rPr lang="en-CA" sz="1800" i="1">
                            <a:latin typeface="Cambria Math"/>
                          </a:rPr>
                          <m:t>−(</m:t>
                        </m:r>
                        <m:sSub>
                          <m:sSubPr>
                            <m:ctrlPr>
                              <a:rPr lang="en-CA" sz="1800" i="1">
                                <a:latin typeface="Cambria Math"/>
                              </a:rPr>
                            </m:ctrlPr>
                          </m:sSubPr>
                          <m:e>
                            <m:r>
                              <a:rPr lang="en-CA" sz="1800" i="1">
                                <a:latin typeface="Cambria Math"/>
                              </a:rPr>
                              <m:t>𝑀</m:t>
                            </m:r>
                          </m:e>
                          <m:sub>
                            <m:r>
                              <a:rPr lang="en-CA" sz="1800" i="1">
                                <a:latin typeface="Cambria Math"/>
                              </a:rPr>
                              <m:t>2</m:t>
                            </m:r>
                          </m:sub>
                        </m:sSub>
                        <m:r>
                          <a:rPr lang="en-CA" sz="1800" i="1">
                            <a:latin typeface="Cambria Math"/>
                          </a:rPr>
                          <m:t>−</m:t>
                        </m:r>
                        <m:sSubSup>
                          <m:sSubSupPr>
                            <m:ctrlPr>
                              <a:rPr lang="en-CA" sz="1800" i="1">
                                <a:latin typeface="Cambria Math"/>
                              </a:rPr>
                            </m:ctrlPr>
                          </m:sSubSupPr>
                          <m:e>
                            <m:r>
                              <a:rPr lang="en-CA" sz="1800" i="1">
                                <a:latin typeface="Cambria Math"/>
                              </a:rPr>
                              <m:t>𝑀</m:t>
                            </m:r>
                          </m:e>
                          <m:sub>
                            <m:r>
                              <a:rPr lang="en-CA" sz="1800" i="1">
                                <a:latin typeface="Cambria Math"/>
                              </a:rPr>
                              <m:t>1</m:t>
                            </m:r>
                          </m:sub>
                          <m:sup>
                            <m:r>
                              <a:rPr lang="en-CA" sz="1800" i="1">
                                <a:latin typeface="Cambria Math"/>
                              </a:rPr>
                              <m:t>2</m:t>
                            </m:r>
                          </m:sup>
                        </m:sSubSup>
                        <m:r>
                          <a:rPr lang="en-CA" sz="1800" i="1">
                            <a:latin typeface="Cambria Math"/>
                          </a:rPr>
                          <m:t>)/</m:t>
                        </m:r>
                        <m:r>
                          <a:rPr lang="en-CA" sz="1800" i="1">
                            <a:latin typeface="Cambria Math"/>
                          </a:rPr>
                          <m:t>𝑧</m:t>
                        </m:r>
                      </m:den>
                    </m:f>
                  </m:oMath>
                </a14:m>
                <a:endParaRPr lang="en-CA" sz="1800"/>
              </a:p>
              <a:p>
                <a:pPr marL="0" indent="0">
                  <a:buNone/>
                </a:pPr>
                <a:r>
                  <a:rPr lang="en-CA" sz="1800" smtClean="0"/>
                  <a:t>	</a:t>
                </a:r>
                <a14:m>
                  <m:oMath xmlns:m="http://schemas.openxmlformats.org/officeDocument/2006/math">
                    <m:sSub>
                      <m:sSubPr>
                        <m:ctrlPr>
                          <a:rPr lang="en-CA" sz="1800" i="1">
                            <a:latin typeface="Cambria Math"/>
                          </a:rPr>
                        </m:ctrlPr>
                      </m:sSubPr>
                      <m:e>
                        <m:r>
                          <a:rPr lang="en-CA" sz="1800" i="1">
                            <a:latin typeface="Cambria Math"/>
                          </a:rPr>
                          <m:t>𝑦</m:t>
                        </m:r>
                      </m:e>
                      <m:sub>
                        <m:r>
                          <a:rPr lang="en-CA" sz="1800" i="1">
                            <a:latin typeface="Cambria Math"/>
                          </a:rPr>
                          <m:t>11</m:t>
                        </m:r>
                      </m:sub>
                    </m:sSub>
                    <m:r>
                      <a:rPr lang="en-CA" sz="1800" i="1">
                        <a:latin typeface="Cambria Math"/>
                      </a:rPr>
                      <m:t>=</m:t>
                    </m:r>
                    <m:sSub>
                      <m:sSubPr>
                        <m:ctrlPr>
                          <a:rPr lang="en-CA" sz="1800" i="1">
                            <a:latin typeface="Cambria Math"/>
                          </a:rPr>
                        </m:ctrlPr>
                      </m:sSubPr>
                      <m:e>
                        <m:r>
                          <a:rPr lang="en-CA" sz="1800" i="1">
                            <a:latin typeface="Cambria Math"/>
                          </a:rPr>
                          <m:t>𝑀</m:t>
                        </m:r>
                      </m:e>
                      <m:sub>
                        <m:r>
                          <a:rPr lang="en-CA" sz="1800" i="1">
                            <a:latin typeface="Cambria Math"/>
                          </a:rPr>
                          <m:t>2</m:t>
                        </m:r>
                      </m:sub>
                    </m:sSub>
                    <m:r>
                      <a:rPr lang="en-CA" sz="1800" i="1">
                        <a:latin typeface="Cambria Math"/>
                      </a:rPr>
                      <m:t>−</m:t>
                    </m:r>
                    <m:sSubSup>
                      <m:sSubSupPr>
                        <m:ctrlPr>
                          <a:rPr lang="en-CA" sz="1800" i="1">
                            <a:latin typeface="Cambria Math"/>
                          </a:rPr>
                        </m:ctrlPr>
                      </m:sSubSupPr>
                      <m:e>
                        <m:r>
                          <a:rPr lang="en-CA" sz="1800" i="1">
                            <a:latin typeface="Cambria Math"/>
                          </a:rPr>
                          <m:t>𝑀</m:t>
                        </m:r>
                      </m:e>
                      <m:sub>
                        <m:r>
                          <a:rPr lang="en-CA" sz="1800" i="1">
                            <a:latin typeface="Cambria Math"/>
                          </a:rPr>
                          <m:t>1</m:t>
                        </m:r>
                      </m:sub>
                      <m:sup>
                        <m:r>
                          <a:rPr lang="en-CA" sz="1800" i="1">
                            <a:latin typeface="Cambria Math"/>
                          </a:rPr>
                          <m:t>2</m:t>
                        </m:r>
                      </m:sup>
                    </m:sSubSup>
                    <m:r>
                      <a:rPr lang="en-CA" sz="1800" i="1">
                        <a:latin typeface="Cambria Math"/>
                      </a:rPr>
                      <m:t>+</m:t>
                    </m:r>
                    <m:sSubSup>
                      <m:sSubSupPr>
                        <m:ctrlPr>
                          <a:rPr lang="en-CA" sz="1800" i="1">
                            <a:latin typeface="Cambria Math"/>
                          </a:rPr>
                        </m:ctrlPr>
                      </m:sSubSupPr>
                      <m:e>
                        <m:r>
                          <a:rPr lang="en-CA" sz="1800" i="1">
                            <a:latin typeface="Cambria Math"/>
                          </a:rPr>
                          <m:t>𝑦</m:t>
                        </m:r>
                      </m:e>
                      <m:sub>
                        <m:r>
                          <a:rPr lang="en-CA" sz="1800" i="1">
                            <a:latin typeface="Cambria Math"/>
                          </a:rPr>
                          <m:t>1</m:t>
                        </m:r>
                      </m:sub>
                      <m:sup>
                        <m:r>
                          <a:rPr lang="en-CA" sz="1800" i="1">
                            <a:latin typeface="Cambria Math"/>
                          </a:rPr>
                          <m:t>2</m:t>
                        </m:r>
                      </m:sup>
                    </m:sSubSup>
                  </m:oMath>
                </a14:m>
                <a:endParaRPr lang="en-CA" sz="1800"/>
              </a:p>
              <a:p>
                <a:pPr marL="0" indent="0">
                  <a:buNone/>
                </a:pPr>
                <a:r>
                  <a:rPr lang="en-US" sz="1800" smtClean="0"/>
                  <a:t>	</a:t>
                </a:r>
                <a14:m>
                  <m:oMath xmlns:m="http://schemas.openxmlformats.org/officeDocument/2006/math">
                    <m:r>
                      <a:rPr lang="en-US" sz="1800" i="1">
                        <a:latin typeface="Cambria Math"/>
                      </a:rPr>
                      <m:t>𝛿</m:t>
                    </m:r>
                    <m:r>
                      <a:rPr lang="en-US" sz="1800" i="1">
                        <a:latin typeface="Cambria Math"/>
                      </a:rPr>
                      <m:t>=</m:t>
                    </m:r>
                    <m:sSub>
                      <m:sSubPr>
                        <m:ctrlPr>
                          <a:rPr lang="en-CA" sz="1800" i="1">
                            <a:latin typeface="Cambria Math"/>
                          </a:rPr>
                        </m:ctrlPr>
                      </m:sSubPr>
                      <m:e>
                        <m:r>
                          <a:rPr lang="en-CA" sz="1800" i="1">
                            <a:latin typeface="Cambria Math"/>
                          </a:rPr>
                          <m:t>𝑀</m:t>
                        </m:r>
                      </m:e>
                      <m:sub>
                        <m:r>
                          <a:rPr lang="en-CA" sz="1800" i="1">
                            <a:latin typeface="Cambria Math"/>
                          </a:rPr>
                          <m:t>1</m:t>
                        </m:r>
                      </m:sub>
                    </m:sSub>
                    <m:r>
                      <a:rPr lang="en-CA" sz="1800" i="1">
                        <a:latin typeface="Cambria Math"/>
                      </a:rPr>
                      <m:t>−</m:t>
                    </m:r>
                    <m:sSub>
                      <m:sSubPr>
                        <m:ctrlPr>
                          <a:rPr lang="en-CA" sz="1800" i="1">
                            <a:latin typeface="Cambria Math"/>
                          </a:rPr>
                        </m:ctrlPr>
                      </m:sSubPr>
                      <m:e>
                        <m:r>
                          <a:rPr lang="en-CA" sz="1800" i="1">
                            <a:latin typeface="Cambria Math"/>
                          </a:rPr>
                          <m:t>𝑦</m:t>
                        </m:r>
                      </m:e>
                      <m:sub>
                        <m:r>
                          <a:rPr lang="en-CA" sz="1800" i="1">
                            <a:latin typeface="Cambria Math"/>
                          </a:rPr>
                          <m:t>1</m:t>
                        </m:r>
                      </m:sub>
                    </m:sSub>
                  </m:oMath>
                </a14:m>
                <a:endParaRPr lang="en-CA" sz="1800"/>
              </a:p>
              <a:p>
                <a:pPr marL="0" indent="0">
                  <a:buNone/>
                </a:pPr>
                <a:r>
                  <a:rPr lang="en-US" sz="1800" smtClean="0"/>
                  <a:t>	</a:t>
                </a:r>
                <a14:m>
                  <m:oMath xmlns:m="http://schemas.openxmlformats.org/officeDocument/2006/math">
                    <m:r>
                      <a:rPr lang="en-US" sz="1800" i="1">
                        <a:latin typeface="Cambria Math"/>
                      </a:rPr>
                      <m:t>𝑧</m:t>
                    </m:r>
                    <m:r>
                      <a:rPr lang="en-US" sz="1800" i="1">
                        <a:latin typeface="Cambria Math"/>
                      </a:rPr>
                      <m:t>=</m:t>
                    </m:r>
                    <m:sSup>
                      <m:sSupPr>
                        <m:ctrlPr>
                          <a:rPr lang="en-CA" sz="1800" i="1">
                            <a:latin typeface="Cambria Math"/>
                          </a:rPr>
                        </m:ctrlPr>
                      </m:sSupPr>
                      <m:e>
                        <m:d>
                          <m:dPr>
                            <m:ctrlPr>
                              <a:rPr lang="en-CA" sz="1800" i="1">
                                <a:latin typeface="Cambria Math"/>
                              </a:rPr>
                            </m:ctrlPr>
                          </m:dPr>
                          <m:e>
                            <m:f>
                              <m:fPr>
                                <m:ctrlPr>
                                  <a:rPr lang="en-CA" sz="1800" i="1">
                                    <a:latin typeface="Cambria Math"/>
                                  </a:rPr>
                                </m:ctrlPr>
                              </m:fPr>
                              <m:num>
                                <m:sSub>
                                  <m:sSubPr>
                                    <m:ctrlPr>
                                      <a:rPr lang="en-CA" sz="1800" i="1">
                                        <a:latin typeface="Cambria Math"/>
                                      </a:rPr>
                                    </m:ctrlPr>
                                  </m:sSubPr>
                                  <m:e>
                                    <m:r>
                                      <a:rPr lang="en-US" sz="1800" i="1">
                                        <a:latin typeface="Cambria Math"/>
                                      </a:rPr>
                                      <m:t>𝜇</m:t>
                                    </m:r>
                                  </m:e>
                                  <m:sub>
                                    <m:r>
                                      <a:rPr lang="en-US" sz="1800" i="1">
                                        <a:latin typeface="Cambria Math"/>
                                      </a:rPr>
                                      <m:t>3</m:t>
                                    </m:r>
                                  </m:sub>
                                </m:sSub>
                                <m:r>
                                  <a:rPr lang="en-US" sz="1800" i="1">
                                    <a:latin typeface="Cambria Math"/>
                                  </a:rPr>
                                  <m:t>+</m:t>
                                </m:r>
                                <m:rad>
                                  <m:radPr>
                                    <m:degHide m:val="on"/>
                                    <m:ctrlPr>
                                      <a:rPr lang="en-CA" sz="1800" i="1">
                                        <a:latin typeface="Cambria Math"/>
                                      </a:rPr>
                                    </m:ctrlPr>
                                  </m:radPr>
                                  <m:deg/>
                                  <m:e>
                                    <m:sSubSup>
                                      <m:sSubSupPr>
                                        <m:ctrlPr>
                                          <a:rPr lang="en-CA" sz="1800" i="1">
                                            <a:latin typeface="Cambria Math"/>
                                          </a:rPr>
                                        </m:ctrlPr>
                                      </m:sSubSupPr>
                                      <m:e>
                                        <m:r>
                                          <a:rPr lang="en-US" sz="1800" i="1">
                                            <a:latin typeface="Cambria Math"/>
                                          </a:rPr>
                                          <m:t>𝜇</m:t>
                                        </m:r>
                                      </m:e>
                                      <m:sub>
                                        <m:r>
                                          <a:rPr lang="en-US" sz="1800" i="1">
                                            <a:latin typeface="Cambria Math"/>
                                          </a:rPr>
                                          <m:t>3</m:t>
                                        </m:r>
                                      </m:sub>
                                      <m:sup>
                                        <m:r>
                                          <a:rPr lang="en-US" sz="1800" i="1">
                                            <a:latin typeface="Cambria Math"/>
                                          </a:rPr>
                                          <m:t>2</m:t>
                                        </m:r>
                                      </m:sup>
                                    </m:sSubSup>
                                    <m:r>
                                      <a:rPr lang="en-US" sz="1800" i="1">
                                        <a:latin typeface="Cambria Math"/>
                                      </a:rPr>
                                      <m:t>+4</m:t>
                                    </m:r>
                                    <m:sSubSup>
                                      <m:sSubSupPr>
                                        <m:ctrlPr>
                                          <a:rPr lang="en-CA" sz="1800" i="1">
                                            <a:latin typeface="Cambria Math"/>
                                          </a:rPr>
                                        </m:ctrlPr>
                                      </m:sSubSupPr>
                                      <m:e>
                                        <m:r>
                                          <a:rPr lang="en-US" sz="1800" i="1">
                                            <a:latin typeface="Cambria Math"/>
                                          </a:rPr>
                                          <m:t>𝜇</m:t>
                                        </m:r>
                                      </m:e>
                                      <m:sub>
                                        <m:r>
                                          <a:rPr lang="en-US" sz="1800" i="1">
                                            <a:latin typeface="Cambria Math"/>
                                          </a:rPr>
                                          <m:t>2</m:t>
                                        </m:r>
                                      </m:sub>
                                      <m:sup>
                                        <m:r>
                                          <a:rPr lang="en-US" sz="1800" i="1">
                                            <a:latin typeface="Cambria Math"/>
                                          </a:rPr>
                                          <m:t>3</m:t>
                                        </m:r>
                                      </m:sup>
                                    </m:sSubSup>
                                  </m:e>
                                </m:rad>
                              </m:num>
                              <m:den>
                                <m:r>
                                  <a:rPr lang="en-US" sz="1800" i="1">
                                    <a:latin typeface="Cambria Math"/>
                                  </a:rPr>
                                  <m:t>2</m:t>
                                </m:r>
                              </m:den>
                            </m:f>
                          </m:e>
                        </m:d>
                      </m:e>
                      <m:sup>
                        <m:f>
                          <m:fPr>
                            <m:ctrlPr>
                              <a:rPr lang="en-CA" sz="1800" i="1">
                                <a:latin typeface="Cambria Math"/>
                              </a:rPr>
                            </m:ctrlPr>
                          </m:fPr>
                          <m:num>
                            <m:r>
                              <a:rPr lang="en-US" sz="1800" i="1">
                                <a:latin typeface="Cambria Math"/>
                              </a:rPr>
                              <m:t>1</m:t>
                            </m:r>
                          </m:num>
                          <m:den>
                            <m:r>
                              <a:rPr lang="en-US" sz="1800" i="1">
                                <a:latin typeface="Cambria Math"/>
                              </a:rPr>
                              <m:t>3</m:t>
                            </m:r>
                          </m:den>
                        </m:f>
                      </m:sup>
                    </m:sSup>
                  </m:oMath>
                </a14:m>
                <a:endParaRPr lang="en-CA" sz="1800"/>
              </a:p>
              <a:p>
                <a:pPr marL="0" indent="0">
                  <a:buNone/>
                </a:pPr>
                <a:r>
                  <a:rPr lang="en-CA" sz="1800" smtClean="0"/>
                  <a:t>	</a:t>
                </a:r>
                <a14:m>
                  <m:oMath xmlns:m="http://schemas.openxmlformats.org/officeDocument/2006/math">
                    <m:sSub>
                      <m:sSubPr>
                        <m:ctrlPr>
                          <a:rPr lang="en-CA" sz="1800" i="1">
                            <a:latin typeface="Cambria Math"/>
                          </a:rPr>
                        </m:ctrlPr>
                      </m:sSubPr>
                      <m:e>
                        <m:r>
                          <a:rPr lang="en-US" sz="1800" i="1">
                            <a:latin typeface="Cambria Math"/>
                          </a:rPr>
                          <m:t>𝜇</m:t>
                        </m:r>
                      </m:e>
                      <m:sub>
                        <m:r>
                          <a:rPr lang="en-US" sz="1800" i="1">
                            <a:latin typeface="Cambria Math"/>
                          </a:rPr>
                          <m:t>3</m:t>
                        </m:r>
                      </m:sub>
                    </m:sSub>
                    <m:r>
                      <a:rPr lang="en-US" sz="1800" i="1">
                        <a:latin typeface="Cambria Math"/>
                      </a:rPr>
                      <m:t>=</m:t>
                    </m:r>
                    <m:sSub>
                      <m:sSubPr>
                        <m:ctrlPr>
                          <a:rPr lang="en-CA" sz="1800" i="1">
                            <a:latin typeface="Cambria Math"/>
                          </a:rPr>
                        </m:ctrlPr>
                      </m:sSubPr>
                      <m:e>
                        <m:r>
                          <a:rPr lang="en-US" sz="1800" i="1">
                            <a:latin typeface="Cambria Math"/>
                          </a:rPr>
                          <m:t>𝑀</m:t>
                        </m:r>
                      </m:e>
                      <m:sub>
                        <m:r>
                          <a:rPr lang="en-US" sz="1800" i="1">
                            <a:latin typeface="Cambria Math"/>
                          </a:rPr>
                          <m:t>3</m:t>
                        </m:r>
                      </m:sub>
                    </m:sSub>
                    <m:r>
                      <a:rPr lang="en-US" sz="1800" i="1">
                        <a:latin typeface="Cambria Math"/>
                      </a:rPr>
                      <m:t>−3</m:t>
                    </m:r>
                    <m:sSub>
                      <m:sSubPr>
                        <m:ctrlPr>
                          <a:rPr lang="en-CA" sz="1800" i="1">
                            <a:latin typeface="Cambria Math"/>
                          </a:rPr>
                        </m:ctrlPr>
                      </m:sSubPr>
                      <m:e>
                        <m:r>
                          <a:rPr lang="en-US" sz="1800" i="1">
                            <a:latin typeface="Cambria Math"/>
                          </a:rPr>
                          <m:t>𝑀</m:t>
                        </m:r>
                      </m:e>
                      <m:sub>
                        <m:r>
                          <a:rPr lang="en-US" sz="1800" i="1">
                            <a:latin typeface="Cambria Math"/>
                          </a:rPr>
                          <m:t>1</m:t>
                        </m:r>
                      </m:sub>
                    </m:sSub>
                    <m:d>
                      <m:dPr>
                        <m:ctrlPr>
                          <a:rPr lang="en-CA" sz="1800" i="1">
                            <a:latin typeface="Cambria Math"/>
                          </a:rPr>
                        </m:ctrlPr>
                      </m:dPr>
                      <m:e>
                        <m:sSub>
                          <m:sSubPr>
                            <m:ctrlPr>
                              <a:rPr lang="en-CA" sz="1800" i="1">
                                <a:latin typeface="Cambria Math"/>
                              </a:rPr>
                            </m:ctrlPr>
                          </m:sSubPr>
                          <m:e>
                            <m:r>
                              <a:rPr lang="en-US" sz="1800" i="1">
                                <a:latin typeface="Cambria Math"/>
                              </a:rPr>
                              <m:t>𝑀</m:t>
                            </m:r>
                          </m:e>
                          <m:sub>
                            <m:r>
                              <a:rPr lang="en-US" sz="1800" i="1">
                                <a:latin typeface="Cambria Math"/>
                              </a:rPr>
                              <m:t>2</m:t>
                            </m:r>
                          </m:sub>
                        </m:sSub>
                        <m:r>
                          <a:rPr lang="en-US" sz="1800" i="1">
                            <a:latin typeface="Cambria Math"/>
                          </a:rPr>
                          <m:t>−</m:t>
                        </m:r>
                        <m:sSubSup>
                          <m:sSubSupPr>
                            <m:ctrlPr>
                              <a:rPr lang="en-CA" sz="1800" i="1">
                                <a:latin typeface="Cambria Math"/>
                              </a:rPr>
                            </m:ctrlPr>
                          </m:sSubSupPr>
                          <m:e>
                            <m:r>
                              <a:rPr lang="en-US" sz="1800" i="1">
                                <a:latin typeface="Cambria Math"/>
                              </a:rPr>
                              <m:t>𝑀</m:t>
                            </m:r>
                          </m:e>
                          <m:sub>
                            <m:r>
                              <a:rPr lang="en-US" sz="1800" i="1">
                                <a:latin typeface="Cambria Math"/>
                              </a:rPr>
                              <m:t>1</m:t>
                            </m:r>
                          </m:sub>
                          <m:sup>
                            <m:r>
                              <a:rPr lang="en-US" sz="1800" i="1">
                                <a:latin typeface="Cambria Math"/>
                              </a:rPr>
                              <m:t>2</m:t>
                            </m:r>
                          </m:sup>
                        </m:sSubSup>
                      </m:e>
                    </m:d>
                    <m:r>
                      <a:rPr lang="en-US" sz="1800" i="1">
                        <a:latin typeface="Cambria Math"/>
                      </a:rPr>
                      <m:t>−</m:t>
                    </m:r>
                    <m:sSubSup>
                      <m:sSubSupPr>
                        <m:ctrlPr>
                          <a:rPr lang="en-CA" sz="1800" i="1">
                            <a:latin typeface="Cambria Math"/>
                          </a:rPr>
                        </m:ctrlPr>
                      </m:sSubSupPr>
                      <m:e>
                        <m:r>
                          <a:rPr lang="en-US" sz="1800" i="1">
                            <a:latin typeface="Cambria Math"/>
                          </a:rPr>
                          <m:t>𝑀</m:t>
                        </m:r>
                      </m:e>
                      <m:sub>
                        <m:r>
                          <a:rPr lang="en-US" sz="1800" i="1">
                            <a:latin typeface="Cambria Math"/>
                          </a:rPr>
                          <m:t>1</m:t>
                        </m:r>
                      </m:sub>
                      <m:sup>
                        <m:r>
                          <a:rPr lang="en-US" sz="1800" i="1">
                            <a:latin typeface="Cambria Math"/>
                          </a:rPr>
                          <m:t>3</m:t>
                        </m:r>
                      </m:sup>
                    </m:sSubSup>
                  </m:oMath>
                </a14:m>
                <a:endParaRPr lang="en-CA" sz="1800"/>
              </a:p>
              <a:p>
                <a:pPr lvl="0">
                  <a:buClr>
                    <a:srgbClr val="00B050"/>
                  </a:buClr>
                  <a:buFont typeface="Wingdings" panose="05000000000000000000" pitchFamily="2" charset="2"/>
                  <a:buChar char="§"/>
                </a:pPr>
                <a:r>
                  <a:rPr lang="en-US" sz="2000"/>
                  <a:t>By assuming that the average asset price is lognormal, you can use Black's model to price an Asian option.</a:t>
                </a:r>
                <a:endParaRPr lang="en-CA" sz="20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828800"/>
                <a:ext cx="8229600" cy="4495800"/>
              </a:xfrm>
              <a:blipFill rotWithShape="1">
                <a:blip r:embed="rId2"/>
                <a:stretch>
                  <a:fillRect l="-667" t="-1762" r="-222"/>
                </a:stretch>
              </a:blipFill>
            </p:spPr>
            <p:txBody>
              <a:bodyPr/>
              <a:lstStyle/>
              <a:p>
                <a:r>
                  <a:rPr lang="en-CA">
                    <a:noFill/>
                  </a:rPr>
                  <a:t> </a:t>
                </a:r>
              </a:p>
            </p:txBody>
          </p:sp>
        </mc:Fallback>
      </mc:AlternateContent>
    </p:spTree>
    <p:extLst>
      <p:ext uri="{BB962C8B-B14F-4D97-AF65-F5344CB8AC3E}">
        <p14:creationId xmlns:p14="http://schemas.microsoft.com/office/powerpoint/2010/main" val="1246733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FX Asian</a:t>
            </a:r>
            <a:endParaRPr lang="en-PH"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828800"/>
                <a:ext cx="8229600" cy="4495800"/>
              </a:xfrm>
            </p:spPr>
            <p:txBody>
              <a:bodyPr>
                <a:noAutofit/>
              </a:bodyPr>
              <a:lstStyle/>
              <a:p>
                <a:pPr marL="0" lvl="0" indent="0" algn="ctr">
                  <a:buNone/>
                </a:pPr>
                <a:r>
                  <a:rPr lang="en-CA" smtClean="0"/>
                  <a:t>Valuation (Cont)</a:t>
                </a:r>
              </a:p>
              <a:p>
                <a:pPr lvl="0">
                  <a:buClr>
                    <a:srgbClr val="00B050"/>
                  </a:buClr>
                  <a:buFont typeface="Wingdings" panose="05000000000000000000" pitchFamily="2" charset="2"/>
                  <a:buChar char="§"/>
                </a:pPr>
                <a:r>
                  <a:rPr lang="en-US" sz="2000"/>
                  <a:t>The present value of an Asian call option is given </a:t>
                </a:r>
                <a:r>
                  <a:rPr lang="en-US" sz="2000" smtClean="0"/>
                  <a:t>by</a:t>
                </a:r>
              </a:p>
              <a:p>
                <a:pPr lvl="0"/>
                <a:endParaRPr lang="en-CA" sz="600"/>
              </a:p>
              <a:p>
                <a:pPr marL="800100" lvl="2" indent="0">
                  <a:buNone/>
                </a:pPr>
                <a14:m>
                  <m:oMathPara xmlns:m="http://schemas.openxmlformats.org/officeDocument/2006/math">
                    <m:oMathParaPr>
                      <m:jc m:val="left"/>
                    </m:oMathParaPr>
                    <m:oMath xmlns:m="http://schemas.openxmlformats.org/officeDocument/2006/math">
                      <m:sSub>
                        <m:sSubPr>
                          <m:ctrlPr>
                            <a:rPr lang="en-CA" sz="1800" i="1">
                              <a:latin typeface="Cambria Math"/>
                            </a:rPr>
                          </m:ctrlPr>
                        </m:sSubPr>
                        <m:e>
                          <m:r>
                            <a:rPr lang="en-US" sz="1800" i="1">
                              <a:latin typeface="Cambria Math"/>
                            </a:rPr>
                            <m:t>𝑃𝑉</m:t>
                          </m:r>
                        </m:e>
                        <m:sub>
                          <m:r>
                            <a:rPr lang="en-US" sz="1800" i="1">
                              <a:latin typeface="Cambria Math"/>
                            </a:rPr>
                            <m:t>𝐶</m:t>
                          </m:r>
                        </m:sub>
                      </m:sSub>
                      <m:r>
                        <a:rPr lang="en-US" sz="1800" i="1">
                          <a:latin typeface="Cambria Math"/>
                        </a:rPr>
                        <m:t>=</m:t>
                      </m:r>
                      <m:d>
                        <m:dPr>
                          <m:ctrlPr>
                            <a:rPr lang="en-CA" sz="1800" i="1">
                              <a:latin typeface="Cambria Math"/>
                            </a:rPr>
                          </m:ctrlPr>
                        </m:dPr>
                        <m:e>
                          <m:sSub>
                            <m:sSubPr>
                              <m:ctrlPr>
                                <a:rPr lang="en-CA" sz="1800" i="1">
                                  <a:latin typeface="Cambria Math"/>
                                </a:rPr>
                              </m:ctrlPr>
                            </m:sSubPr>
                            <m:e>
                              <m:r>
                                <a:rPr lang="en-US" sz="1800" i="1">
                                  <a:latin typeface="Cambria Math"/>
                                </a:rPr>
                                <m:t>𝑦</m:t>
                              </m:r>
                            </m:e>
                            <m:sub>
                              <m:r>
                                <a:rPr lang="en-US" sz="1800" i="1">
                                  <a:latin typeface="Cambria Math"/>
                                </a:rPr>
                                <m:t>1</m:t>
                              </m:r>
                            </m:sub>
                          </m:sSub>
                          <m:r>
                            <a:rPr lang="en-US" sz="1800" i="1">
                              <a:latin typeface="Cambria Math"/>
                            </a:rPr>
                            <m:t>𝑁</m:t>
                          </m:r>
                          <m:d>
                            <m:dPr>
                              <m:ctrlPr>
                                <a:rPr lang="en-CA" sz="1800" i="1">
                                  <a:latin typeface="Cambria Math"/>
                                </a:rPr>
                              </m:ctrlPr>
                            </m:dPr>
                            <m:e>
                              <m:sSub>
                                <m:sSubPr>
                                  <m:ctrlPr>
                                    <a:rPr lang="en-CA" sz="1800" i="1">
                                      <a:latin typeface="Cambria Math"/>
                                    </a:rPr>
                                  </m:ctrlPr>
                                </m:sSubPr>
                                <m:e>
                                  <m:r>
                                    <a:rPr lang="en-US" sz="1800" i="1">
                                      <a:latin typeface="Cambria Math"/>
                                    </a:rPr>
                                    <m:t>𝑑</m:t>
                                  </m:r>
                                </m:e>
                                <m:sub>
                                  <m:r>
                                    <a:rPr lang="en-US" sz="1800" i="1">
                                      <a:latin typeface="Cambria Math"/>
                                    </a:rPr>
                                    <m:t>1</m:t>
                                  </m:r>
                                </m:sub>
                              </m:sSub>
                            </m:e>
                          </m:d>
                          <m:r>
                            <a:rPr lang="en-US" sz="1800" i="1">
                              <a:latin typeface="Cambria Math"/>
                            </a:rPr>
                            <m:t>−(</m:t>
                          </m:r>
                          <m:r>
                            <a:rPr lang="en-US" sz="1800" i="1">
                              <a:latin typeface="Cambria Math"/>
                            </a:rPr>
                            <m:t>𝐾</m:t>
                          </m:r>
                          <m:r>
                            <a:rPr lang="en-US" sz="1800" i="1">
                              <a:latin typeface="Cambria Math"/>
                            </a:rPr>
                            <m:t>−</m:t>
                          </m:r>
                          <m:r>
                            <a:rPr lang="en-US" sz="1800" i="1">
                              <a:latin typeface="Cambria Math"/>
                            </a:rPr>
                            <m:t>𝜓</m:t>
                          </m:r>
                          <m:r>
                            <a:rPr lang="en-US" sz="1800" i="1">
                              <a:latin typeface="Cambria Math"/>
                            </a:rPr>
                            <m:t>𝐴</m:t>
                          </m:r>
                          <m:r>
                            <a:rPr lang="en-US" sz="1800" i="1">
                              <a:latin typeface="Cambria Math"/>
                            </a:rPr>
                            <m:t>−</m:t>
                          </m:r>
                          <m:r>
                            <a:rPr lang="en-US" sz="1800" i="1">
                              <a:latin typeface="Cambria Math"/>
                            </a:rPr>
                            <m:t>𝛿</m:t>
                          </m:r>
                          <m:r>
                            <a:rPr lang="en-US" sz="1800" i="1">
                              <a:latin typeface="Cambria Math"/>
                            </a:rPr>
                            <m:t>)</m:t>
                          </m:r>
                          <m:r>
                            <a:rPr lang="en-US" sz="1800" i="1">
                              <a:latin typeface="Cambria Math"/>
                            </a:rPr>
                            <m:t>𝑁</m:t>
                          </m:r>
                          <m:r>
                            <a:rPr lang="en-US" sz="1800" i="1">
                              <a:latin typeface="Cambria Math"/>
                            </a:rPr>
                            <m:t>(</m:t>
                          </m:r>
                          <m:sSub>
                            <m:sSubPr>
                              <m:ctrlPr>
                                <a:rPr lang="en-CA" sz="1800" i="1">
                                  <a:latin typeface="Cambria Math"/>
                                </a:rPr>
                              </m:ctrlPr>
                            </m:sSubPr>
                            <m:e>
                              <m:r>
                                <a:rPr lang="en-US" sz="1800" i="1">
                                  <a:latin typeface="Cambria Math"/>
                                </a:rPr>
                                <m:t>𝑑</m:t>
                              </m:r>
                            </m:e>
                            <m:sub>
                              <m:r>
                                <a:rPr lang="en-US" sz="1800" i="1">
                                  <a:latin typeface="Cambria Math"/>
                                </a:rPr>
                                <m:t>2</m:t>
                              </m:r>
                            </m:sub>
                          </m:sSub>
                          <m:r>
                            <a:rPr lang="en-US" sz="1800" i="1">
                              <a:latin typeface="Cambria Math"/>
                            </a:rPr>
                            <m:t>)</m:t>
                          </m:r>
                        </m:e>
                      </m:d>
                      <m:r>
                        <a:rPr lang="en-US" sz="1800" i="1">
                          <a:latin typeface="Cambria Math"/>
                        </a:rPr>
                        <m:t>𝐷</m:t>
                      </m:r>
                    </m:oMath>
                  </m:oMathPara>
                </a14:m>
                <a:endParaRPr lang="en-CA" sz="1800" i="1" smtClean="0"/>
              </a:p>
              <a:p>
                <a:pPr marL="800100" lvl="2" indent="0">
                  <a:buNone/>
                </a:pPr>
                <a14:m>
                  <m:oMathPara xmlns:m="http://schemas.openxmlformats.org/officeDocument/2006/math">
                    <m:oMathParaPr>
                      <m:jc m:val="left"/>
                    </m:oMathParaPr>
                    <m:oMath xmlns:m="http://schemas.openxmlformats.org/officeDocument/2006/math">
                      <m:sSub>
                        <m:sSubPr>
                          <m:ctrlPr>
                            <a:rPr lang="en-CA" sz="1800" i="1">
                              <a:latin typeface="Cambria Math"/>
                            </a:rPr>
                          </m:ctrlPr>
                        </m:sSubPr>
                        <m:e>
                          <m:r>
                            <a:rPr lang="en-CA" sz="1800" i="1">
                              <a:latin typeface="Cambria Math"/>
                            </a:rPr>
                            <m:t>𝑑</m:t>
                          </m:r>
                        </m:e>
                        <m:sub>
                          <m:r>
                            <a:rPr lang="en-CA" sz="1800" i="1">
                              <a:latin typeface="Cambria Math"/>
                            </a:rPr>
                            <m:t>1</m:t>
                          </m:r>
                        </m:sub>
                      </m:sSub>
                      <m:r>
                        <a:rPr lang="en-CA" sz="1800" i="1">
                          <a:latin typeface="Cambria Math"/>
                        </a:rPr>
                        <m:t>=</m:t>
                      </m:r>
                      <m:f>
                        <m:fPr>
                          <m:ctrlPr>
                            <a:rPr lang="en-CA" sz="1800" i="1">
                              <a:latin typeface="Cambria Math"/>
                            </a:rPr>
                          </m:ctrlPr>
                        </m:fPr>
                        <m:num>
                          <m:r>
                            <a:rPr lang="en-CA" sz="1800" i="1">
                              <a:latin typeface="Cambria Math"/>
                            </a:rPr>
                            <m:t>𝑙𝑛</m:t>
                          </m:r>
                          <m:d>
                            <m:dPr>
                              <m:ctrlPr>
                                <a:rPr lang="en-CA" sz="1800" i="1">
                                  <a:latin typeface="Cambria Math"/>
                                </a:rPr>
                              </m:ctrlPr>
                            </m:dPr>
                            <m:e>
                              <m:f>
                                <m:fPr>
                                  <m:ctrlPr>
                                    <a:rPr lang="en-CA" sz="1800" i="1">
                                      <a:latin typeface="Cambria Math"/>
                                    </a:rPr>
                                  </m:ctrlPr>
                                </m:fPr>
                                <m:num>
                                  <m:rad>
                                    <m:radPr>
                                      <m:degHide m:val="on"/>
                                      <m:ctrlPr>
                                        <a:rPr lang="en-CA" sz="1800" i="1">
                                          <a:latin typeface="Cambria Math"/>
                                        </a:rPr>
                                      </m:ctrlPr>
                                    </m:radPr>
                                    <m:deg/>
                                    <m:e>
                                      <m:sSub>
                                        <m:sSubPr>
                                          <m:ctrlPr>
                                            <a:rPr lang="en-CA" sz="1800" i="1">
                                              <a:latin typeface="Cambria Math"/>
                                            </a:rPr>
                                          </m:ctrlPr>
                                        </m:sSubPr>
                                        <m:e>
                                          <m:r>
                                            <a:rPr lang="en-CA" sz="1800" i="1">
                                              <a:latin typeface="Cambria Math"/>
                                            </a:rPr>
                                            <m:t>𝑦</m:t>
                                          </m:r>
                                        </m:e>
                                        <m:sub>
                                          <m:r>
                                            <a:rPr lang="en-CA" sz="1800" i="1">
                                              <a:latin typeface="Cambria Math"/>
                                            </a:rPr>
                                            <m:t>11</m:t>
                                          </m:r>
                                        </m:sub>
                                      </m:sSub>
                                    </m:e>
                                  </m:rad>
                                </m:num>
                                <m:den>
                                  <m:r>
                                    <a:rPr lang="en-CA" sz="1800" i="1">
                                      <a:latin typeface="Cambria Math"/>
                                    </a:rPr>
                                    <m:t>𝐾</m:t>
                                  </m:r>
                                  <m:r>
                                    <a:rPr lang="en-CA" sz="1800" i="1">
                                      <a:latin typeface="Cambria Math"/>
                                    </a:rPr>
                                    <m:t>−</m:t>
                                  </m:r>
                                  <m:r>
                                    <a:rPr lang="en-CA" sz="1800" i="1">
                                      <a:latin typeface="Cambria Math"/>
                                    </a:rPr>
                                    <m:t>𝜓</m:t>
                                  </m:r>
                                  <m:r>
                                    <a:rPr lang="en-CA" sz="1800" i="1">
                                      <a:latin typeface="Cambria Math"/>
                                    </a:rPr>
                                    <m:t>𝐴</m:t>
                                  </m:r>
                                  <m:r>
                                    <a:rPr lang="en-CA" sz="1800" i="1">
                                      <a:latin typeface="Cambria Math"/>
                                    </a:rPr>
                                    <m:t>−</m:t>
                                  </m:r>
                                  <m:r>
                                    <a:rPr lang="en-CA" sz="1800" i="1">
                                      <a:latin typeface="Cambria Math"/>
                                    </a:rPr>
                                    <m:t>𝛿</m:t>
                                  </m:r>
                                </m:den>
                              </m:f>
                            </m:e>
                          </m:d>
                        </m:num>
                        <m:den>
                          <m:rad>
                            <m:radPr>
                              <m:degHide m:val="on"/>
                              <m:ctrlPr>
                                <a:rPr lang="en-CA" sz="1800" i="1">
                                  <a:latin typeface="Cambria Math"/>
                                </a:rPr>
                              </m:ctrlPr>
                            </m:radPr>
                            <m:deg/>
                            <m:e>
                              <m:r>
                                <m:rPr>
                                  <m:sty m:val="p"/>
                                </m:rPr>
                                <a:rPr lang="en-CA" sz="1800">
                                  <a:latin typeface="Cambria Math"/>
                                </a:rPr>
                                <m:t>ln</m:t>
                              </m:r>
                              <m:r>
                                <a:rPr lang="en-CA" sz="1800" i="1">
                                  <a:latin typeface="Cambria Math"/>
                                </a:rPr>
                                <m:t>(</m:t>
                              </m:r>
                              <m:sSub>
                                <m:sSubPr>
                                  <m:ctrlPr>
                                    <a:rPr lang="en-CA" sz="1800" i="1">
                                      <a:latin typeface="Cambria Math"/>
                                    </a:rPr>
                                  </m:ctrlPr>
                                </m:sSubPr>
                                <m:e>
                                  <m:r>
                                    <a:rPr lang="en-CA" sz="1800" i="1">
                                      <a:latin typeface="Cambria Math"/>
                                    </a:rPr>
                                    <m:t>𝑦</m:t>
                                  </m:r>
                                </m:e>
                                <m:sub>
                                  <m:r>
                                    <a:rPr lang="en-CA" sz="1800" i="1">
                                      <a:latin typeface="Cambria Math"/>
                                    </a:rPr>
                                    <m:t>11</m:t>
                                  </m:r>
                                </m:sub>
                              </m:sSub>
                              <m:r>
                                <a:rPr lang="en-CA" sz="1800" i="1">
                                  <a:latin typeface="Cambria Math"/>
                                </a:rPr>
                                <m:t>/</m:t>
                              </m:r>
                              <m:sSubSup>
                                <m:sSubSupPr>
                                  <m:ctrlPr>
                                    <a:rPr lang="en-CA" sz="1800" i="1">
                                      <a:latin typeface="Cambria Math"/>
                                    </a:rPr>
                                  </m:ctrlPr>
                                </m:sSubSupPr>
                                <m:e>
                                  <m:r>
                                    <a:rPr lang="en-CA" sz="1800" i="1">
                                      <a:latin typeface="Cambria Math"/>
                                    </a:rPr>
                                    <m:t>𝑦</m:t>
                                  </m:r>
                                </m:e>
                                <m:sub>
                                  <m:r>
                                    <a:rPr lang="en-CA" sz="1800" i="1">
                                      <a:latin typeface="Cambria Math"/>
                                    </a:rPr>
                                    <m:t>1</m:t>
                                  </m:r>
                                </m:sub>
                                <m:sup>
                                  <m:r>
                                    <a:rPr lang="en-CA" sz="1800" i="1">
                                      <a:latin typeface="Cambria Math"/>
                                    </a:rPr>
                                    <m:t>2</m:t>
                                  </m:r>
                                </m:sup>
                              </m:sSubSup>
                            </m:e>
                          </m:rad>
                          <m:r>
                            <a:rPr lang="en-CA" sz="1800" i="1">
                              <a:latin typeface="Cambria Math"/>
                            </a:rPr>
                            <m:t>)</m:t>
                          </m:r>
                        </m:den>
                      </m:f>
                    </m:oMath>
                  </m:oMathPara>
                </a14:m>
                <a:endParaRPr lang="en-CA" sz="1800" i="1" smtClean="0"/>
              </a:p>
              <a:p>
                <a:pPr marL="800100" lvl="2" indent="0">
                  <a:buNone/>
                </a:pPr>
                <a14:m>
                  <m:oMathPara xmlns:m="http://schemas.openxmlformats.org/officeDocument/2006/math">
                    <m:oMathParaPr>
                      <m:jc m:val="left"/>
                    </m:oMathParaPr>
                    <m:oMath xmlns:m="http://schemas.openxmlformats.org/officeDocument/2006/math">
                      <m:sSub>
                        <m:sSubPr>
                          <m:ctrlPr>
                            <a:rPr lang="en-CA" sz="1800" i="1">
                              <a:latin typeface="Cambria Math"/>
                            </a:rPr>
                          </m:ctrlPr>
                        </m:sSubPr>
                        <m:e>
                          <m:r>
                            <a:rPr lang="en-CA" sz="1800" i="1">
                              <a:latin typeface="Cambria Math"/>
                            </a:rPr>
                            <m:t>𝑑</m:t>
                          </m:r>
                        </m:e>
                        <m:sub>
                          <m:r>
                            <a:rPr lang="en-CA" sz="1800" i="1">
                              <a:latin typeface="Cambria Math"/>
                            </a:rPr>
                            <m:t>2</m:t>
                          </m:r>
                        </m:sub>
                      </m:sSub>
                      <m:r>
                        <a:rPr lang="en-CA" sz="1800" i="1">
                          <a:latin typeface="Cambria Math"/>
                        </a:rPr>
                        <m:t>=</m:t>
                      </m:r>
                      <m:sSub>
                        <m:sSubPr>
                          <m:ctrlPr>
                            <a:rPr lang="en-CA" sz="1800" i="1">
                              <a:latin typeface="Cambria Math"/>
                            </a:rPr>
                          </m:ctrlPr>
                        </m:sSubPr>
                        <m:e>
                          <m:r>
                            <a:rPr lang="en-CA" sz="1800" i="1">
                              <a:latin typeface="Cambria Math"/>
                            </a:rPr>
                            <m:t>𝑑</m:t>
                          </m:r>
                        </m:e>
                        <m:sub>
                          <m:r>
                            <a:rPr lang="en-CA" sz="1800" i="1">
                              <a:latin typeface="Cambria Math"/>
                            </a:rPr>
                            <m:t>1</m:t>
                          </m:r>
                        </m:sub>
                      </m:sSub>
                      <m:r>
                        <a:rPr lang="en-CA" sz="1800" i="1">
                          <a:latin typeface="Cambria Math"/>
                        </a:rPr>
                        <m:t>−</m:t>
                      </m:r>
                      <m:rad>
                        <m:radPr>
                          <m:degHide m:val="on"/>
                          <m:ctrlPr>
                            <a:rPr lang="en-CA" sz="1800" i="1">
                              <a:latin typeface="Cambria Math"/>
                            </a:rPr>
                          </m:ctrlPr>
                        </m:radPr>
                        <m:deg/>
                        <m:e>
                          <m:r>
                            <m:rPr>
                              <m:sty m:val="p"/>
                            </m:rPr>
                            <a:rPr lang="en-CA" sz="1800">
                              <a:latin typeface="Cambria Math"/>
                            </a:rPr>
                            <m:t>ln</m:t>
                          </m:r>
                          <m:r>
                            <a:rPr lang="en-CA" sz="1800" i="1">
                              <a:latin typeface="Cambria Math"/>
                            </a:rPr>
                            <m:t>(</m:t>
                          </m:r>
                          <m:f>
                            <m:fPr>
                              <m:ctrlPr>
                                <a:rPr lang="en-CA" sz="1800" i="1">
                                  <a:latin typeface="Cambria Math"/>
                                </a:rPr>
                              </m:ctrlPr>
                            </m:fPr>
                            <m:num>
                              <m:sSub>
                                <m:sSubPr>
                                  <m:ctrlPr>
                                    <a:rPr lang="en-CA" sz="1800" i="1">
                                      <a:latin typeface="Cambria Math"/>
                                    </a:rPr>
                                  </m:ctrlPr>
                                </m:sSubPr>
                                <m:e>
                                  <m:r>
                                    <a:rPr lang="en-CA" sz="1800" i="1">
                                      <a:latin typeface="Cambria Math"/>
                                    </a:rPr>
                                    <m:t>𝑦</m:t>
                                  </m:r>
                                </m:e>
                                <m:sub>
                                  <m:r>
                                    <a:rPr lang="en-CA" sz="1800" i="1">
                                      <a:latin typeface="Cambria Math"/>
                                    </a:rPr>
                                    <m:t>11</m:t>
                                  </m:r>
                                </m:sub>
                              </m:sSub>
                            </m:num>
                            <m:den>
                              <m:sSubSup>
                                <m:sSubSupPr>
                                  <m:ctrlPr>
                                    <a:rPr lang="en-CA" sz="1800" i="1">
                                      <a:latin typeface="Cambria Math"/>
                                    </a:rPr>
                                  </m:ctrlPr>
                                </m:sSubSupPr>
                                <m:e>
                                  <m:r>
                                    <a:rPr lang="en-CA" sz="1800" i="1">
                                      <a:latin typeface="Cambria Math"/>
                                    </a:rPr>
                                    <m:t>𝑦</m:t>
                                  </m:r>
                                </m:e>
                                <m:sub>
                                  <m:r>
                                    <a:rPr lang="en-CA" sz="1800" i="1">
                                      <a:latin typeface="Cambria Math"/>
                                    </a:rPr>
                                    <m:t>1</m:t>
                                  </m:r>
                                </m:sub>
                                <m:sup>
                                  <m:r>
                                    <a:rPr lang="en-CA" sz="1800" i="1">
                                      <a:latin typeface="Cambria Math"/>
                                    </a:rPr>
                                    <m:t>2</m:t>
                                  </m:r>
                                </m:sup>
                              </m:sSubSup>
                            </m:den>
                          </m:f>
                          <m:r>
                            <a:rPr lang="en-CA" sz="1800" i="1">
                              <a:latin typeface="Cambria Math"/>
                            </a:rPr>
                            <m:t>)</m:t>
                          </m:r>
                        </m:e>
                      </m:rad>
                    </m:oMath>
                  </m:oMathPara>
                </a14:m>
                <a:endParaRPr lang="en-CA" sz="1800"/>
              </a:p>
              <a:p>
                <a:pPr marL="400050" lvl="1" indent="0">
                  <a:buNone/>
                </a:pPr>
                <a:r>
                  <a:rPr lang="en-US" sz="1800"/>
                  <a:t>where </a:t>
                </a:r>
                <a:endParaRPr lang="en-CA" sz="1800"/>
              </a:p>
              <a:p>
                <a:pPr marL="0" indent="0">
                  <a:buNone/>
                </a:pPr>
                <a:r>
                  <a:rPr lang="en-US" sz="1800" smtClean="0"/>
                  <a:t>	</a:t>
                </a:r>
                <a14:m>
                  <m:oMath xmlns:m="http://schemas.openxmlformats.org/officeDocument/2006/math">
                    <m:r>
                      <a:rPr lang="en-US" sz="1800" i="1">
                        <a:latin typeface="Cambria Math"/>
                      </a:rPr>
                      <m:t>𝐷</m:t>
                    </m:r>
                    <m:r>
                      <a:rPr lang="en-US" sz="1800" i="1">
                        <a:latin typeface="Cambria Math"/>
                      </a:rPr>
                      <m:t>=</m:t>
                    </m:r>
                    <m:r>
                      <a:rPr lang="en-US" sz="1800" i="1">
                        <a:latin typeface="Cambria Math"/>
                      </a:rPr>
                      <m:t>𝐷</m:t>
                    </m:r>
                    <m:r>
                      <a:rPr lang="en-US" sz="1800" i="1">
                        <a:latin typeface="Cambria Math"/>
                      </a:rPr>
                      <m:t>(0,</m:t>
                    </m:r>
                    <m:r>
                      <a:rPr lang="en-US" sz="1800" i="1">
                        <a:latin typeface="Cambria Math"/>
                      </a:rPr>
                      <m:t>𝑇</m:t>
                    </m:r>
                    <m:r>
                      <a:rPr lang="en-US" sz="1800" i="1">
                        <a:latin typeface="Cambria Math"/>
                      </a:rPr>
                      <m:t>)</m:t>
                    </m:r>
                  </m:oMath>
                </a14:m>
                <a:r>
                  <a:rPr lang="en-US" sz="1800"/>
                  <a:t> 	the discount </a:t>
                </a:r>
                <a:r>
                  <a:rPr lang="en-US" sz="1800" smtClean="0"/>
                  <a:t>factor</a:t>
                </a:r>
                <a:endParaRPr lang="en-CA" sz="18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828800"/>
                <a:ext cx="8229600" cy="4495800"/>
              </a:xfrm>
              <a:blipFill rotWithShape="1">
                <a:blip r:embed="rId2"/>
                <a:stretch>
                  <a:fillRect l="-667" t="-1762"/>
                </a:stretch>
              </a:blipFill>
            </p:spPr>
            <p:txBody>
              <a:bodyPr/>
              <a:lstStyle/>
              <a:p>
                <a:r>
                  <a:rPr lang="en-CA">
                    <a:noFill/>
                  </a:rPr>
                  <a:t> </a:t>
                </a:r>
              </a:p>
            </p:txBody>
          </p:sp>
        </mc:Fallback>
      </mc:AlternateContent>
    </p:spTree>
    <p:extLst>
      <p:ext uri="{BB962C8B-B14F-4D97-AF65-F5344CB8AC3E}">
        <p14:creationId xmlns:p14="http://schemas.microsoft.com/office/powerpoint/2010/main" val="100950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FX Asian</a:t>
            </a:r>
            <a:endParaRPr lang="en-PH"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828800"/>
                <a:ext cx="8229600" cy="4495800"/>
              </a:xfrm>
            </p:spPr>
            <p:txBody>
              <a:bodyPr>
                <a:noAutofit/>
              </a:bodyPr>
              <a:lstStyle/>
              <a:p>
                <a:pPr marL="0" lvl="0" indent="0" algn="ctr">
                  <a:buNone/>
                </a:pPr>
                <a:r>
                  <a:rPr lang="en-CA" smtClean="0"/>
                  <a:t>Valuation (Cont)</a:t>
                </a:r>
              </a:p>
              <a:p>
                <a:pPr marL="0" indent="0">
                  <a:buNone/>
                </a:pPr>
                <a:r>
                  <a:rPr lang="en-US" sz="2000" smtClean="0"/>
                  <a:t>	</a:t>
                </a:r>
                <a14:m>
                  <m:oMath xmlns:m="http://schemas.openxmlformats.org/officeDocument/2006/math">
                    <m:r>
                      <a:rPr lang="en-US" sz="1800" i="1">
                        <a:latin typeface="Cambria Math"/>
                      </a:rPr>
                      <m:t>𝐷</m:t>
                    </m:r>
                    <m:r>
                      <a:rPr lang="en-US" sz="1800" i="1">
                        <a:latin typeface="Cambria Math"/>
                      </a:rPr>
                      <m:t>=</m:t>
                    </m:r>
                    <m:r>
                      <a:rPr lang="en-US" sz="1800" i="1">
                        <a:latin typeface="Cambria Math"/>
                      </a:rPr>
                      <m:t>𝐷</m:t>
                    </m:r>
                    <m:r>
                      <a:rPr lang="en-US" sz="1800" i="1">
                        <a:latin typeface="Cambria Math"/>
                      </a:rPr>
                      <m:t>(0,</m:t>
                    </m:r>
                    <m:r>
                      <a:rPr lang="en-US" sz="1800" i="1">
                        <a:latin typeface="Cambria Math"/>
                      </a:rPr>
                      <m:t>𝑇</m:t>
                    </m:r>
                    <m:r>
                      <a:rPr lang="en-US" sz="1800" i="1">
                        <a:latin typeface="Cambria Math"/>
                      </a:rPr>
                      <m:t>)</m:t>
                    </m:r>
                  </m:oMath>
                </a14:m>
                <a:r>
                  <a:rPr lang="en-US" sz="1800"/>
                  <a:t> 	the discount factor</a:t>
                </a:r>
                <a:endParaRPr lang="en-CA" sz="1800"/>
              </a:p>
              <a:p>
                <a:pPr marL="0" indent="0">
                  <a:buNone/>
                </a:pPr>
                <a:r>
                  <a:rPr lang="en-US" sz="1800" smtClean="0"/>
                  <a:t>	N </a:t>
                </a:r>
                <a:r>
                  <a:rPr lang="en-US" sz="1800"/>
                  <a:t>	</a:t>
                </a:r>
                <a:r>
                  <a:rPr lang="en-US" sz="1800" smtClean="0"/>
                  <a:t>the </a:t>
                </a:r>
                <a:r>
                  <a:rPr lang="en-CA" sz="1800"/>
                  <a:t>cumulative standard normal distribution function</a:t>
                </a:r>
              </a:p>
              <a:p>
                <a:pPr marL="0" indent="0">
                  <a:buNone/>
                </a:pPr>
                <a:r>
                  <a:rPr lang="en-CA" sz="1800" smtClean="0"/>
                  <a:t>	T</a:t>
                </a:r>
                <a:r>
                  <a:rPr lang="en-CA" sz="1800"/>
                  <a:t>	</a:t>
                </a:r>
                <a:r>
                  <a:rPr lang="en-CA" sz="1800" smtClean="0"/>
                  <a:t>the </a:t>
                </a:r>
                <a:r>
                  <a:rPr lang="en-CA" sz="1800"/>
                  <a:t>maturity date</a:t>
                </a:r>
                <a:endParaRPr lang="en-CA" sz="1800" smtClean="0"/>
              </a:p>
              <a:p>
                <a:pPr marL="0" indent="0">
                  <a:buNone/>
                </a:pPr>
                <a:r>
                  <a:rPr lang="en-CA" sz="1800"/>
                  <a:t>	</a:t>
                </a:r>
                <a14:m>
                  <m:oMath xmlns:m="http://schemas.openxmlformats.org/officeDocument/2006/math">
                    <m:r>
                      <a:rPr lang="en-CA" sz="1800" i="1">
                        <a:latin typeface="Cambria Math"/>
                      </a:rPr>
                      <m:t>𝜓</m:t>
                    </m:r>
                  </m:oMath>
                </a14:m>
                <a:r>
                  <a:rPr lang="en-CA" sz="1800"/>
                  <a:t>	</a:t>
                </a:r>
                <a:r>
                  <a:rPr lang="en-CA" sz="1800" smtClean="0"/>
                  <a:t>the </a:t>
                </a:r>
                <a:r>
                  <a:rPr lang="en-CA" sz="1800"/>
                  <a:t>sum of weights corresponding to spent fixing periods</a:t>
                </a:r>
              </a:p>
              <a:p>
                <a:pPr marL="0" indent="0">
                  <a:buNone/>
                </a:pPr>
                <a:r>
                  <a:rPr lang="en-CA" sz="1800" smtClean="0"/>
                  <a:t>	</a:t>
                </a:r>
                <a14:m>
                  <m:oMath xmlns:m="http://schemas.openxmlformats.org/officeDocument/2006/math">
                    <m:r>
                      <a:rPr lang="en-CA" sz="1800" i="1">
                        <a:latin typeface="Cambria Math"/>
                      </a:rPr>
                      <m:t>𝐴</m:t>
                    </m:r>
                  </m:oMath>
                </a14:m>
                <a:r>
                  <a:rPr lang="en-CA" sz="1800"/>
                  <a:t>	</a:t>
                </a:r>
                <a:r>
                  <a:rPr lang="en-CA" sz="1800" smtClean="0"/>
                  <a:t>the </a:t>
                </a:r>
                <a:r>
                  <a:rPr lang="en-CA" sz="1800"/>
                  <a:t>spent average</a:t>
                </a:r>
              </a:p>
              <a:p>
                <a:pPr marL="0" indent="0">
                  <a:buNone/>
                </a:pPr>
                <a:r>
                  <a:rPr lang="en-CA" sz="1800" smtClean="0"/>
                  <a:t>	</a:t>
                </a:r>
                <a14:m>
                  <m:oMath xmlns:m="http://schemas.openxmlformats.org/officeDocument/2006/math">
                    <m:r>
                      <a:rPr lang="en-CA" sz="1800" i="1">
                        <a:latin typeface="Cambria Math"/>
                      </a:rPr>
                      <m:t>𝐾</m:t>
                    </m:r>
                  </m:oMath>
                </a14:m>
                <a:r>
                  <a:rPr lang="en-CA" sz="1800"/>
                  <a:t>	</a:t>
                </a:r>
                <a:r>
                  <a:rPr lang="en-CA" sz="1800" smtClean="0"/>
                  <a:t>the strike          </a:t>
                </a:r>
                <a:r>
                  <a:rPr lang="en-CA" sz="2000" smtClean="0"/>
                  <a:t>                                      </a:t>
                </a:r>
                <a:endParaRPr lang="en-CA" sz="2000"/>
              </a:p>
              <a:p>
                <a:pPr lvl="0">
                  <a:buClr>
                    <a:srgbClr val="00B050"/>
                  </a:buClr>
                  <a:buFont typeface="Wingdings" panose="05000000000000000000" pitchFamily="2" charset="2"/>
                  <a:buChar char="§"/>
                </a:pPr>
                <a:r>
                  <a:rPr lang="en-US" sz="2000"/>
                  <a:t>The present value of an Asian put option is given </a:t>
                </a:r>
                <a:r>
                  <a:rPr lang="en-US" sz="2000" smtClean="0"/>
                  <a:t>by</a:t>
                </a:r>
              </a:p>
              <a:p>
                <a:pPr lvl="0"/>
                <a:endParaRPr lang="en-CA" sz="600"/>
              </a:p>
              <a:p>
                <a:pPr marL="0" indent="0">
                  <a:buNone/>
                </a:pPr>
                <a14:m>
                  <m:oMathPara xmlns:m="http://schemas.openxmlformats.org/officeDocument/2006/math">
                    <m:oMathParaPr>
                      <m:jc m:val="centerGroup"/>
                    </m:oMathParaPr>
                    <m:oMath xmlns:m="http://schemas.openxmlformats.org/officeDocument/2006/math">
                      <m:sSub>
                        <m:sSubPr>
                          <m:ctrlPr>
                            <a:rPr lang="en-CA" sz="1800" i="1">
                              <a:latin typeface="Cambria Math"/>
                            </a:rPr>
                          </m:ctrlPr>
                        </m:sSubPr>
                        <m:e>
                          <m:r>
                            <a:rPr lang="en-US" sz="1800" i="1">
                              <a:latin typeface="Cambria Math"/>
                            </a:rPr>
                            <m:t>𝑃𝑉</m:t>
                          </m:r>
                        </m:e>
                        <m:sub>
                          <m:r>
                            <a:rPr lang="en-US" sz="1800" i="1">
                              <a:latin typeface="Cambria Math"/>
                            </a:rPr>
                            <m:t>𝑝</m:t>
                          </m:r>
                        </m:sub>
                      </m:sSub>
                      <m:r>
                        <a:rPr lang="en-US" sz="1800" i="1">
                          <a:latin typeface="Cambria Math"/>
                        </a:rPr>
                        <m:t>=</m:t>
                      </m:r>
                      <m:d>
                        <m:dPr>
                          <m:ctrlPr>
                            <a:rPr lang="en-CA" sz="1800" i="1">
                              <a:latin typeface="Cambria Math"/>
                            </a:rPr>
                          </m:ctrlPr>
                        </m:dPr>
                        <m:e>
                          <m:d>
                            <m:dPr>
                              <m:ctrlPr>
                                <a:rPr lang="en-CA" sz="1800" i="1">
                                  <a:latin typeface="Cambria Math"/>
                                </a:rPr>
                              </m:ctrlPr>
                            </m:dPr>
                            <m:e>
                              <m:r>
                                <a:rPr lang="en-US" sz="1800" i="1">
                                  <a:latin typeface="Cambria Math"/>
                                </a:rPr>
                                <m:t>𝐾</m:t>
                              </m:r>
                              <m:r>
                                <a:rPr lang="en-US" sz="1800" i="1">
                                  <a:latin typeface="Cambria Math"/>
                                </a:rPr>
                                <m:t>−</m:t>
                              </m:r>
                              <m:r>
                                <a:rPr lang="en-US" sz="1800" i="1">
                                  <a:latin typeface="Cambria Math"/>
                                </a:rPr>
                                <m:t>𝜓</m:t>
                              </m:r>
                              <m:r>
                                <a:rPr lang="en-US" sz="1800" i="1">
                                  <a:latin typeface="Cambria Math"/>
                                </a:rPr>
                                <m:t>𝐴</m:t>
                              </m:r>
                              <m:r>
                                <a:rPr lang="en-US" sz="1800" i="1">
                                  <a:latin typeface="Cambria Math"/>
                                </a:rPr>
                                <m:t>−</m:t>
                              </m:r>
                              <m:r>
                                <a:rPr lang="en-US" sz="1800" i="1">
                                  <a:latin typeface="Cambria Math"/>
                                </a:rPr>
                                <m:t>𝛿</m:t>
                              </m:r>
                            </m:e>
                          </m:d>
                          <m:r>
                            <a:rPr lang="en-US" sz="1800" i="1">
                              <a:latin typeface="Cambria Math"/>
                            </a:rPr>
                            <m:t>𝑁</m:t>
                          </m:r>
                          <m:d>
                            <m:dPr>
                              <m:ctrlPr>
                                <a:rPr lang="en-CA" sz="1800" i="1">
                                  <a:latin typeface="Cambria Math"/>
                                </a:rPr>
                              </m:ctrlPr>
                            </m:dPr>
                            <m:e>
                              <m:sSub>
                                <m:sSubPr>
                                  <m:ctrlPr>
                                    <a:rPr lang="en-CA" sz="1800" i="1">
                                      <a:latin typeface="Cambria Math"/>
                                    </a:rPr>
                                  </m:ctrlPr>
                                </m:sSubPr>
                                <m:e>
                                  <m:r>
                                    <a:rPr lang="en-US" sz="1800" i="1">
                                      <a:latin typeface="Cambria Math"/>
                                    </a:rPr>
                                    <m:t>−</m:t>
                                  </m:r>
                                  <m:r>
                                    <a:rPr lang="en-US" sz="1800" i="1">
                                      <a:latin typeface="Cambria Math"/>
                                    </a:rPr>
                                    <m:t>𝑑</m:t>
                                  </m:r>
                                </m:e>
                                <m:sub>
                                  <m:r>
                                    <a:rPr lang="en-US" sz="1800" i="1">
                                      <a:latin typeface="Cambria Math"/>
                                    </a:rPr>
                                    <m:t>2</m:t>
                                  </m:r>
                                </m:sub>
                              </m:sSub>
                            </m:e>
                          </m:d>
                          <m:r>
                            <a:rPr lang="en-US" sz="1800" i="1">
                              <a:latin typeface="Cambria Math"/>
                            </a:rPr>
                            <m:t>−</m:t>
                          </m:r>
                          <m:sSub>
                            <m:sSubPr>
                              <m:ctrlPr>
                                <a:rPr lang="en-CA" sz="1800" i="1">
                                  <a:latin typeface="Cambria Math"/>
                                </a:rPr>
                              </m:ctrlPr>
                            </m:sSubPr>
                            <m:e>
                              <m:r>
                                <a:rPr lang="en-US" sz="1800" i="1">
                                  <a:latin typeface="Cambria Math"/>
                                </a:rPr>
                                <m:t>𝑦</m:t>
                              </m:r>
                            </m:e>
                            <m:sub>
                              <m:r>
                                <a:rPr lang="en-US" sz="1800" i="1">
                                  <a:latin typeface="Cambria Math"/>
                                </a:rPr>
                                <m:t>1</m:t>
                              </m:r>
                            </m:sub>
                          </m:sSub>
                          <m:r>
                            <a:rPr lang="en-US" sz="1800" i="1">
                              <a:latin typeface="Cambria Math"/>
                            </a:rPr>
                            <m:t>𝑁</m:t>
                          </m:r>
                          <m:d>
                            <m:dPr>
                              <m:ctrlPr>
                                <a:rPr lang="en-CA" sz="1800" i="1">
                                  <a:latin typeface="Cambria Math"/>
                                </a:rPr>
                              </m:ctrlPr>
                            </m:dPr>
                            <m:e>
                              <m:r>
                                <a:rPr lang="en-US" sz="1800" i="1">
                                  <a:latin typeface="Cambria Math"/>
                                </a:rPr>
                                <m:t>−</m:t>
                              </m:r>
                              <m:sSub>
                                <m:sSubPr>
                                  <m:ctrlPr>
                                    <a:rPr lang="en-CA" sz="1800" i="1">
                                      <a:latin typeface="Cambria Math"/>
                                    </a:rPr>
                                  </m:ctrlPr>
                                </m:sSubPr>
                                <m:e>
                                  <m:r>
                                    <a:rPr lang="en-US" sz="1800" i="1">
                                      <a:latin typeface="Cambria Math"/>
                                    </a:rPr>
                                    <m:t>𝑑</m:t>
                                  </m:r>
                                </m:e>
                                <m:sub>
                                  <m:r>
                                    <a:rPr lang="en-US" sz="1800" i="1">
                                      <a:latin typeface="Cambria Math"/>
                                    </a:rPr>
                                    <m:t>1</m:t>
                                  </m:r>
                                </m:sub>
                              </m:sSub>
                            </m:e>
                          </m:d>
                        </m:e>
                      </m:d>
                      <m:r>
                        <a:rPr lang="en-US" sz="1800" i="1">
                          <a:latin typeface="Cambria Math"/>
                        </a:rPr>
                        <m:t>𝐷</m:t>
                      </m:r>
                    </m:oMath>
                  </m:oMathPara>
                </a14:m>
                <a:endParaRPr lang="en-CA" sz="18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828800"/>
                <a:ext cx="8229600" cy="4495800"/>
              </a:xfrm>
              <a:blipFill rotWithShape="1">
                <a:blip r:embed="rId2"/>
                <a:stretch>
                  <a:fillRect l="-667" t="-1762"/>
                </a:stretch>
              </a:blipFill>
            </p:spPr>
            <p:txBody>
              <a:bodyPr/>
              <a:lstStyle/>
              <a:p>
                <a:r>
                  <a:rPr lang="en-CA">
                    <a:noFill/>
                  </a:rPr>
                  <a:t> </a:t>
                </a:r>
              </a:p>
            </p:txBody>
          </p:sp>
        </mc:Fallback>
      </mc:AlternateContent>
    </p:spTree>
    <p:extLst>
      <p:ext uri="{BB962C8B-B14F-4D97-AF65-F5344CB8AC3E}">
        <p14:creationId xmlns:p14="http://schemas.microsoft.com/office/powerpoint/2010/main" val="4274190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FX Asian</a:t>
            </a:r>
            <a:endParaRPr lang="en-PH" sz="2400" dirty="0"/>
          </a:p>
        </p:txBody>
      </p:sp>
      <p:sp>
        <p:nvSpPr>
          <p:cNvPr id="3" name="Content Placeholder 2"/>
          <p:cNvSpPr>
            <a:spLocks noGrp="1"/>
          </p:cNvSpPr>
          <p:nvPr>
            <p:ph idx="1"/>
          </p:nvPr>
        </p:nvSpPr>
        <p:spPr>
          <a:xfrm>
            <a:off x="533400" y="1828800"/>
            <a:ext cx="8229600" cy="4495800"/>
          </a:xfrm>
        </p:spPr>
        <p:txBody>
          <a:bodyPr>
            <a:noAutofit/>
          </a:bodyPr>
          <a:lstStyle/>
          <a:p>
            <a:pPr marL="0" lvl="0" indent="0" algn="ctr">
              <a:buNone/>
            </a:pPr>
            <a:r>
              <a:rPr lang="en-US"/>
              <a:t>Practical Guide</a:t>
            </a:r>
            <a:endParaRPr lang="en-CA"/>
          </a:p>
          <a:p>
            <a:pPr lvl="0">
              <a:buClr>
                <a:srgbClr val="00B050"/>
              </a:buClr>
              <a:buFont typeface="Wingdings" panose="05000000000000000000" pitchFamily="2" charset="2"/>
              <a:buChar char="§"/>
            </a:pPr>
            <a:r>
              <a:rPr lang="en-US" sz="2400" smtClean="0"/>
              <a:t>First</a:t>
            </a:r>
            <a:r>
              <a:rPr lang="en-US" sz="2400"/>
              <a:t>, you need to construct interest rate zero curves for both base and quote currencies.</a:t>
            </a:r>
            <a:endParaRPr lang="en-CA" sz="2400"/>
          </a:p>
          <a:p>
            <a:pPr>
              <a:buClr>
                <a:srgbClr val="00B050"/>
              </a:buClr>
              <a:buFont typeface="Wingdings" panose="05000000000000000000" pitchFamily="2" charset="2"/>
              <a:buChar char="§"/>
            </a:pPr>
            <a:r>
              <a:rPr lang="en-US" sz="2400"/>
              <a:t>The curve construction in FX world is different from the one in interest rate world. </a:t>
            </a:r>
          </a:p>
          <a:p>
            <a:pPr>
              <a:buClr>
                <a:srgbClr val="00B050"/>
              </a:buClr>
              <a:buFont typeface="Wingdings" panose="05000000000000000000" pitchFamily="2" charset="2"/>
              <a:buChar char="§"/>
            </a:pPr>
            <a:r>
              <a:rPr lang="en-US" sz="2400"/>
              <a:t>Second, you need to construct an arbitrage-free volatility surface. FinPricing is using Vanna Volga model to construct FX volatility surface.</a:t>
            </a:r>
            <a:endParaRPr lang="en-CA" sz="2400"/>
          </a:p>
          <a:p>
            <a:pPr lvl="0">
              <a:buClr>
                <a:srgbClr val="00B050"/>
              </a:buClr>
              <a:buFont typeface="Wingdings" panose="05000000000000000000" pitchFamily="2" charset="2"/>
              <a:buChar char="§"/>
            </a:pPr>
            <a:r>
              <a:rPr lang="en-US" sz="2400"/>
              <a:t>After that, you can use the formulas to calculate the price and risk sensitivities</a:t>
            </a:r>
            <a:r>
              <a:rPr lang="en-US" sz="2400" smtClean="0"/>
              <a:t>.</a:t>
            </a:r>
            <a:endParaRPr lang="en-CA" sz="2400"/>
          </a:p>
        </p:txBody>
      </p:sp>
    </p:spTree>
    <p:extLst>
      <p:ext uri="{BB962C8B-B14F-4D97-AF65-F5344CB8AC3E}">
        <p14:creationId xmlns:p14="http://schemas.microsoft.com/office/powerpoint/2010/main" val="2044189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FX Asian</a:t>
            </a:r>
            <a:endParaRPr lang="en-PH" sz="2400" dirty="0"/>
          </a:p>
        </p:txBody>
      </p:sp>
      <p:sp>
        <p:nvSpPr>
          <p:cNvPr id="3" name="Content Placeholder 2"/>
          <p:cNvSpPr>
            <a:spLocks noGrp="1"/>
          </p:cNvSpPr>
          <p:nvPr>
            <p:ph idx="1"/>
          </p:nvPr>
        </p:nvSpPr>
        <p:spPr>
          <a:xfrm>
            <a:off x="533400" y="1676400"/>
            <a:ext cx="8229600" cy="4495800"/>
          </a:xfrm>
        </p:spPr>
        <p:txBody>
          <a:bodyPr>
            <a:noAutofit/>
          </a:bodyPr>
          <a:lstStyle/>
          <a:p>
            <a:pPr marL="0" lvl="0" indent="0" algn="ctr">
              <a:buNone/>
            </a:pPr>
            <a:r>
              <a:rPr lang="en-CA" smtClean="0"/>
              <a:t>A Real World Example</a:t>
            </a:r>
          </a:p>
          <a:p>
            <a:pPr marL="0" indent="0">
              <a:buNone/>
            </a:pPr>
            <a:r>
              <a:rPr lang="en-US" sz="2000" smtClean="0"/>
              <a:t>	</a:t>
            </a:r>
            <a:endParaRPr lang="en-CA" sz="1800"/>
          </a:p>
        </p:txBody>
      </p:sp>
      <p:graphicFrame>
        <p:nvGraphicFramePr>
          <p:cNvPr id="4" name="Table 3"/>
          <p:cNvGraphicFramePr>
            <a:graphicFrameLocks noGrp="1"/>
          </p:cNvGraphicFramePr>
          <p:nvPr>
            <p:extLst>
              <p:ext uri="{D42A27DB-BD31-4B8C-83A1-F6EECF244321}">
                <p14:modId xmlns:p14="http://schemas.microsoft.com/office/powerpoint/2010/main" val="857834411"/>
              </p:ext>
            </p:extLst>
          </p:nvPr>
        </p:nvGraphicFramePr>
        <p:xfrm>
          <a:off x="990600" y="2299176"/>
          <a:ext cx="7239000" cy="4177818"/>
        </p:xfrm>
        <a:graphic>
          <a:graphicData uri="http://schemas.openxmlformats.org/drawingml/2006/table">
            <a:tbl>
              <a:tblPr firstRow="1" firstCol="1" bandRow="1">
                <a:tableStyleId>{5C22544A-7EE6-4342-B048-85BDC9FD1C3A}</a:tableStyleId>
              </a:tblPr>
              <a:tblGrid>
                <a:gridCol w="3221968"/>
                <a:gridCol w="1386152"/>
                <a:gridCol w="1258326"/>
                <a:gridCol w="1372554"/>
              </a:tblGrid>
              <a:tr h="245754">
                <a:tc>
                  <a:txBody>
                    <a:bodyPr/>
                    <a:lstStyle/>
                    <a:p>
                      <a:pPr>
                        <a:spcAft>
                          <a:spcPts val="0"/>
                        </a:spcAft>
                      </a:pPr>
                      <a:r>
                        <a:rPr lang="en-CA" sz="1200">
                          <a:effectLst/>
                        </a:rPr>
                        <a:t>Name</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Value</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Fixing Date</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Fixing Value</a:t>
                      </a:r>
                      <a:endParaRPr lang="en-CA" sz="1200">
                        <a:effectLst/>
                        <a:latin typeface="Times New Roman"/>
                        <a:ea typeface="SimSun"/>
                      </a:endParaRPr>
                    </a:p>
                  </a:txBody>
                  <a:tcPr marL="9525" marR="9525" marT="9525" marB="9525" anchor="ctr"/>
                </a:tc>
              </a:tr>
              <a:tr h="245754">
                <a:tc>
                  <a:txBody>
                    <a:bodyPr/>
                    <a:lstStyle/>
                    <a:p>
                      <a:pPr>
                        <a:spcAft>
                          <a:spcPts val="0"/>
                        </a:spcAft>
                      </a:pPr>
                      <a:r>
                        <a:rPr lang="en-CA" sz="1200">
                          <a:effectLst/>
                        </a:rPr>
                        <a:t>Reporting Currency</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USD</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1/6/2017</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1.2283</a:t>
                      </a:r>
                      <a:endParaRPr lang="en-CA" sz="1200">
                        <a:effectLst/>
                        <a:latin typeface="Times New Roman"/>
                        <a:ea typeface="SimSun"/>
                      </a:endParaRPr>
                    </a:p>
                  </a:txBody>
                  <a:tcPr marL="9525" marR="9525" marT="9525" marB="9525" anchor="ctr"/>
                </a:tc>
              </a:tr>
              <a:tr h="245754">
                <a:tc>
                  <a:txBody>
                    <a:bodyPr/>
                    <a:lstStyle/>
                    <a:p>
                      <a:pPr>
                        <a:spcAft>
                          <a:spcPts val="0"/>
                        </a:spcAft>
                      </a:pPr>
                      <a:r>
                        <a:rPr lang="en-CA" sz="1200">
                          <a:effectLst/>
                        </a:rPr>
                        <a:t>Average Type</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Rate</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1/13/2017</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1.2219</a:t>
                      </a:r>
                      <a:endParaRPr lang="en-CA" sz="1200">
                        <a:effectLst/>
                        <a:latin typeface="Times New Roman"/>
                        <a:ea typeface="SimSun"/>
                      </a:endParaRPr>
                    </a:p>
                  </a:txBody>
                  <a:tcPr marL="9525" marR="9525" marT="9525" marB="9525" anchor="ctr"/>
                </a:tc>
              </a:tr>
              <a:tr h="245754">
                <a:tc>
                  <a:txBody>
                    <a:bodyPr/>
                    <a:lstStyle/>
                    <a:p>
                      <a:pPr>
                        <a:spcAft>
                          <a:spcPts val="0"/>
                        </a:spcAft>
                      </a:pPr>
                      <a:r>
                        <a:rPr lang="en-CA" sz="1200">
                          <a:effectLst/>
                        </a:rPr>
                        <a:t>Call Put</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Put</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1/20/2017</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1.236</a:t>
                      </a:r>
                      <a:endParaRPr lang="en-CA" sz="1200">
                        <a:effectLst/>
                        <a:latin typeface="Times New Roman"/>
                        <a:ea typeface="SimSun"/>
                      </a:endParaRPr>
                    </a:p>
                  </a:txBody>
                  <a:tcPr marL="9525" marR="9525" marT="9525" marB="9525" anchor="ctr"/>
                </a:tc>
              </a:tr>
              <a:tr h="245754">
                <a:tc>
                  <a:txBody>
                    <a:bodyPr/>
                    <a:lstStyle/>
                    <a:p>
                      <a:pPr>
                        <a:spcAft>
                          <a:spcPts val="0"/>
                        </a:spcAft>
                      </a:pPr>
                      <a:r>
                        <a:rPr lang="en-CA" sz="1200">
                          <a:effectLst/>
                        </a:rPr>
                        <a:t>Buy Sell</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Sell</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1/27/2017</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1.2554</a:t>
                      </a:r>
                      <a:endParaRPr lang="en-CA" sz="1200">
                        <a:effectLst/>
                        <a:latin typeface="Times New Roman"/>
                        <a:ea typeface="SimSun"/>
                      </a:endParaRPr>
                    </a:p>
                  </a:txBody>
                  <a:tcPr marL="9525" marR="9525" marT="9525" marB="9525" anchor="ctr"/>
                </a:tc>
              </a:tr>
              <a:tr h="245754">
                <a:tc>
                  <a:txBody>
                    <a:bodyPr/>
                    <a:lstStyle/>
                    <a:p>
                      <a:pPr>
                        <a:spcAft>
                          <a:spcPts val="0"/>
                        </a:spcAft>
                      </a:pPr>
                      <a:r>
                        <a:rPr lang="en-CA" sz="1200">
                          <a:effectLst/>
                        </a:rPr>
                        <a:t>Delivery Type</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Cash</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2/3/2017</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1.2481</a:t>
                      </a:r>
                      <a:endParaRPr lang="en-CA" sz="1200">
                        <a:effectLst/>
                        <a:latin typeface="Times New Roman"/>
                        <a:ea typeface="SimSun"/>
                      </a:endParaRPr>
                    </a:p>
                  </a:txBody>
                  <a:tcPr marL="9525" marR="9525" marT="9525" marB="9525" anchor="ctr"/>
                </a:tc>
              </a:tr>
              <a:tr h="245754">
                <a:tc>
                  <a:txBody>
                    <a:bodyPr/>
                    <a:lstStyle/>
                    <a:p>
                      <a:pPr>
                        <a:spcAft>
                          <a:spcPts val="0"/>
                        </a:spcAft>
                      </a:pPr>
                      <a:r>
                        <a:rPr lang="en-CA" sz="1200">
                          <a:effectLst/>
                        </a:rPr>
                        <a:t>Base Currency</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GBP</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2/10/2017</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1.2486</a:t>
                      </a:r>
                      <a:endParaRPr lang="en-CA" sz="1200">
                        <a:effectLst/>
                        <a:latin typeface="Times New Roman"/>
                        <a:ea typeface="SimSun"/>
                      </a:endParaRPr>
                    </a:p>
                  </a:txBody>
                  <a:tcPr marL="9525" marR="9525" marT="9525" marB="9525" anchor="ctr"/>
                </a:tc>
              </a:tr>
              <a:tr h="245754">
                <a:tc>
                  <a:txBody>
                    <a:bodyPr/>
                    <a:lstStyle/>
                    <a:p>
                      <a:pPr>
                        <a:spcAft>
                          <a:spcPts val="0"/>
                        </a:spcAft>
                      </a:pPr>
                      <a:r>
                        <a:rPr lang="en-CA" sz="1200">
                          <a:effectLst/>
                        </a:rPr>
                        <a:t>Base Currency Notional</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9300000</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2/17/2017</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1.24635</a:t>
                      </a:r>
                      <a:endParaRPr lang="en-CA" sz="1200">
                        <a:effectLst/>
                        <a:latin typeface="Times New Roman"/>
                        <a:ea typeface="SimSun"/>
                      </a:endParaRPr>
                    </a:p>
                  </a:txBody>
                  <a:tcPr marL="9525" marR="9525" marT="9525" marB="9525" anchor="ctr"/>
                </a:tc>
              </a:tr>
              <a:tr h="245754">
                <a:tc>
                  <a:txBody>
                    <a:bodyPr/>
                    <a:lstStyle/>
                    <a:p>
                      <a:pPr>
                        <a:spcAft>
                          <a:spcPts val="0"/>
                        </a:spcAft>
                      </a:pPr>
                      <a:r>
                        <a:rPr lang="en-CA" sz="1200">
                          <a:effectLst/>
                        </a:rPr>
                        <a:t>Underlying Currency</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USD</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2/24/2017</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1.24575</a:t>
                      </a:r>
                      <a:endParaRPr lang="en-CA" sz="1200">
                        <a:effectLst/>
                        <a:latin typeface="Times New Roman"/>
                        <a:ea typeface="SimSun"/>
                      </a:endParaRPr>
                    </a:p>
                  </a:txBody>
                  <a:tcPr marL="9525" marR="9525" marT="9525" marB="9525" anchor="ctr"/>
                </a:tc>
              </a:tr>
              <a:tr h="245754">
                <a:tc>
                  <a:txBody>
                    <a:bodyPr/>
                    <a:lstStyle/>
                    <a:p>
                      <a:pPr>
                        <a:spcAft>
                          <a:spcPts val="0"/>
                        </a:spcAft>
                      </a:pPr>
                      <a:r>
                        <a:rPr lang="en-CA" sz="1200">
                          <a:effectLst/>
                        </a:rPr>
                        <a:t>Underlying Currency Notional</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11490150</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3/3/2017</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1.2298</a:t>
                      </a:r>
                      <a:endParaRPr lang="en-CA" sz="1200">
                        <a:effectLst/>
                        <a:latin typeface="Times New Roman"/>
                        <a:ea typeface="SimSun"/>
                      </a:endParaRPr>
                    </a:p>
                  </a:txBody>
                  <a:tcPr marL="9525" marR="9525" marT="9525" marB="9525" anchor="ctr"/>
                </a:tc>
              </a:tr>
              <a:tr h="245754">
                <a:tc>
                  <a:txBody>
                    <a:bodyPr/>
                    <a:lstStyle/>
                    <a:p>
                      <a:pPr>
                        <a:spcAft>
                          <a:spcPts val="0"/>
                        </a:spcAft>
                      </a:pPr>
                      <a:r>
                        <a:rPr lang="en-CA" sz="1200">
                          <a:effectLst/>
                        </a:rPr>
                        <a:t>Trade Date</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1/5/2017</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 </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 </a:t>
                      </a:r>
                      <a:endParaRPr lang="en-CA" sz="1200">
                        <a:effectLst/>
                        <a:latin typeface="Times New Roman"/>
                        <a:ea typeface="SimSun"/>
                      </a:endParaRPr>
                    </a:p>
                  </a:txBody>
                  <a:tcPr marL="9525" marR="9525" marT="9525" marB="9525" anchor="ctr"/>
                </a:tc>
              </a:tr>
              <a:tr h="245754">
                <a:tc>
                  <a:txBody>
                    <a:bodyPr/>
                    <a:lstStyle/>
                    <a:p>
                      <a:pPr>
                        <a:spcAft>
                          <a:spcPts val="0"/>
                        </a:spcAft>
                      </a:pPr>
                      <a:r>
                        <a:rPr lang="en-CA" sz="1200">
                          <a:effectLst/>
                        </a:rPr>
                        <a:t>Maturity Date</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3/31/2017</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 </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 </a:t>
                      </a:r>
                      <a:endParaRPr lang="en-CA" sz="1200">
                        <a:effectLst/>
                        <a:latin typeface="Times New Roman"/>
                        <a:ea typeface="SimSun"/>
                      </a:endParaRPr>
                    </a:p>
                  </a:txBody>
                  <a:tcPr marL="9525" marR="9525" marT="9525" marB="9525" anchor="ctr"/>
                </a:tc>
              </a:tr>
              <a:tr h="245754">
                <a:tc>
                  <a:txBody>
                    <a:bodyPr/>
                    <a:lstStyle/>
                    <a:p>
                      <a:pPr>
                        <a:spcAft>
                          <a:spcPts val="0"/>
                        </a:spcAft>
                      </a:pPr>
                      <a:r>
                        <a:rPr lang="en-CA" sz="1200">
                          <a:effectLst/>
                        </a:rPr>
                        <a:t>Settlement Date</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4/4/2017</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 </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 </a:t>
                      </a:r>
                      <a:endParaRPr lang="en-CA" sz="1200">
                        <a:effectLst/>
                        <a:latin typeface="Times New Roman"/>
                        <a:ea typeface="SimSun"/>
                      </a:endParaRPr>
                    </a:p>
                  </a:txBody>
                  <a:tcPr marL="9525" marR="9525" marT="9525" marB="9525" anchor="ctr"/>
                </a:tc>
              </a:tr>
              <a:tr h="245754">
                <a:tc>
                  <a:txBody>
                    <a:bodyPr/>
                    <a:lstStyle/>
                    <a:p>
                      <a:pPr>
                        <a:spcAft>
                          <a:spcPts val="0"/>
                        </a:spcAft>
                      </a:pPr>
                      <a:r>
                        <a:rPr lang="en-CA" sz="1200">
                          <a:effectLst/>
                        </a:rPr>
                        <a:t>Strike and Spot Quotation</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USD/GBP</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 </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 </a:t>
                      </a:r>
                      <a:endParaRPr lang="en-CA" sz="1200">
                        <a:effectLst/>
                        <a:latin typeface="Times New Roman"/>
                        <a:ea typeface="SimSun"/>
                      </a:endParaRPr>
                    </a:p>
                  </a:txBody>
                  <a:tcPr marL="9525" marR="9525" marT="9525" marB="9525" anchor="ctr"/>
                </a:tc>
              </a:tr>
              <a:tr h="245754">
                <a:tc>
                  <a:txBody>
                    <a:bodyPr/>
                    <a:lstStyle/>
                    <a:p>
                      <a:pPr>
                        <a:spcAft>
                          <a:spcPts val="0"/>
                        </a:spcAft>
                      </a:pPr>
                      <a:r>
                        <a:rPr lang="en-CA" sz="1200">
                          <a:effectLst/>
                        </a:rPr>
                        <a:t>Strike Value</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1.2355</a:t>
                      </a:r>
                      <a:endParaRPr lang="en-CA" sz="1200">
                        <a:effectLst/>
                        <a:latin typeface="Times New Roman"/>
                        <a:ea typeface="SimSun"/>
                      </a:endParaRPr>
                    </a:p>
                  </a:txBody>
                  <a:tcPr marL="9525" marR="9525" marT="9525" marB="9525" anchor="ctr"/>
                </a:tc>
                <a:tc>
                  <a:txBody>
                    <a:bodyPr/>
                    <a:lstStyle/>
                    <a:p>
                      <a:endParaRPr lang="en-CA" sz="1000">
                        <a:effectLst/>
                        <a:latin typeface="Times New Roman"/>
                      </a:endParaRPr>
                    </a:p>
                  </a:txBody>
                  <a:tcPr marL="9525" marR="9525" marT="9525" marB="9525" anchor="ctr"/>
                </a:tc>
                <a:tc>
                  <a:txBody>
                    <a:bodyPr/>
                    <a:lstStyle/>
                    <a:p>
                      <a:endParaRPr lang="en-CA" sz="1000">
                        <a:effectLst/>
                        <a:latin typeface="Times New Roman"/>
                      </a:endParaRPr>
                    </a:p>
                  </a:txBody>
                  <a:tcPr marL="9525" marR="9525" marT="9525" marB="9525" anchor="ctr"/>
                </a:tc>
              </a:tr>
              <a:tr h="245754">
                <a:tc>
                  <a:txBody>
                    <a:bodyPr/>
                    <a:lstStyle/>
                    <a:p>
                      <a:pPr>
                        <a:spcAft>
                          <a:spcPts val="0"/>
                        </a:spcAft>
                      </a:pPr>
                      <a:r>
                        <a:rPr lang="en-CA" sz="1200">
                          <a:effectLst/>
                        </a:rPr>
                        <a:t>Instrument</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GBP/USD</a:t>
                      </a:r>
                      <a:endParaRPr lang="en-CA" sz="1200">
                        <a:effectLst/>
                        <a:latin typeface="Times New Roman"/>
                        <a:ea typeface="SimSun"/>
                      </a:endParaRPr>
                    </a:p>
                  </a:txBody>
                  <a:tcPr marL="9525" marR="9525" marT="9525" marB="9525" anchor="ctr"/>
                </a:tc>
                <a:tc>
                  <a:txBody>
                    <a:bodyPr/>
                    <a:lstStyle/>
                    <a:p>
                      <a:endParaRPr lang="en-CA" sz="1000">
                        <a:effectLst/>
                        <a:latin typeface="Times New Roman"/>
                      </a:endParaRPr>
                    </a:p>
                  </a:txBody>
                  <a:tcPr marL="9525" marR="9525" marT="9525" marB="9525" anchor="ctr"/>
                </a:tc>
                <a:tc>
                  <a:txBody>
                    <a:bodyPr/>
                    <a:lstStyle/>
                    <a:p>
                      <a:endParaRPr lang="en-CA" sz="1000">
                        <a:effectLst/>
                        <a:latin typeface="Times New Roman"/>
                      </a:endParaRPr>
                    </a:p>
                  </a:txBody>
                  <a:tcPr marL="9525" marR="9525" marT="9525" marB="9525" anchor="ctr"/>
                </a:tc>
              </a:tr>
              <a:tr h="245754">
                <a:tc>
                  <a:txBody>
                    <a:bodyPr/>
                    <a:lstStyle/>
                    <a:p>
                      <a:pPr>
                        <a:spcAft>
                          <a:spcPts val="0"/>
                        </a:spcAft>
                      </a:pPr>
                      <a:r>
                        <a:rPr lang="en-CA" sz="1200">
                          <a:effectLst/>
                        </a:rPr>
                        <a:t>Fixing Date</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3/3/2017</a:t>
                      </a:r>
                      <a:endParaRPr lang="en-CA" sz="1200">
                        <a:effectLst/>
                        <a:latin typeface="Times New Roman"/>
                        <a:ea typeface="SimSun"/>
                      </a:endParaRPr>
                    </a:p>
                  </a:txBody>
                  <a:tcPr marL="9525" marR="9525" marT="9525" marB="9525" anchor="ctr"/>
                </a:tc>
                <a:tc>
                  <a:txBody>
                    <a:bodyPr/>
                    <a:lstStyle/>
                    <a:p>
                      <a:endParaRPr lang="en-CA" sz="1000">
                        <a:effectLst/>
                        <a:latin typeface="Times New Roman"/>
                      </a:endParaRPr>
                    </a:p>
                  </a:txBody>
                  <a:tcPr marL="9525" marR="9525" marT="9525" marB="9525" anchor="ctr"/>
                </a:tc>
                <a:tc>
                  <a:txBody>
                    <a:bodyPr/>
                    <a:lstStyle/>
                    <a:p>
                      <a:endParaRPr lang="en-CA" sz="1000">
                        <a:effectLst/>
                        <a:latin typeface="Times New Roman"/>
                      </a:endParaRPr>
                    </a:p>
                  </a:txBody>
                  <a:tcPr marL="9525" marR="9525" marT="9525" marB="9525" anchor="ctr"/>
                </a:tc>
              </a:tr>
            </a:tbl>
          </a:graphicData>
        </a:graphic>
      </p:graphicFrame>
    </p:spTree>
    <p:extLst>
      <p:ext uri="{BB962C8B-B14F-4D97-AF65-F5344CB8AC3E}">
        <p14:creationId xmlns:p14="http://schemas.microsoft.com/office/powerpoint/2010/main" val="4067579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209800"/>
            <a:ext cx="8001000" cy="4267200"/>
          </a:xfrm>
        </p:spPr>
        <p:txBody>
          <a:bodyPr>
            <a:normAutofit lnSpcReduction="10000"/>
          </a:bodyPr>
          <a:lstStyle/>
          <a:p>
            <a:pPr lvl="0">
              <a:spcBef>
                <a:spcPts val="1200"/>
              </a:spcBef>
              <a:buClr>
                <a:srgbClr val="00B050"/>
              </a:buClr>
              <a:buFont typeface="Wingdings" panose="05000000000000000000" pitchFamily="2" charset="2"/>
              <a:buChar char="§"/>
            </a:pPr>
            <a:endParaRPr lang="en-CA" sz="4800" smtClean="0"/>
          </a:p>
          <a:p>
            <a:pPr marL="0" lvl="0" indent="0" algn="ctr">
              <a:spcBef>
                <a:spcPts val="1200"/>
              </a:spcBef>
              <a:buClr>
                <a:srgbClr val="00B050"/>
              </a:buClr>
              <a:buNone/>
            </a:pPr>
            <a:r>
              <a:rPr lang="en-CA" sz="4800" b="1" smtClean="0">
                <a:solidFill>
                  <a:srgbClr val="00B050"/>
                </a:solidFill>
              </a:rPr>
              <a:t>Thank You</a:t>
            </a:r>
          </a:p>
          <a:p>
            <a:pPr marL="0" lvl="0" indent="0" algn="ctr">
              <a:spcBef>
                <a:spcPts val="1200"/>
              </a:spcBef>
              <a:buClr>
                <a:srgbClr val="00B050"/>
              </a:buClr>
              <a:buNone/>
            </a:pPr>
            <a:endParaRPr lang="en-CA" sz="4800"/>
          </a:p>
          <a:p>
            <a:pPr marL="0" lvl="0" indent="0" algn="ctr">
              <a:spcBef>
                <a:spcPts val="1200"/>
              </a:spcBef>
              <a:buClr>
                <a:srgbClr val="00B050"/>
              </a:buClr>
              <a:buNone/>
            </a:pPr>
            <a:endParaRPr lang="en-CA" sz="2000" smtClean="0"/>
          </a:p>
          <a:p>
            <a:pPr marL="0" lvl="0" indent="0" algn="ctr">
              <a:spcBef>
                <a:spcPts val="1200"/>
              </a:spcBef>
              <a:buClr>
                <a:srgbClr val="00B050"/>
              </a:buClr>
              <a:buNone/>
            </a:pPr>
            <a:endParaRPr lang="en-CA" sz="2000"/>
          </a:p>
          <a:p>
            <a:pPr marL="0" lvl="0" indent="0" algn="r">
              <a:spcBef>
                <a:spcPts val="1200"/>
              </a:spcBef>
              <a:buClr>
                <a:srgbClr val="00B050"/>
              </a:buClr>
              <a:buNone/>
            </a:pPr>
            <a:r>
              <a:rPr lang="en-CA" sz="2000" smtClean="0"/>
              <a:t>You can find more details at</a:t>
            </a:r>
          </a:p>
          <a:p>
            <a:pPr marL="0" lvl="0" indent="0" algn="r">
              <a:spcBef>
                <a:spcPts val="1200"/>
              </a:spcBef>
              <a:buClr>
                <a:srgbClr val="00B050"/>
              </a:buClr>
              <a:buNone/>
            </a:pPr>
            <a:r>
              <a:rPr lang="en-CA" sz="1600">
                <a:hlinkClick r:id="rId2"/>
              </a:rPr>
              <a:t>http://</a:t>
            </a:r>
            <a:r>
              <a:rPr lang="en-CA" sz="1600" smtClean="0">
                <a:hlinkClick r:id="rId2"/>
              </a:rPr>
              <a:t>www.finpricing.com/lib/FxAsian.html</a:t>
            </a:r>
            <a:endParaRPr lang="en-CA" sz="1600" smtClean="0"/>
          </a:p>
          <a:p>
            <a:pPr marL="0" lvl="0" indent="0" algn="r">
              <a:spcBef>
                <a:spcPts val="1200"/>
              </a:spcBef>
              <a:buClr>
                <a:srgbClr val="00B050"/>
              </a:buClr>
              <a:buNone/>
            </a:pPr>
            <a:endParaRPr lang="en-CA" sz="1600"/>
          </a:p>
        </p:txBody>
      </p:sp>
    </p:spTree>
    <p:extLst>
      <p:ext uri="{BB962C8B-B14F-4D97-AF65-F5344CB8AC3E}">
        <p14:creationId xmlns:p14="http://schemas.microsoft.com/office/powerpoint/2010/main" val="826695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FX Asian</a:t>
            </a:r>
            <a:endParaRPr lang="en-PH" sz="2400" dirty="0"/>
          </a:p>
        </p:txBody>
      </p:sp>
      <p:sp>
        <p:nvSpPr>
          <p:cNvPr id="3" name="Content Placeholder 2"/>
          <p:cNvSpPr>
            <a:spLocks noGrp="1"/>
          </p:cNvSpPr>
          <p:nvPr>
            <p:ph idx="1"/>
          </p:nvPr>
        </p:nvSpPr>
        <p:spPr>
          <a:xfrm>
            <a:off x="609600" y="1981200"/>
            <a:ext cx="8077200" cy="4419600"/>
          </a:xfrm>
        </p:spPr>
        <p:txBody>
          <a:bodyPr>
            <a:noAutofit/>
          </a:bodyPr>
          <a:lstStyle/>
          <a:p>
            <a:pPr marL="0" indent="0">
              <a:spcBef>
                <a:spcPts val="1200"/>
              </a:spcBef>
              <a:buNone/>
            </a:pPr>
            <a:r>
              <a:rPr lang="en-CA" sz="2400"/>
              <a:t>	</a:t>
            </a:r>
            <a:r>
              <a:rPr lang="en-CA" sz="2200"/>
              <a:t>An FX Asian option or Asian currency</a:t>
            </a:r>
            <a:r>
              <a:rPr lang="en-CA" sz="2200" i="1"/>
              <a:t> </a:t>
            </a:r>
            <a:r>
              <a:rPr lang="en-CA" sz="2200"/>
              <a:t>option is a special type of option contract where the payoff depends on the average of the underlying foreign exchange rate over a certain period of time. The payoff is different from the case of a European option or American option, where the payoff of the option contract depends on the underlying FX rate at exercise date. </a:t>
            </a:r>
            <a:endParaRPr lang="en-CA" sz="2200" smtClean="0"/>
          </a:p>
          <a:p>
            <a:pPr marL="0" indent="0">
              <a:spcBef>
                <a:spcPts val="1200"/>
              </a:spcBef>
              <a:buNone/>
            </a:pPr>
            <a:r>
              <a:rPr lang="en-US" sz="2200"/>
              <a:t>	</a:t>
            </a:r>
            <a:r>
              <a:rPr lang="en-CA" sz="2200" smtClean="0"/>
              <a:t>Options </a:t>
            </a:r>
            <a:r>
              <a:rPr lang="en-CA" sz="2200"/>
              <a:t>give market participants many opportunities to limit risk and increase profit. Currency market fluctuations can have a lasting impact on cash flow whether it is buying a property, paying salaries, making an investment or settling invoices. By utilizing FX Asian Options, business can protect themselves against adverse movements in exchange rates.</a:t>
            </a:r>
          </a:p>
          <a:p>
            <a:pPr marL="0" indent="0">
              <a:buNone/>
            </a:pPr>
            <a:endParaRPr lang="en-PH" sz="2400"/>
          </a:p>
        </p:txBody>
      </p:sp>
    </p:spTree>
    <p:extLst>
      <p:ext uri="{BB962C8B-B14F-4D97-AF65-F5344CB8AC3E}">
        <p14:creationId xmlns:p14="http://schemas.microsoft.com/office/powerpoint/2010/main" val="2700441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FX Asian</a:t>
            </a:r>
            <a:endParaRPr lang="en-PH" sz="2400" dirty="0"/>
          </a:p>
        </p:txBody>
      </p:sp>
      <p:sp>
        <p:nvSpPr>
          <p:cNvPr id="3" name="Content Placeholder 2"/>
          <p:cNvSpPr>
            <a:spLocks noGrp="1"/>
          </p:cNvSpPr>
          <p:nvPr>
            <p:ph idx="1"/>
          </p:nvPr>
        </p:nvSpPr>
        <p:spPr>
          <a:xfrm>
            <a:off x="533400" y="1828800"/>
            <a:ext cx="8229600" cy="4419600"/>
          </a:xfrm>
        </p:spPr>
        <p:txBody>
          <a:bodyPr>
            <a:noAutofit/>
          </a:bodyPr>
          <a:lstStyle/>
          <a:p>
            <a:pPr marL="0" indent="0" algn="ctr">
              <a:buNone/>
            </a:pPr>
            <a:r>
              <a:rPr lang="en-PH" sz="4000" smtClean="0"/>
              <a:t>Summary</a:t>
            </a:r>
          </a:p>
          <a:p>
            <a:pPr>
              <a:spcBef>
                <a:spcPts val="1800"/>
              </a:spcBef>
              <a:buClr>
                <a:srgbClr val="00B050"/>
              </a:buClr>
              <a:buFont typeface="Wingdings" panose="05000000000000000000" pitchFamily="2" charset="2"/>
              <a:buChar char="§"/>
            </a:pPr>
            <a:r>
              <a:rPr lang="en-US" sz="2400" smtClean="0"/>
              <a:t>FX Aian Option Introduction</a:t>
            </a:r>
            <a:endParaRPr lang="en-CA" sz="2400"/>
          </a:p>
          <a:p>
            <a:pPr lvl="0">
              <a:spcBef>
                <a:spcPts val="1800"/>
              </a:spcBef>
              <a:buClr>
                <a:srgbClr val="00B050"/>
              </a:buClr>
              <a:buFont typeface="Wingdings" panose="05000000000000000000" pitchFamily="2" charset="2"/>
              <a:buChar char="§"/>
            </a:pPr>
            <a:r>
              <a:rPr lang="en-CA" sz="2400" smtClean="0"/>
              <a:t>The </a:t>
            </a:r>
            <a:r>
              <a:rPr lang="en-CA" sz="2400"/>
              <a:t>Use of </a:t>
            </a:r>
            <a:r>
              <a:rPr lang="en-CA" sz="2400" smtClean="0"/>
              <a:t>FX Asian Options</a:t>
            </a:r>
          </a:p>
          <a:p>
            <a:pPr>
              <a:spcBef>
                <a:spcPts val="1800"/>
              </a:spcBef>
              <a:buClr>
                <a:srgbClr val="00B050"/>
              </a:buClr>
              <a:buFont typeface="Wingdings" panose="05000000000000000000" pitchFamily="2" charset="2"/>
              <a:buChar char="§"/>
            </a:pPr>
            <a:r>
              <a:rPr lang="en-US" sz="2400"/>
              <a:t>Forex Market </a:t>
            </a:r>
            <a:r>
              <a:rPr lang="en-US" sz="2400" smtClean="0"/>
              <a:t>Convention</a:t>
            </a:r>
            <a:endParaRPr lang="en-CA" sz="2400"/>
          </a:p>
          <a:p>
            <a:pPr lvl="0">
              <a:spcBef>
                <a:spcPts val="1800"/>
              </a:spcBef>
              <a:buClr>
                <a:srgbClr val="00B050"/>
              </a:buClr>
              <a:buFont typeface="Wingdings" panose="05000000000000000000" pitchFamily="2" charset="2"/>
              <a:buChar char="§"/>
            </a:pPr>
            <a:r>
              <a:rPr lang="en-CA" sz="2400" smtClean="0"/>
              <a:t>Valuation</a:t>
            </a:r>
          </a:p>
          <a:p>
            <a:pPr lvl="0">
              <a:spcBef>
                <a:spcPts val="1800"/>
              </a:spcBef>
              <a:buClr>
                <a:srgbClr val="00B050"/>
              </a:buClr>
              <a:buFont typeface="Wingdings" panose="05000000000000000000" pitchFamily="2" charset="2"/>
              <a:buChar char="§"/>
            </a:pPr>
            <a:r>
              <a:rPr lang="en-CA" sz="2400" smtClean="0"/>
              <a:t>Practical Guide</a:t>
            </a:r>
          </a:p>
          <a:p>
            <a:pPr lvl="0">
              <a:spcBef>
                <a:spcPts val="1800"/>
              </a:spcBef>
              <a:buClr>
                <a:srgbClr val="00B050"/>
              </a:buClr>
              <a:buFont typeface="Wingdings" panose="05000000000000000000" pitchFamily="2" charset="2"/>
              <a:buChar char="§"/>
            </a:pPr>
            <a:r>
              <a:rPr lang="en-CA" sz="2400" smtClean="0"/>
              <a:t>A </a:t>
            </a:r>
            <a:r>
              <a:rPr lang="en-CA" sz="2400"/>
              <a:t>Real World </a:t>
            </a:r>
            <a:r>
              <a:rPr lang="en-CA" sz="2400" smtClean="0"/>
              <a:t>Example</a:t>
            </a:r>
            <a:endParaRPr lang="en-CA" sz="2400"/>
          </a:p>
          <a:p>
            <a:endParaRPr lang="en-PH"/>
          </a:p>
        </p:txBody>
      </p:sp>
    </p:spTree>
    <p:extLst>
      <p:ext uri="{BB962C8B-B14F-4D97-AF65-F5344CB8AC3E}">
        <p14:creationId xmlns:p14="http://schemas.microsoft.com/office/powerpoint/2010/main" val="1112297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FX Asian</a:t>
            </a:r>
            <a:endParaRPr lang="en-PH" sz="2400" dirty="0"/>
          </a:p>
        </p:txBody>
      </p:sp>
      <p:sp>
        <p:nvSpPr>
          <p:cNvPr id="3" name="Content Placeholder 2"/>
          <p:cNvSpPr>
            <a:spLocks noGrp="1"/>
          </p:cNvSpPr>
          <p:nvPr>
            <p:ph idx="1"/>
          </p:nvPr>
        </p:nvSpPr>
        <p:spPr>
          <a:xfrm>
            <a:off x="533400" y="1828800"/>
            <a:ext cx="8229600" cy="4495800"/>
          </a:xfrm>
        </p:spPr>
        <p:txBody>
          <a:bodyPr>
            <a:noAutofit/>
          </a:bodyPr>
          <a:lstStyle/>
          <a:p>
            <a:pPr marL="0" lvl="0" indent="0" algn="ctr">
              <a:buNone/>
            </a:pPr>
            <a:r>
              <a:rPr lang="en-CA"/>
              <a:t>Asian Option Introduction</a:t>
            </a:r>
          </a:p>
          <a:p>
            <a:pPr lvl="0">
              <a:buClr>
                <a:srgbClr val="00B050"/>
              </a:buClr>
              <a:buFont typeface="Wingdings" panose="05000000000000000000" pitchFamily="2" charset="2"/>
              <a:buChar char="§"/>
            </a:pPr>
            <a:r>
              <a:rPr lang="en-CA" sz="2000"/>
              <a:t>An Asian option or </a:t>
            </a:r>
            <a:r>
              <a:rPr lang="en-CA" sz="2000" i="1"/>
              <a:t>average </a:t>
            </a:r>
            <a:r>
              <a:rPr lang="en-CA" sz="2000"/>
              <a:t>option is a special type of option contract  where the payoff depends on the </a:t>
            </a:r>
            <a:r>
              <a:rPr lang="en-CA" sz="2000" smtClean="0"/>
              <a:t>average </a:t>
            </a:r>
            <a:r>
              <a:rPr lang="en-CA" sz="2000"/>
              <a:t>of the underlying </a:t>
            </a:r>
            <a:r>
              <a:rPr lang="en-CA" sz="2000" smtClean="0"/>
              <a:t>exchange </a:t>
            </a:r>
            <a:r>
              <a:rPr lang="en-CA" sz="2000" smtClean="0"/>
              <a:t>rates </a:t>
            </a:r>
            <a:r>
              <a:rPr lang="en-CA" sz="2000"/>
              <a:t>over a certain period of time </a:t>
            </a:r>
          </a:p>
          <a:p>
            <a:pPr lvl="0">
              <a:buClr>
                <a:srgbClr val="00B050"/>
              </a:buClr>
              <a:buFont typeface="Wingdings" panose="05000000000000000000" pitchFamily="2" charset="2"/>
              <a:buChar char="§"/>
            </a:pPr>
            <a:r>
              <a:rPr lang="en-CA" sz="2000"/>
              <a:t>The payoff is different from the case of a European option or American option, where the payoff of the option contract depends on </a:t>
            </a:r>
            <a:r>
              <a:rPr lang="en-CA" sz="2000" smtClean="0"/>
              <a:t>the rate </a:t>
            </a:r>
            <a:r>
              <a:rPr lang="en-CA" sz="2000"/>
              <a:t>of the underlying </a:t>
            </a:r>
            <a:r>
              <a:rPr lang="en-CA" sz="2000" smtClean="0"/>
              <a:t>asset</a:t>
            </a:r>
            <a:r>
              <a:rPr lang="en-CA" sz="2000"/>
              <a:t> at exercise date.</a:t>
            </a:r>
          </a:p>
          <a:p>
            <a:pPr lvl="0">
              <a:buClr>
                <a:srgbClr val="00B050"/>
              </a:buClr>
              <a:buFont typeface="Wingdings" panose="05000000000000000000" pitchFamily="2" charset="2"/>
              <a:buChar char="§"/>
            </a:pPr>
            <a:r>
              <a:rPr lang="en-CA" sz="2000"/>
              <a:t>Asian options allow the buyer to purchase </a:t>
            </a:r>
            <a:r>
              <a:rPr lang="en-CA" sz="2000" smtClean="0"/>
              <a:t>or sell </a:t>
            </a:r>
            <a:r>
              <a:rPr lang="en-CA" sz="2000"/>
              <a:t>the underlying asset at the average </a:t>
            </a:r>
            <a:r>
              <a:rPr lang="en-CA" sz="2000" smtClean="0"/>
              <a:t>rate </a:t>
            </a:r>
            <a:r>
              <a:rPr lang="en-CA" sz="2000"/>
              <a:t>instead of the spot </a:t>
            </a:r>
            <a:r>
              <a:rPr lang="en-CA" sz="2000" smtClean="0"/>
              <a:t>rate.</a:t>
            </a:r>
            <a:endParaRPr lang="en-CA" sz="2000"/>
          </a:p>
          <a:p>
            <a:pPr lvl="0">
              <a:buClr>
                <a:srgbClr val="00B050"/>
              </a:buClr>
              <a:buFont typeface="Wingdings" panose="05000000000000000000" pitchFamily="2" charset="2"/>
              <a:buChar char="§"/>
            </a:pPr>
            <a:r>
              <a:rPr lang="en-CA" sz="2000"/>
              <a:t>Asian options are commonly seen options over the OTC markets.</a:t>
            </a:r>
          </a:p>
          <a:p>
            <a:pPr lvl="0">
              <a:buClr>
                <a:srgbClr val="00B050"/>
              </a:buClr>
              <a:buFont typeface="Wingdings" panose="05000000000000000000" pitchFamily="2" charset="2"/>
              <a:buChar char="§"/>
            </a:pPr>
            <a:r>
              <a:rPr lang="en-CA" sz="2000"/>
              <a:t>Average </a:t>
            </a:r>
            <a:r>
              <a:rPr lang="en-CA" sz="2000" smtClean="0"/>
              <a:t>rate </a:t>
            </a:r>
            <a:r>
              <a:rPr lang="en-CA" sz="2000"/>
              <a:t>options are less expensive than regular options and are arguably more appropriate than regular options for meeting some of </a:t>
            </a:r>
            <a:r>
              <a:rPr lang="en-CA" sz="2000" smtClean="0"/>
              <a:t>investment needs.</a:t>
            </a:r>
            <a:endParaRPr lang="en-CA" sz="2000"/>
          </a:p>
        </p:txBody>
      </p:sp>
    </p:spTree>
    <p:extLst>
      <p:ext uri="{BB962C8B-B14F-4D97-AF65-F5344CB8AC3E}">
        <p14:creationId xmlns:p14="http://schemas.microsoft.com/office/powerpoint/2010/main" val="1861145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FX Asian</a:t>
            </a:r>
            <a:endParaRPr lang="en-PH" sz="2400" dirty="0"/>
          </a:p>
        </p:txBody>
      </p:sp>
      <p:sp>
        <p:nvSpPr>
          <p:cNvPr id="3" name="Content Placeholder 2"/>
          <p:cNvSpPr>
            <a:spLocks noGrp="1"/>
          </p:cNvSpPr>
          <p:nvPr>
            <p:ph idx="1"/>
          </p:nvPr>
        </p:nvSpPr>
        <p:spPr>
          <a:xfrm>
            <a:off x="533400" y="1828800"/>
            <a:ext cx="8229600" cy="4495800"/>
          </a:xfrm>
        </p:spPr>
        <p:txBody>
          <a:bodyPr>
            <a:noAutofit/>
          </a:bodyPr>
          <a:lstStyle/>
          <a:p>
            <a:pPr marL="0" lvl="0" indent="0" algn="ctr">
              <a:buNone/>
            </a:pPr>
            <a:r>
              <a:rPr lang="en-CA"/>
              <a:t>The Use of Asian Options</a:t>
            </a:r>
          </a:p>
          <a:p>
            <a:pPr lvl="0">
              <a:spcBef>
                <a:spcPts val="1200"/>
              </a:spcBef>
              <a:buClr>
                <a:srgbClr val="00B050"/>
              </a:buClr>
              <a:buFont typeface="Wingdings" panose="05000000000000000000" pitchFamily="2" charset="2"/>
              <a:buChar char="§"/>
            </a:pPr>
            <a:r>
              <a:rPr lang="en-CA" sz="2200"/>
              <a:t>One advantage of Asian options is that they reduce the risk of market manipulation of the underlying instrument at maturity. </a:t>
            </a:r>
          </a:p>
          <a:p>
            <a:pPr lvl="0">
              <a:spcBef>
                <a:spcPts val="1200"/>
              </a:spcBef>
              <a:buClr>
                <a:srgbClr val="00B050"/>
              </a:buClr>
              <a:buFont typeface="Wingdings" panose="05000000000000000000" pitchFamily="2" charset="2"/>
              <a:buChar char="§"/>
            </a:pPr>
            <a:r>
              <a:rPr lang="en-CA" sz="2200"/>
              <a:t>Another advantage of Asian options involves the relative cost of Asian options compared to European or American options. Because of the averaging feature, Asian options reduce the volatility inherent in the option; therefore, Asian options are typically cheaper than European or American options.</a:t>
            </a:r>
          </a:p>
          <a:p>
            <a:pPr lvl="0">
              <a:spcBef>
                <a:spcPts val="1200"/>
              </a:spcBef>
              <a:buClr>
                <a:srgbClr val="00B050"/>
              </a:buClr>
              <a:buFont typeface="Wingdings" panose="05000000000000000000" pitchFamily="2" charset="2"/>
              <a:buChar char="§"/>
            </a:pPr>
            <a:r>
              <a:rPr lang="en-CA" sz="2200"/>
              <a:t>Asian options have relatively low volatility due to the averaging mechanism. They are used by traders who are exposed to the underlying asset over a period of </a:t>
            </a:r>
            <a:r>
              <a:rPr lang="en-CA" sz="2200" smtClean="0"/>
              <a:t>time.</a:t>
            </a:r>
            <a:endParaRPr lang="en-CA" sz="2200"/>
          </a:p>
        </p:txBody>
      </p:sp>
    </p:spTree>
    <p:extLst>
      <p:ext uri="{BB962C8B-B14F-4D97-AF65-F5344CB8AC3E}">
        <p14:creationId xmlns:p14="http://schemas.microsoft.com/office/powerpoint/2010/main" val="3435952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FX Asian</a:t>
            </a:r>
            <a:endParaRPr lang="en-PH" sz="2400" dirty="0"/>
          </a:p>
        </p:txBody>
      </p:sp>
      <p:sp>
        <p:nvSpPr>
          <p:cNvPr id="3" name="Content Placeholder 2"/>
          <p:cNvSpPr>
            <a:spLocks noGrp="1"/>
          </p:cNvSpPr>
          <p:nvPr>
            <p:ph idx="1"/>
          </p:nvPr>
        </p:nvSpPr>
        <p:spPr>
          <a:xfrm>
            <a:off x="533400" y="1828800"/>
            <a:ext cx="8229600" cy="4495800"/>
          </a:xfrm>
        </p:spPr>
        <p:txBody>
          <a:bodyPr>
            <a:noAutofit/>
          </a:bodyPr>
          <a:lstStyle/>
          <a:p>
            <a:pPr marL="0" lvl="0" indent="0" algn="ctr">
              <a:buNone/>
            </a:pPr>
            <a:r>
              <a:rPr lang="en-CA"/>
              <a:t>The Use of Asian </a:t>
            </a:r>
            <a:r>
              <a:rPr lang="en-CA" smtClean="0"/>
              <a:t>Options (Cont)</a:t>
            </a:r>
            <a:endParaRPr lang="en-CA"/>
          </a:p>
          <a:p>
            <a:pPr lvl="0">
              <a:buClr>
                <a:srgbClr val="00B050"/>
              </a:buClr>
              <a:buFont typeface="Wingdings" panose="05000000000000000000" pitchFamily="2" charset="2"/>
              <a:buChar char="§"/>
            </a:pPr>
            <a:r>
              <a:rPr lang="en-CA" sz="2200" smtClean="0"/>
              <a:t>The </a:t>
            </a:r>
            <a:r>
              <a:rPr lang="en-CA" sz="2200"/>
              <a:t>arithmetic average rate options are generally used to smooth out the impact from high volatility periods or prevent rate manipulation near the maturity date, which makes the options less expensive.</a:t>
            </a:r>
          </a:p>
          <a:p>
            <a:pPr lvl="0">
              <a:buClr>
                <a:srgbClr val="00B050"/>
              </a:buClr>
              <a:buFont typeface="Wingdings" panose="05000000000000000000" pitchFamily="2" charset="2"/>
              <a:buChar char="§"/>
            </a:pPr>
            <a:r>
              <a:rPr lang="en-CA" sz="2200"/>
              <a:t>Currency options are one of the most common ways for corporations, individuals or financial institutions to hedge against adverse movements in exchange rates. </a:t>
            </a:r>
          </a:p>
          <a:p>
            <a:pPr lvl="0">
              <a:buClr>
                <a:srgbClr val="00B050"/>
              </a:buClr>
              <a:buFont typeface="Wingdings" panose="05000000000000000000" pitchFamily="2" charset="2"/>
              <a:buChar char="§"/>
            </a:pPr>
            <a:r>
              <a:rPr lang="en-CA" sz="2200"/>
              <a:t>Corporations primarily use FX options to hedge uncertain future cash flows in a foreign currency. The general rule is to hedge certain foreign currency cash flows with forwards, and uncertain foreign cash flows with options. </a:t>
            </a:r>
          </a:p>
        </p:txBody>
      </p:sp>
    </p:spTree>
    <p:extLst>
      <p:ext uri="{BB962C8B-B14F-4D97-AF65-F5344CB8AC3E}">
        <p14:creationId xmlns:p14="http://schemas.microsoft.com/office/powerpoint/2010/main" val="2148257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FX Asian</a:t>
            </a:r>
            <a:endParaRPr lang="en-PH" sz="2400" dirty="0"/>
          </a:p>
        </p:txBody>
      </p:sp>
      <p:sp>
        <p:nvSpPr>
          <p:cNvPr id="3" name="Content Placeholder 2"/>
          <p:cNvSpPr>
            <a:spLocks noGrp="1"/>
          </p:cNvSpPr>
          <p:nvPr>
            <p:ph idx="1"/>
          </p:nvPr>
        </p:nvSpPr>
        <p:spPr>
          <a:xfrm>
            <a:off x="533400" y="1828800"/>
            <a:ext cx="8229600" cy="4495800"/>
          </a:xfrm>
        </p:spPr>
        <p:txBody>
          <a:bodyPr>
            <a:noAutofit/>
          </a:bodyPr>
          <a:lstStyle/>
          <a:p>
            <a:pPr marL="0" lvl="0" indent="0" algn="ctr">
              <a:buNone/>
            </a:pPr>
            <a:r>
              <a:rPr lang="en-US"/>
              <a:t>Forex Market Convention</a:t>
            </a:r>
            <a:endParaRPr lang="en-CA"/>
          </a:p>
          <a:p>
            <a:pPr lvl="0">
              <a:spcBef>
                <a:spcPts val="1200"/>
              </a:spcBef>
              <a:buClr>
                <a:srgbClr val="00B050"/>
              </a:buClr>
              <a:buFont typeface="Wingdings" panose="05000000000000000000" pitchFamily="2" charset="2"/>
              <a:buChar char="§"/>
            </a:pPr>
            <a:r>
              <a:rPr lang="en-CA" sz="2400"/>
              <a:t>One of the biggest sources of confusion for those new to the FX market is the market convention. We need to make clear the meaning of the following terms in the forex market first</a:t>
            </a:r>
            <a:r>
              <a:rPr lang="en-CA" sz="2400" smtClean="0"/>
              <a:t>.</a:t>
            </a:r>
            <a:endParaRPr lang="en-CA" sz="2400"/>
          </a:p>
          <a:p>
            <a:pPr lvl="0">
              <a:spcBef>
                <a:spcPts val="1200"/>
              </a:spcBef>
              <a:buClr>
                <a:srgbClr val="00B050"/>
              </a:buClr>
              <a:buFont typeface="Wingdings" panose="05000000000000000000" pitchFamily="2" charset="2"/>
              <a:buChar char="§"/>
            </a:pPr>
            <a:r>
              <a:rPr lang="en-US" sz="2400" b="1"/>
              <a:t>FX quotation</a:t>
            </a:r>
            <a:r>
              <a:rPr lang="en-US" sz="2400"/>
              <a:t>: the quotation EUR/USD 1.25 means that one Euro is exchanged for 1.25 USD. Here EUR (nominator) is the base or primary currency and USD (denominator) is the quote currency. One can convert any amount of base currency to quote currency by</a:t>
            </a:r>
            <a:endParaRPr lang="en-CA" sz="2400"/>
          </a:p>
          <a:p>
            <a:pPr marL="0" indent="0">
              <a:spcBef>
                <a:spcPts val="1200"/>
              </a:spcBef>
              <a:buNone/>
            </a:pPr>
            <a:r>
              <a:rPr lang="en-CA" sz="2400" smtClean="0"/>
              <a:t>	QuoteCurrencyAmount </a:t>
            </a:r>
            <a:r>
              <a:rPr lang="en-CA" sz="2400"/>
              <a:t>= FxRate * </a:t>
            </a:r>
            <a:r>
              <a:rPr lang="en-CA" sz="2400" smtClean="0"/>
              <a:t>BaseCurrencyAmount</a:t>
            </a:r>
            <a:endParaRPr lang="en-CA" sz="2400"/>
          </a:p>
        </p:txBody>
      </p:sp>
    </p:spTree>
    <p:extLst>
      <p:ext uri="{BB962C8B-B14F-4D97-AF65-F5344CB8AC3E}">
        <p14:creationId xmlns:p14="http://schemas.microsoft.com/office/powerpoint/2010/main" val="374220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FX Asian</a:t>
            </a:r>
            <a:endParaRPr lang="en-PH" sz="2400" dirty="0"/>
          </a:p>
        </p:txBody>
      </p:sp>
      <p:sp>
        <p:nvSpPr>
          <p:cNvPr id="3" name="Content Placeholder 2"/>
          <p:cNvSpPr>
            <a:spLocks noGrp="1"/>
          </p:cNvSpPr>
          <p:nvPr>
            <p:ph idx="1"/>
          </p:nvPr>
        </p:nvSpPr>
        <p:spPr>
          <a:xfrm>
            <a:off x="533400" y="1828800"/>
            <a:ext cx="8229600" cy="4495800"/>
          </a:xfrm>
        </p:spPr>
        <p:txBody>
          <a:bodyPr>
            <a:noAutofit/>
          </a:bodyPr>
          <a:lstStyle/>
          <a:p>
            <a:pPr marL="0" lvl="0" indent="0" algn="ctr">
              <a:buNone/>
            </a:pPr>
            <a:r>
              <a:rPr lang="en-US"/>
              <a:t>Forex Market </a:t>
            </a:r>
            <a:r>
              <a:rPr lang="en-US" smtClean="0"/>
              <a:t>Convention (Cont)</a:t>
            </a:r>
            <a:endParaRPr lang="en-CA"/>
          </a:p>
          <a:p>
            <a:pPr lvl="0">
              <a:spcBef>
                <a:spcPts val="1200"/>
              </a:spcBef>
              <a:buClr>
                <a:srgbClr val="00B050"/>
              </a:buClr>
              <a:buFont typeface="Wingdings" panose="05000000000000000000" pitchFamily="2" charset="2"/>
              <a:buChar char="§"/>
            </a:pPr>
            <a:r>
              <a:rPr lang="en-US" sz="2400" b="1" smtClean="0"/>
              <a:t>Spot </a:t>
            </a:r>
            <a:r>
              <a:rPr lang="en-US" sz="2400" b="1"/>
              <a:t>Days</a:t>
            </a:r>
            <a:r>
              <a:rPr lang="en-US" sz="2400"/>
              <a:t>: The spot date or value date is the day the two parties actually exchange the two currencies. In other words, a currency pair requires a specification of the number of days between the quotation date (trade date) and the Spot Date on which the exchange is to take place at that quote. Spot days can be different for each currency pair, although typically it is two business days</a:t>
            </a:r>
            <a:r>
              <a:rPr lang="en-US" sz="2400" smtClean="0"/>
              <a:t>.</a:t>
            </a:r>
            <a:endParaRPr lang="en-CA" sz="2400"/>
          </a:p>
          <a:p>
            <a:pPr lvl="0">
              <a:spcBef>
                <a:spcPts val="1200"/>
              </a:spcBef>
              <a:buClr>
                <a:srgbClr val="00B050"/>
              </a:buClr>
              <a:buFont typeface="Wingdings" panose="05000000000000000000" pitchFamily="2" charset="2"/>
              <a:buChar char="§"/>
            </a:pPr>
            <a:r>
              <a:rPr lang="en-US" sz="2400" b="1"/>
              <a:t>Holidays</a:t>
            </a:r>
            <a:r>
              <a:rPr lang="en-US" sz="2400"/>
              <a:t>: Each currency pair has a set of holidays associated with it. The holidays of a currency pair is the union of the holidays of the two currencies.</a:t>
            </a:r>
            <a:endParaRPr lang="en-CA" sz="2400"/>
          </a:p>
        </p:txBody>
      </p:sp>
    </p:spTree>
    <p:extLst>
      <p:ext uri="{BB962C8B-B14F-4D97-AF65-F5344CB8AC3E}">
        <p14:creationId xmlns:p14="http://schemas.microsoft.com/office/powerpoint/2010/main" val="3748315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FX Asian</a:t>
            </a:r>
            <a:endParaRPr lang="en-PH" sz="2400" dirty="0"/>
          </a:p>
        </p:txBody>
      </p:sp>
      <p:sp>
        <p:nvSpPr>
          <p:cNvPr id="3" name="Content Placeholder 2"/>
          <p:cNvSpPr>
            <a:spLocks noGrp="1"/>
          </p:cNvSpPr>
          <p:nvPr>
            <p:ph idx="1"/>
          </p:nvPr>
        </p:nvSpPr>
        <p:spPr>
          <a:xfrm>
            <a:off x="533400" y="1828800"/>
            <a:ext cx="8229600" cy="4495800"/>
          </a:xfrm>
        </p:spPr>
        <p:txBody>
          <a:bodyPr>
            <a:noAutofit/>
          </a:bodyPr>
          <a:lstStyle/>
          <a:p>
            <a:pPr marL="0" lvl="0" indent="0" algn="ctr">
              <a:buNone/>
            </a:pPr>
            <a:r>
              <a:rPr lang="en-CA"/>
              <a:t>Valuation</a:t>
            </a:r>
          </a:p>
          <a:p>
            <a:pPr lvl="0">
              <a:buClr>
                <a:srgbClr val="00B050"/>
              </a:buClr>
              <a:buFont typeface="Wingdings" panose="05000000000000000000" pitchFamily="2" charset="2"/>
              <a:buChar char="§"/>
            </a:pPr>
            <a:r>
              <a:rPr lang="en-CA" sz="2000"/>
              <a:t>The payoff of an average rate call is max(0, </a:t>
            </a:r>
            <a:r>
              <a:rPr lang="en-CA" sz="2000" i="1"/>
              <a:t>X</a:t>
            </a:r>
            <a:r>
              <a:rPr lang="en-CA" sz="2000" i="1" baseline="-25000"/>
              <a:t>avg</a:t>
            </a:r>
            <a:r>
              <a:rPr lang="en-CA" sz="2000" i="1"/>
              <a:t> - K</a:t>
            </a:r>
            <a:r>
              <a:rPr lang="en-CA" sz="2000"/>
              <a:t>) and that of an average price put is max(0, </a:t>
            </a:r>
            <a:r>
              <a:rPr lang="en-CA" sz="2000" i="1"/>
              <a:t>K- X</a:t>
            </a:r>
            <a:r>
              <a:rPr lang="en-CA" sz="2000" i="1" baseline="-25000"/>
              <a:t>avg</a:t>
            </a:r>
            <a:r>
              <a:rPr lang="en-CA" sz="2000"/>
              <a:t>), where X</a:t>
            </a:r>
            <a:r>
              <a:rPr lang="en-CA" sz="2000" i="1" baseline="-25000"/>
              <a:t>avg</a:t>
            </a:r>
            <a:r>
              <a:rPr lang="en-CA" sz="2000"/>
              <a:t>  is the average rate of the underlying asset calculated over a predetermined averaging period. </a:t>
            </a:r>
          </a:p>
          <a:p>
            <a:pPr lvl="0">
              <a:buClr>
                <a:srgbClr val="00B050"/>
              </a:buClr>
              <a:buFont typeface="Wingdings" panose="05000000000000000000" pitchFamily="2" charset="2"/>
              <a:buChar char="§"/>
            </a:pPr>
            <a:r>
              <a:rPr lang="en-US" sz="2000"/>
              <a:t>If the underlying exchange rate, X</a:t>
            </a:r>
            <a:r>
              <a:rPr lang="en-US" sz="2000" i="1"/>
              <a:t>, </a:t>
            </a:r>
            <a:r>
              <a:rPr lang="en-US" sz="2000"/>
              <a:t>is assumed to be lognormally distributed and </a:t>
            </a:r>
            <a:r>
              <a:rPr lang="en-US" sz="2000" smtClean="0"/>
              <a:t>X</a:t>
            </a:r>
            <a:r>
              <a:rPr lang="en-US" sz="2000" i="1" baseline="-25000" smtClean="0"/>
              <a:t>avg</a:t>
            </a:r>
            <a:r>
              <a:rPr lang="en-US" sz="2000" smtClean="0"/>
              <a:t> </a:t>
            </a:r>
            <a:r>
              <a:rPr lang="en-US" sz="2000"/>
              <a:t>is a geometric average of the X’</a:t>
            </a:r>
            <a:r>
              <a:rPr lang="en-US" sz="2000" i="1"/>
              <a:t>s</a:t>
            </a:r>
            <a:r>
              <a:rPr lang="en-US" sz="2000"/>
              <a:t>, analytic formulas are available for valuing European average rate options. This is because the geometric average of a set of lognormally distributed variables is also lognormal. </a:t>
            </a:r>
            <a:endParaRPr lang="en-CA" sz="2000"/>
          </a:p>
          <a:p>
            <a:pPr lvl="0">
              <a:buClr>
                <a:srgbClr val="00B050"/>
              </a:buClr>
              <a:buFont typeface="Wingdings" panose="05000000000000000000" pitchFamily="2" charset="2"/>
              <a:buChar char="§"/>
            </a:pPr>
            <a:r>
              <a:rPr lang="en-US" sz="2000"/>
              <a:t>When, as is nearly always the case, Asian options are defined in terms of arithmetic averages, exact analytic pricing formulas are not available. This is because the distribution of the arithmetic average of a set of lognormal distributions does not have analytically tractable properties</a:t>
            </a:r>
            <a:r>
              <a:rPr lang="en-US" sz="2000" smtClean="0"/>
              <a:t>.</a:t>
            </a:r>
            <a:endParaRPr lang="en-CA" sz="2000"/>
          </a:p>
        </p:txBody>
      </p:sp>
    </p:spTree>
    <p:extLst>
      <p:ext uri="{BB962C8B-B14F-4D97-AF65-F5344CB8AC3E}">
        <p14:creationId xmlns:p14="http://schemas.microsoft.com/office/powerpoint/2010/main" val="61271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778</TotalTime>
  <Words>884</Words>
  <Application>Microsoft Office PowerPoint</Application>
  <PresentationFormat>On-screen Show (4:3)</PresentationFormat>
  <Paragraphs>170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FX Asian Option Introduction and Pricing Guide</vt:lpstr>
      <vt:lpstr>FX Asian</vt:lpstr>
      <vt:lpstr>FX Asian</vt:lpstr>
      <vt:lpstr>FX Asian</vt:lpstr>
      <vt:lpstr>FX Asian</vt:lpstr>
      <vt:lpstr>FX Asian</vt:lpstr>
      <vt:lpstr>FX Asian</vt:lpstr>
      <vt:lpstr>FX Asian</vt:lpstr>
      <vt:lpstr>FX Asian</vt:lpstr>
      <vt:lpstr>FX Asian</vt:lpstr>
      <vt:lpstr>FX Asian</vt:lpstr>
      <vt:lpstr>FX Asian</vt:lpstr>
      <vt:lpstr>FX Asian</vt:lpstr>
      <vt:lpstr>FX Asian</vt:lpstr>
      <vt:lpstr>FX Asian</vt:lpstr>
      <vt:lpstr>FX Asian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tim</dc:creator>
  <cp:lastModifiedBy>tim</cp:lastModifiedBy>
  <cp:revision>217</cp:revision>
  <dcterms:created xsi:type="dcterms:W3CDTF">2006-08-16T00:00:00Z</dcterms:created>
  <dcterms:modified xsi:type="dcterms:W3CDTF">2018-05-23T19:01:40Z</dcterms:modified>
</cp:coreProperties>
</file>