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7" r:id="rId3"/>
    <p:sldId id="276" r:id="rId4"/>
    <p:sldId id="277" r:id="rId5"/>
    <p:sldId id="278" r:id="rId6"/>
    <p:sldId id="279" r:id="rId7"/>
    <p:sldId id="280" r:id="rId8"/>
    <p:sldId id="281" r:id="rId9"/>
    <p:sldId id="282" r:id="rId10"/>
    <p:sldId id="283" r:id="rId11"/>
    <p:sldId id="284"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5/21/2018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71600"/>
            <a:ext cx="8534400" cy="1470025"/>
          </a:xfrm>
        </p:spPr>
        <p:txBody>
          <a:bodyPr/>
          <a:lstStyle/>
          <a:p>
            <a:pPr algn="r"/>
            <a:r>
              <a:rPr lang="en-CA" sz="4800" smtClean="0">
                <a:effectLst/>
              </a:rPr>
              <a:t>Currency Forward or FX Forward </a:t>
            </a:r>
            <a:r>
              <a:rPr lang="en-CA" sz="4800" smtClean="0">
                <a:effectLst/>
              </a:rPr>
              <a:t>Difinition and Pricing Guide</a:t>
            </a:r>
            <a:endParaRPr lang="en-CA" sz="4800">
              <a:effectLst/>
            </a:endParaRPr>
          </a:p>
        </p:txBody>
      </p:sp>
      <p:sp>
        <p:nvSpPr>
          <p:cNvPr id="3" name="Subtitle 2"/>
          <p:cNvSpPr>
            <a:spLocks noGrp="1"/>
          </p:cNvSpPr>
          <p:nvPr>
            <p:ph type="subTitle" idx="1"/>
          </p:nvPr>
        </p:nvSpPr>
        <p:spPr>
          <a:xfrm>
            <a:off x="4038600" y="4800600"/>
            <a:ext cx="4343400" cy="990600"/>
          </a:xfrm>
        </p:spPr>
        <p:txBody>
          <a:bodyPr>
            <a:normAutofit fontScale="92500" lnSpcReduction="20000"/>
          </a:bodyPr>
          <a:lstStyle/>
          <a:p>
            <a:r>
              <a:rPr lang="en-PH" b="1" smtClean="0">
                <a:solidFill>
                  <a:schemeClr val="tx1"/>
                </a:solidFill>
              </a:rPr>
              <a:t>Michael Taylor</a:t>
            </a:r>
            <a:endParaRPr lang="en-PH" b="1" smtClean="0">
              <a:solidFill>
                <a:schemeClr val="tx1"/>
              </a:solidFill>
            </a:endParaRPr>
          </a:p>
          <a:p>
            <a:endParaRPr lang="en-PH" sz="1300" b="1" smtClean="0">
              <a:solidFill>
                <a:schemeClr val="tx1"/>
              </a:solidFill>
            </a:endParaRPr>
          </a:p>
          <a:p>
            <a:r>
              <a:rPr lang="en-PH" sz="2400" b="1" smtClean="0">
                <a:solidFill>
                  <a:schemeClr val="tx1"/>
                </a:solidFill>
              </a:rPr>
              <a:t>FinPricing</a:t>
            </a: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Forward</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828800"/>
                <a:ext cx="8229600" cy="4800600"/>
              </a:xfrm>
            </p:spPr>
            <p:txBody>
              <a:bodyPr>
                <a:noAutofit/>
              </a:bodyPr>
              <a:lstStyle/>
              <a:p>
                <a:pPr marL="0" lvl="0" indent="0" algn="ctr">
                  <a:buNone/>
                </a:pPr>
                <a:r>
                  <a:rPr lang="en-CA"/>
                  <a:t>Valuation</a:t>
                </a:r>
              </a:p>
              <a:p>
                <a:pPr>
                  <a:buClr>
                    <a:srgbClr val="00B050"/>
                  </a:buClr>
                  <a:buFont typeface="Wingdings" panose="05000000000000000000" pitchFamily="2" charset="2"/>
                  <a:buChar char="§"/>
                </a:pPr>
                <a:r>
                  <a:rPr lang="en-CA" sz="2200" smtClean="0"/>
                  <a:t>The </a:t>
                </a:r>
                <a:r>
                  <a:rPr lang="en-CA" sz="2200"/>
                  <a:t>present value of an FX forward contract is </a:t>
                </a:r>
                <a:r>
                  <a:rPr lang="en-CA" sz="2200"/>
                  <a:t>given </a:t>
                </a:r>
                <a:r>
                  <a:rPr lang="en-CA" sz="2200" smtClean="0"/>
                  <a:t>by</a:t>
                </a:r>
              </a:p>
              <a:p>
                <a:endParaRPr lang="en-CA" sz="600"/>
              </a:p>
              <a:p>
                <a:pPr marL="0" indent="0">
                  <a:buNone/>
                </a:pPr>
                <a14:m>
                  <m:oMathPara xmlns:m="http://schemas.openxmlformats.org/officeDocument/2006/math">
                    <m:oMathParaPr>
                      <m:jc m:val="centerGroup"/>
                    </m:oMathParaPr>
                    <m:oMath xmlns:m="http://schemas.openxmlformats.org/officeDocument/2006/math">
                      <m:r>
                        <a:rPr lang="en-CA" sz="1800" i="1"/>
                        <m:t>𝑃𝑉</m:t>
                      </m:r>
                      <m:d>
                        <m:dPr>
                          <m:ctrlPr>
                            <a:rPr lang="en-CA" sz="1800" i="1"/>
                          </m:ctrlPr>
                        </m:dPr>
                        <m:e>
                          <m:r>
                            <a:rPr lang="en-CA" sz="1800" i="1"/>
                            <m:t>𝑡</m:t>
                          </m:r>
                        </m:e>
                      </m:d>
                      <m:r>
                        <a:rPr lang="en-CA" sz="1800" i="1"/>
                        <m:t>=</m:t>
                      </m:r>
                      <m:sSub>
                        <m:sSubPr>
                          <m:ctrlPr>
                            <a:rPr lang="en-CA" sz="1800" i="1"/>
                          </m:ctrlPr>
                        </m:sSubPr>
                        <m:e>
                          <m:r>
                            <a:rPr lang="en-CA" sz="1800" i="1"/>
                            <m:t>𝑁</m:t>
                          </m:r>
                        </m:e>
                        <m:sub>
                          <m:r>
                            <a:rPr lang="en-CA" sz="1800" i="1"/>
                            <m:t>𝑏</m:t>
                          </m:r>
                        </m:sub>
                      </m:sSub>
                      <m:sSub>
                        <m:sSubPr>
                          <m:ctrlPr>
                            <a:rPr lang="en-CA" sz="1800" i="1"/>
                          </m:ctrlPr>
                        </m:sSubPr>
                        <m:e>
                          <m:r>
                            <a:rPr lang="en-CA" sz="1800" i="1"/>
                            <m:t>𝐷</m:t>
                          </m:r>
                        </m:e>
                        <m:sub>
                          <m:r>
                            <a:rPr lang="en-CA" sz="1800" i="1"/>
                            <m:t>𝑏</m:t>
                          </m:r>
                        </m:sub>
                      </m:sSub>
                      <m:d>
                        <m:dPr>
                          <m:ctrlPr>
                            <a:rPr lang="en-CA" sz="1800" i="1"/>
                          </m:ctrlPr>
                        </m:dPr>
                        <m:e>
                          <m:r>
                            <a:rPr lang="en-CA" sz="1800" i="1"/>
                            <m:t>𝑡</m:t>
                          </m:r>
                          <m:r>
                            <a:rPr lang="en-CA" sz="1800" i="1"/>
                            <m:t>,</m:t>
                          </m:r>
                          <m:r>
                            <a:rPr lang="en-CA" sz="1800" i="1"/>
                            <m:t>𝑇</m:t>
                          </m:r>
                        </m:e>
                      </m:d>
                      <m:sSub>
                        <m:sSubPr>
                          <m:ctrlPr>
                            <a:rPr lang="en-CA" sz="1800" i="1"/>
                          </m:ctrlPr>
                        </m:sSubPr>
                        <m:e>
                          <m:r>
                            <a:rPr lang="en-CA" sz="1800" i="1"/>
                            <m:t>𝑋</m:t>
                          </m:r>
                        </m:e>
                        <m:sub>
                          <m:r>
                            <a:rPr lang="en-CA" sz="1800" i="1"/>
                            <m:t>0</m:t>
                          </m:r>
                        </m:sub>
                      </m:sSub>
                      <m:r>
                        <a:rPr lang="en-CA" sz="1800" i="1"/>
                        <m:t>−</m:t>
                      </m:r>
                      <m:sSub>
                        <m:sSubPr>
                          <m:ctrlPr>
                            <a:rPr lang="en-CA" sz="1800" i="1"/>
                          </m:ctrlPr>
                        </m:sSubPr>
                        <m:e>
                          <m:r>
                            <a:rPr lang="en-CA" sz="1800" i="1"/>
                            <m:t>𝑁</m:t>
                          </m:r>
                        </m:e>
                        <m:sub>
                          <m:r>
                            <a:rPr lang="en-CA" sz="1800" i="1"/>
                            <m:t>𝑞</m:t>
                          </m:r>
                        </m:sub>
                      </m:sSub>
                      <m:sSub>
                        <m:sSubPr>
                          <m:ctrlPr>
                            <a:rPr lang="en-CA" sz="1800" i="1"/>
                          </m:ctrlPr>
                        </m:sSubPr>
                        <m:e>
                          <m:r>
                            <a:rPr lang="en-CA" sz="1800" i="1"/>
                            <m:t>𝐷</m:t>
                          </m:r>
                        </m:e>
                        <m:sub>
                          <m:r>
                            <a:rPr lang="en-CA" sz="1800" i="1"/>
                            <m:t>𝑞</m:t>
                          </m:r>
                        </m:sub>
                      </m:sSub>
                      <m:r>
                        <a:rPr lang="en-CA" sz="1800" i="1"/>
                        <m:t>(</m:t>
                      </m:r>
                      <m:r>
                        <a:rPr lang="en-CA" sz="1800" i="1"/>
                        <m:t>𝑡</m:t>
                      </m:r>
                      <m:r>
                        <a:rPr lang="en-CA" sz="1800" i="1"/>
                        <m:t>,</m:t>
                      </m:r>
                      <m:r>
                        <a:rPr lang="en-CA" sz="1800" i="1"/>
                        <m:t>𝑇</m:t>
                      </m:r>
                      <m:r>
                        <a:rPr lang="en-CA" sz="1800" i="1"/>
                        <m:t>)</m:t>
                      </m:r>
                    </m:oMath>
                  </m:oMathPara>
                </a14:m>
                <a:endParaRPr lang="en-CA" sz="1800"/>
              </a:p>
              <a:p>
                <a:pPr marL="400050" lvl="1" indent="0">
                  <a:buNone/>
                </a:pPr>
                <a:r>
                  <a:rPr lang="en-CA" sz="1800"/>
                  <a:t>where</a:t>
                </a:r>
              </a:p>
              <a:p>
                <a:pPr marL="0" indent="0">
                  <a:buNone/>
                </a:pPr>
                <a:r>
                  <a:rPr lang="en-CA" sz="1800"/>
                  <a:t>	</a:t>
                </a:r>
                <a:r>
                  <a:rPr lang="en-CA" sz="1800" i="1"/>
                  <a:t>t</a:t>
                </a:r>
                <a:r>
                  <a:rPr lang="en-CA" sz="1800"/>
                  <a:t> </a:t>
                </a:r>
                <a:r>
                  <a:rPr lang="en-CA" sz="1800"/>
                  <a:t>	</a:t>
                </a:r>
                <a:r>
                  <a:rPr lang="en-CA" sz="1800" smtClean="0"/>
                  <a:t>the valuation </a:t>
                </a:r>
                <a:r>
                  <a:rPr lang="en-CA" sz="1800"/>
                  <a:t>date</a:t>
                </a:r>
              </a:p>
              <a:p>
                <a:pPr marL="0" indent="0">
                  <a:buNone/>
                </a:pPr>
                <a:r>
                  <a:rPr lang="en-CA" sz="1800"/>
                  <a:t>	</a:t>
                </a:r>
                <a:r>
                  <a:rPr lang="en-CA" sz="1800" i="1"/>
                  <a:t>T</a:t>
                </a:r>
                <a:r>
                  <a:rPr lang="en-CA" sz="1800"/>
                  <a:t> </a:t>
                </a:r>
                <a:r>
                  <a:rPr lang="en-CA" sz="1800"/>
                  <a:t>	</a:t>
                </a:r>
                <a:r>
                  <a:rPr lang="en-CA" sz="1800" smtClean="0"/>
                  <a:t>the payment </a:t>
                </a:r>
                <a:r>
                  <a:rPr lang="en-CA" sz="1800"/>
                  <a:t>date</a:t>
                </a:r>
              </a:p>
              <a:p>
                <a:pPr marL="0" indent="0">
                  <a:buNone/>
                </a:pPr>
                <a:r>
                  <a:rPr lang="en-CA" sz="1800"/>
                  <a:t>	</a:t>
                </a:r>
                <a14:m>
                  <m:oMath xmlns:m="http://schemas.openxmlformats.org/officeDocument/2006/math">
                    <m:sSub>
                      <m:sSubPr>
                        <m:ctrlPr>
                          <a:rPr lang="en-CA" sz="1800" i="1"/>
                        </m:ctrlPr>
                      </m:sSubPr>
                      <m:e>
                        <m:r>
                          <a:rPr lang="en-CA" sz="1800" i="1"/>
                          <m:t>𝑋</m:t>
                        </m:r>
                      </m:e>
                      <m:sub>
                        <m:r>
                          <a:rPr lang="en-CA" sz="1800" i="1"/>
                          <m:t>𝑠</m:t>
                        </m:r>
                      </m:sub>
                    </m:sSub>
                  </m:oMath>
                </a14:m>
                <a:r>
                  <a:rPr lang="en-CA" sz="1800"/>
                  <a:t> </a:t>
                </a:r>
                <a:r>
                  <a:rPr lang="en-CA" sz="1800"/>
                  <a:t>	</a:t>
                </a:r>
                <a:r>
                  <a:rPr lang="en-CA" sz="1800" smtClean="0"/>
                  <a:t>the spot </a:t>
                </a:r>
                <a:r>
                  <a:rPr lang="en-CA" sz="1800"/>
                  <a:t>FX </a:t>
                </a:r>
                <a:r>
                  <a:rPr lang="en-CA" sz="1800" smtClean="0"/>
                  <a:t>rate quoted as </a:t>
                </a:r>
                <a:r>
                  <a:rPr lang="en-CA" sz="1800"/>
                  <a:t>base/quote</a:t>
                </a:r>
              </a:p>
              <a:p>
                <a:pPr marL="0" indent="0">
                  <a:buNone/>
                </a:pPr>
                <a:r>
                  <a:rPr lang="en-CA" sz="1800"/>
                  <a:t>	</a:t>
                </a:r>
                <a14:m>
                  <m:oMath xmlns:m="http://schemas.openxmlformats.org/officeDocument/2006/math">
                    <m:sSub>
                      <m:sSubPr>
                        <m:ctrlPr>
                          <a:rPr lang="en-CA" sz="1800" i="1"/>
                        </m:ctrlPr>
                      </m:sSubPr>
                      <m:e>
                        <m:r>
                          <a:rPr lang="en-CA" sz="1800" i="1"/>
                          <m:t>𝐷</m:t>
                        </m:r>
                      </m:e>
                      <m:sub>
                        <m:r>
                          <a:rPr lang="en-CA" sz="1800" i="1"/>
                          <m:t>𝑏</m:t>
                        </m:r>
                      </m:sub>
                    </m:sSub>
                    <m:r>
                      <a:rPr lang="en-CA" sz="1800" i="1"/>
                      <m:t>(</m:t>
                    </m:r>
                    <m:r>
                      <a:rPr lang="en-CA" sz="1800" i="1"/>
                      <m:t>𝑡</m:t>
                    </m:r>
                    <m:r>
                      <a:rPr lang="en-CA" sz="1800" i="1"/>
                      <m:t>,</m:t>
                    </m:r>
                    <m:r>
                      <a:rPr lang="en-CA" sz="1800" i="1"/>
                      <m:t>𝑇</m:t>
                    </m:r>
                    <m:r>
                      <a:rPr lang="en-CA" sz="1800" i="1"/>
                      <m:t>)</m:t>
                    </m:r>
                  </m:oMath>
                </a14:m>
                <a:r>
                  <a:rPr lang="en-CA" sz="1800"/>
                  <a:t> </a:t>
                </a:r>
                <a:r>
                  <a:rPr lang="en-CA" sz="1800" smtClean="0"/>
                  <a:t>	the </a:t>
                </a:r>
                <a:r>
                  <a:rPr lang="en-CA" sz="1800"/>
                  <a:t>discount factor of </a:t>
                </a:r>
                <a:r>
                  <a:rPr lang="en-CA" sz="1800"/>
                  <a:t>base </a:t>
                </a:r>
                <a:r>
                  <a:rPr lang="en-CA" sz="1800" smtClean="0"/>
                  <a:t>currency</a:t>
                </a:r>
                <a:endParaRPr lang="en-CA" sz="1800"/>
              </a:p>
              <a:p>
                <a:pPr marL="0" indent="0">
                  <a:buNone/>
                </a:pPr>
                <a:r>
                  <a:rPr lang="en-CA" sz="1800"/>
                  <a:t>	</a:t>
                </a:r>
                <a14:m>
                  <m:oMath xmlns:m="http://schemas.openxmlformats.org/officeDocument/2006/math">
                    <m:sSub>
                      <m:sSubPr>
                        <m:ctrlPr>
                          <a:rPr lang="en-CA" sz="1800" i="1"/>
                        </m:ctrlPr>
                      </m:sSubPr>
                      <m:e>
                        <m:r>
                          <a:rPr lang="en-CA" sz="1800" i="1"/>
                          <m:t>𝐷</m:t>
                        </m:r>
                      </m:e>
                      <m:sub>
                        <m:r>
                          <a:rPr lang="en-CA" sz="1800" i="1"/>
                          <m:t>𝑞</m:t>
                        </m:r>
                      </m:sub>
                    </m:sSub>
                    <m:r>
                      <a:rPr lang="en-CA" sz="1800" i="1"/>
                      <m:t>(</m:t>
                    </m:r>
                    <m:r>
                      <a:rPr lang="en-CA" sz="1800" i="1"/>
                      <m:t>𝑡</m:t>
                    </m:r>
                    <m:r>
                      <a:rPr lang="en-CA" sz="1800" i="1"/>
                      <m:t>,</m:t>
                    </m:r>
                    <m:r>
                      <a:rPr lang="en-CA" sz="1800" i="1"/>
                      <m:t>𝑇</m:t>
                    </m:r>
                    <m:r>
                      <a:rPr lang="en-CA" sz="1800" i="1"/>
                      <m:t>)</m:t>
                    </m:r>
                  </m:oMath>
                </a14:m>
                <a:r>
                  <a:rPr lang="en-CA" sz="1800"/>
                  <a:t> </a:t>
                </a:r>
                <a:r>
                  <a:rPr lang="en-CA" sz="1800" smtClean="0"/>
                  <a:t>	the </a:t>
                </a:r>
                <a:r>
                  <a:rPr lang="en-CA" sz="1800"/>
                  <a:t>discount factor of </a:t>
                </a:r>
                <a:r>
                  <a:rPr lang="en-CA" sz="1800"/>
                  <a:t>quote </a:t>
                </a:r>
                <a:r>
                  <a:rPr lang="en-CA" sz="1800" smtClean="0"/>
                  <a:t>currency</a:t>
                </a:r>
                <a:endParaRPr lang="en-CA" sz="1800"/>
              </a:p>
              <a:p>
                <a:pPr marL="0" indent="0">
                  <a:buNone/>
                </a:pPr>
                <a:r>
                  <a:rPr lang="en-CA" sz="1800"/>
                  <a:t>	</a:t>
                </a:r>
                <a14:m>
                  <m:oMath xmlns:m="http://schemas.openxmlformats.org/officeDocument/2006/math">
                    <m:sSub>
                      <m:sSubPr>
                        <m:ctrlPr>
                          <a:rPr lang="en-CA" sz="1800" i="1"/>
                        </m:ctrlPr>
                      </m:sSubPr>
                      <m:e>
                        <m:r>
                          <a:rPr lang="en-CA" sz="1800" i="1"/>
                          <m:t>𝑁</m:t>
                        </m:r>
                      </m:e>
                      <m:sub>
                        <m:r>
                          <a:rPr lang="en-CA" sz="1800" i="1"/>
                          <m:t>𝑏</m:t>
                        </m:r>
                      </m:sub>
                    </m:sSub>
                  </m:oMath>
                </a14:m>
                <a:r>
                  <a:rPr lang="en-CA" sz="1800"/>
                  <a:t> </a:t>
                </a:r>
                <a:r>
                  <a:rPr lang="en-CA" sz="1800" smtClean="0"/>
                  <a:t>	the </a:t>
                </a:r>
                <a:r>
                  <a:rPr lang="en-CA" sz="1800"/>
                  <a:t>notional principal amount for base currency</a:t>
                </a:r>
              </a:p>
              <a:p>
                <a:pPr marL="0" indent="0">
                  <a:buNone/>
                </a:pPr>
                <a:r>
                  <a:rPr lang="en-CA" sz="1800"/>
                  <a:t>	</a:t>
                </a:r>
                <a14:m>
                  <m:oMath xmlns:m="http://schemas.openxmlformats.org/officeDocument/2006/math">
                    <m:sSub>
                      <m:sSubPr>
                        <m:ctrlPr>
                          <a:rPr lang="en-CA" sz="1800" i="1"/>
                        </m:ctrlPr>
                      </m:sSubPr>
                      <m:e>
                        <m:r>
                          <a:rPr lang="en-CA" sz="1800" i="1"/>
                          <m:t>𝑁</m:t>
                        </m:r>
                      </m:e>
                      <m:sub>
                        <m:r>
                          <a:rPr lang="en-CA" sz="1800" i="1"/>
                          <m:t>𝑞</m:t>
                        </m:r>
                      </m:sub>
                    </m:sSub>
                  </m:oMath>
                </a14:m>
                <a:r>
                  <a:rPr lang="en-CA" sz="1800"/>
                  <a:t> </a:t>
                </a:r>
                <a:r>
                  <a:rPr lang="en-CA" sz="1800" smtClean="0"/>
                  <a:t>	the notional </a:t>
                </a:r>
                <a:r>
                  <a:rPr lang="en-CA" sz="1800"/>
                  <a:t>principal amount for quote currency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800600"/>
              </a:xfrm>
              <a:blipFill rotWithShape="1">
                <a:blip r:embed="rId2"/>
                <a:stretch>
                  <a:fillRect l="-815" t="-1650"/>
                </a:stretch>
              </a:blipFill>
            </p:spPr>
            <p:txBody>
              <a:bodyPr/>
              <a:lstStyle/>
              <a:p>
                <a:r>
                  <a:rPr lang="en-CA">
                    <a:noFill/>
                  </a:rPr>
                  <a:t> </a:t>
                </a:r>
              </a:p>
            </p:txBody>
          </p:sp>
        </mc:Fallback>
      </mc:AlternateContent>
    </p:spTree>
    <p:extLst>
      <p:ext uri="{BB962C8B-B14F-4D97-AF65-F5344CB8AC3E}">
        <p14:creationId xmlns:p14="http://schemas.microsoft.com/office/powerpoint/2010/main" val="339908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Forward</a:t>
            </a:r>
            <a:endParaRPr lang="en-PH" sz="2400" dirty="0"/>
          </a:p>
        </p:txBody>
      </p:sp>
      <p:sp>
        <p:nvSpPr>
          <p:cNvPr id="3" name="Content Placeholder 2"/>
          <p:cNvSpPr>
            <a:spLocks noGrp="1"/>
          </p:cNvSpPr>
          <p:nvPr>
            <p:ph idx="1"/>
          </p:nvPr>
        </p:nvSpPr>
        <p:spPr>
          <a:xfrm>
            <a:off x="533400" y="1828800"/>
            <a:ext cx="8229600" cy="4800600"/>
          </a:xfrm>
        </p:spPr>
        <p:txBody>
          <a:bodyPr>
            <a:noAutofit/>
          </a:bodyPr>
          <a:lstStyle/>
          <a:p>
            <a:pPr marL="0" lvl="0" indent="0" algn="ctr">
              <a:buNone/>
            </a:pPr>
            <a:r>
              <a:rPr lang="en-CA" smtClean="0"/>
              <a:t>A Real World Example</a:t>
            </a:r>
            <a:endParaRPr lang="en-CA"/>
          </a:p>
        </p:txBody>
      </p:sp>
      <p:graphicFrame>
        <p:nvGraphicFramePr>
          <p:cNvPr id="4" name="Table 3"/>
          <p:cNvGraphicFramePr>
            <a:graphicFrameLocks noGrp="1"/>
          </p:cNvGraphicFramePr>
          <p:nvPr>
            <p:extLst>
              <p:ext uri="{D42A27DB-BD31-4B8C-83A1-F6EECF244321}">
                <p14:modId xmlns:p14="http://schemas.microsoft.com/office/powerpoint/2010/main" val="1336478288"/>
              </p:ext>
            </p:extLst>
          </p:nvPr>
        </p:nvGraphicFramePr>
        <p:xfrm>
          <a:off x="1905000" y="2514599"/>
          <a:ext cx="5486400" cy="3962400"/>
        </p:xfrm>
        <a:graphic>
          <a:graphicData uri="http://schemas.openxmlformats.org/drawingml/2006/table">
            <a:tbl>
              <a:tblPr firstRow="1" firstCol="1" bandRow="1">
                <a:tableStyleId>{5C22544A-7EE6-4342-B048-85BDC9FD1C3A}</a:tableStyleId>
              </a:tblPr>
              <a:tblGrid>
                <a:gridCol w="3549083"/>
                <a:gridCol w="1937317"/>
              </a:tblGrid>
              <a:tr h="330200">
                <a:tc>
                  <a:txBody>
                    <a:bodyPr/>
                    <a:lstStyle/>
                    <a:p>
                      <a:pPr>
                        <a:spcAft>
                          <a:spcPts val="0"/>
                        </a:spcAft>
                      </a:pPr>
                      <a:r>
                        <a:rPr lang="en-CA" sz="1200">
                          <a:effectLst/>
                        </a:rPr>
                        <a:t>Delivery Type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Delivery</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200">
                          <a:effectLst/>
                        </a:rPr>
                        <a:t>Leg One Currency</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USD</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200">
                          <a:effectLst/>
                        </a:rPr>
                        <a:t>Leg One Notional</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120750</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200">
                          <a:effectLst/>
                        </a:rPr>
                        <a:t>Leg Two Currency</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CNY</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200">
                          <a:effectLst/>
                        </a:rPr>
                        <a:t>Leg Two Notional</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826050.75</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200">
                          <a:effectLst/>
                        </a:rPr>
                        <a:t>Net Price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6.841</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200">
                          <a:effectLst/>
                        </a:rPr>
                        <a:t>Buy Sell</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Buy</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200">
                          <a:effectLst/>
                        </a:rPr>
                        <a:t>Base Currency</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USD</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200">
                          <a:effectLst/>
                        </a:rPr>
                        <a:t>Underlying Currency</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CNY</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200">
                          <a:effectLst/>
                        </a:rPr>
                        <a:t>Quotation</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USD/CNY</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200">
                          <a:effectLst/>
                        </a:rPr>
                        <a:t>Trade Date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10/25/2016</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200">
                          <a:effectLst/>
                        </a:rPr>
                        <a:t>Maturity Date</a:t>
                      </a:r>
                      <a:endParaRPr lang="en-CA" sz="1200">
                        <a:effectLst/>
                        <a:latin typeface="Times New Roman"/>
                        <a:ea typeface="SimSun"/>
                      </a:endParaRPr>
                    </a:p>
                  </a:txBody>
                  <a:tcPr marL="9525" marR="9525" marT="9525" marB="9525" anchor="ctr"/>
                </a:tc>
                <a:tc>
                  <a:txBody>
                    <a:bodyPr/>
                    <a:lstStyle/>
                    <a:p>
                      <a:pPr>
                        <a:spcAft>
                          <a:spcPts val="0"/>
                        </a:spcAft>
                      </a:pPr>
                      <a:r>
                        <a:rPr lang="en-CA" sz="1200">
                          <a:effectLst/>
                        </a:rPr>
                        <a:t>2/26/2018</a:t>
                      </a:r>
                      <a:endParaRPr lang="en-CA" sz="1200">
                        <a:effectLst/>
                        <a:latin typeface="Times New Roman"/>
                        <a:ea typeface="SimSun"/>
                      </a:endParaRPr>
                    </a:p>
                  </a:txBody>
                  <a:tcPr marL="9525" marR="9525" marT="9525" marB="9525" anchor="ctr"/>
                </a:tc>
              </a:tr>
            </a:tbl>
          </a:graphicData>
        </a:graphic>
      </p:graphicFrame>
    </p:spTree>
    <p:extLst>
      <p:ext uri="{BB962C8B-B14F-4D97-AF65-F5344CB8AC3E}">
        <p14:creationId xmlns:p14="http://schemas.microsoft.com/office/powerpoint/2010/main" val="300347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details at</a:t>
            </a:r>
          </a:p>
          <a:p>
            <a:pPr marL="0" lvl="0" indent="0" algn="r">
              <a:spcBef>
                <a:spcPts val="1200"/>
              </a:spcBef>
              <a:buClr>
                <a:srgbClr val="00B050"/>
              </a:buClr>
              <a:buNone/>
            </a:pPr>
            <a:r>
              <a:rPr lang="en-CA" sz="1600"/>
              <a:t>http://</a:t>
            </a:r>
            <a:r>
              <a:rPr lang="en-CA" sz="1600" smtClean="0"/>
              <a:t>www.finpricing.com/lib/FxForward.html</a:t>
            </a:r>
            <a:endParaRPr lang="en-CA" sz="1600"/>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Forward</a:t>
            </a:r>
            <a:endParaRPr lang="en-PH" sz="2400" dirty="0"/>
          </a:p>
        </p:txBody>
      </p:sp>
      <p:sp>
        <p:nvSpPr>
          <p:cNvPr id="3" name="Content Placeholder 2"/>
          <p:cNvSpPr>
            <a:spLocks noGrp="1"/>
          </p:cNvSpPr>
          <p:nvPr>
            <p:ph idx="1"/>
          </p:nvPr>
        </p:nvSpPr>
        <p:spPr>
          <a:xfrm>
            <a:off x="533400" y="1752600"/>
            <a:ext cx="8229600" cy="4800600"/>
          </a:xfrm>
        </p:spPr>
        <p:txBody>
          <a:bodyPr>
            <a:noAutofit/>
          </a:bodyPr>
          <a:lstStyle/>
          <a:p>
            <a:pPr marL="0" indent="0">
              <a:buNone/>
            </a:pPr>
            <a:r>
              <a:rPr lang="en-CA" sz="2400"/>
              <a:t>	</a:t>
            </a:r>
            <a:r>
              <a:rPr lang="en-CA" sz="2200" smtClean="0"/>
              <a:t>A </a:t>
            </a:r>
            <a:r>
              <a:rPr lang="en-CA" sz="2200"/>
              <a:t>currency forward or FX forward contract is an agreement that allows the buyer to lock in an exchange rate the day on which the agreement is signed for a transaction that will be completed later. Forward contracts are one of the main methods used to hedge against exchange rate volatility, as they avoid the impact of currency fluctuation over the period covered by the contract.</a:t>
            </a:r>
          </a:p>
          <a:p>
            <a:pPr marL="0" indent="0">
              <a:buNone/>
            </a:pPr>
            <a:r>
              <a:rPr lang="en-US" sz="2200" smtClean="0"/>
              <a:t>	The </a:t>
            </a:r>
            <a:r>
              <a:rPr lang="en-US" sz="2200"/>
              <a:t>currency forward contracts are usually used by exporters and importers to hedge their foreign currency payments from exchange rate fluctuations.  By using FX forward contracts, investors can protect costs on products and services purchased abroad and protect profit margins on products and services sold abroad by locking-in exchange rates as much as years in advance</a:t>
            </a:r>
            <a:endParaRPr lang="en-CA" sz="2200"/>
          </a:p>
          <a:p>
            <a:pPr marL="0" indent="0">
              <a:buNone/>
            </a:pPr>
            <a:endParaRPr lang="en-PH" sz="2400"/>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Forward</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indent="0" algn="ctr">
              <a:buNone/>
            </a:pPr>
            <a:r>
              <a:rPr lang="en-PH" sz="4000" smtClean="0"/>
              <a:t>Summary</a:t>
            </a:r>
          </a:p>
          <a:p>
            <a:pPr>
              <a:lnSpc>
                <a:spcPct val="150000"/>
              </a:lnSpc>
              <a:buClr>
                <a:srgbClr val="00B050"/>
              </a:buClr>
              <a:buFont typeface="Wingdings" panose="05000000000000000000" pitchFamily="2" charset="2"/>
              <a:buChar char="§"/>
            </a:pPr>
            <a:r>
              <a:rPr lang="en-US" sz="2400"/>
              <a:t>Currency Forward or FX </a:t>
            </a:r>
            <a:r>
              <a:rPr lang="en-US" sz="2400"/>
              <a:t>Forward </a:t>
            </a:r>
            <a:r>
              <a:rPr lang="en-US" sz="2400" smtClean="0"/>
              <a:t>Introduction</a:t>
            </a:r>
            <a:endParaRPr lang="en-CA" sz="2400"/>
          </a:p>
          <a:p>
            <a:pPr lvl="0">
              <a:lnSpc>
                <a:spcPct val="150000"/>
              </a:lnSpc>
              <a:buClr>
                <a:srgbClr val="00B050"/>
              </a:buClr>
              <a:buFont typeface="Wingdings" panose="05000000000000000000" pitchFamily="2" charset="2"/>
              <a:buChar char="§"/>
            </a:pPr>
            <a:r>
              <a:rPr lang="en-CA" sz="2400" smtClean="0"/>
              <a:t>The </a:t>
            </a:r>
            <a:r>
              <a:rPr lang="en-CA" sz="2400"/>
              <a:t>Use of </a:t>
            </a:r>
            <a:r>
              <a:rPr lang="en-CA" sz="2400" smtClean="0"/>
              <a:t>Currency Forwards</a:t>
            </a:r>
          </a:p>
          <a:p>
            <a:pPr>
              <a:lnSpc>
                <a:spcPct val="150000"/>
              </a:lnSpc>
              <a:buClr>
                <a:srgbClr val="00B050"/>
              </a:buClr>
              <a:buFont typeface="Wingdings" panose="05000000000000000000" pitchFamily="2" charset="2"/>
              <a:buChar char="§"/>
            </a:pPr>
            <a:r>
              <a:rPr lang="en-US" sz="2400"/>
              <a:t>Forex </a:t>
            </a:r>
            <a:r>
              <a:rPr lang="en-US" sz="2400"/>
              <a:t>Market </a:t>
            </a:r>
            <a:r>
              <a:rPr lang="en-US" sz="2400" smtClean="0"/>
              <a:t>Convention</a:t>
            </a:r>
            <a:endParaRPr lang="en-CA" sz="2400"/>
          </a:p>
          <a:p>
            <a:pPr lvl="0">
              <a:lnSpc>
                <a:spcPct val="150000"/>
              </a:lnSpc>
              <a:buClr>
                <a:srgbClr val="00B050"/>
              </a:buClr>
              <a:buFont typeface="Wingdings" panose="05000000000000000000" pitchFamily="2" charset="2"/>
              <a:buChar char="§"/>
            </a:pPr>
            <a:r>
              <a:rPr lang="en-US" sz="2400"/>
              <a:t>Forward </a:t>
            </a:r>
            <a:r>
              <a:rPr lang="en-US" sz="2400"/>
              <a:t>FX </a:t>
            </a:r>
            <a:r>
              <a:rPr lang="en-US" sz="2400" smtClean="0"/>
              <a:t>Rate</a:t>
            </a:r>
            <a:endParaRPr lang="en-CA" sz="2400" smtClean="0"/>
          </a:p>
          <a:p>
            <a:pPr lvl="0">
              <a:lnSpc>
                <a:spcPct val="150000"/>
              </a:lnSpc>
              <a:buClr>
                <a:srgbClr val="00B050"/>
              </a:buClr>
              <a:buFont typeface="Wingdings" panose="05000000000000000000" pitchFamily="2" charset="2"/>
              <a:buChar char="§"/>
            </a:pPr>
            <a:r>
              <a:rPr lang="en-CA" sz="2400" smtClean="0"/>
              <a:t>Valuation</a:t>
            </a:r>
          </a:p>
          <a:p>
            <a:pPr lvl="0">
              <a:lnSpc>
                <a:spcPct val="150000"/>
              </a:lnSpc>
              <a:buClr>
                <a:srgbClr val="00B050"/>
              </a:buClr>
              <a:buFont typeface="Wingdings" panose="05000000000000000000" pitchFamily="2" charset="2"/>
              <a:buChar char="§"/>
            </a:pPr>
            <a:r>
              <a:rPr lang="en-CA" sz="2400" smtClean="0"/>
              <a:t>A </a:t>
            </a:r>
            <a:r>
              <a:rPr lang="en-CA" sz="2400"/>
              <a:t>Real World </a:t>
            </a:r>
            <a:r>
              <a:rPr lang="en-CA" sz="2400" smtClean="0"/>
              <a:t>Example</a:t>
            </a:r>
            <a:endParaRPr lang="en-CA" sz="2400"/>
          </a:p>
          <a:p>
            <a:endParaRPr lang="en-PH"/>
          </a:p>
        </p:txBody>
      </p:sp>
    </p:spTree>
    <p:extLst>
      <p:ext uri="{BB962C8B-B14F-4D97-AF65-F5344CB8AC3E}">
        <p14:creationId xmlns:p14="http://schemas.microsoft.com/office/powerpoint/2010/main" val="111229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Forward</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buNone/>
            </a:pPr>
            <a:r>
              <a:rPr lang="en-US"/>
              <a:t>Currency Forward or FX Forward Introduction</a:t>
            </a:r>
            <a:endParaRPr lang="en-CA"/>
          </a:p>
          <a:p>
            <a:pPr lvl="0">
              <a:buClr>
                <a:srgbClr val="00B050"/>
              </a:buClr>
              <a:buFont typeface="Wingdings" panose="05000000000000000000" pitchFamily="2" charset="2"/>
              <a:buChar char="§"/>
            </a:pPr>
            <a:r>
              <a:rPr lang="en-CA" sz="2000"/>
              <a:t>A currency forward or FX forward is an agreement between two parties to exchange a certain amount of a currency for another currency at a fixed exchange rate on a fixed future date.</a:t>
            </a:r>
          </a:p>
          <a:p>
            <a:pPr lvl="0">
              <a:buClr>
                <a:srgbClr val="00B050"/>
              </a:buClr>
              <a:buFont typeface="Wingdings" panose="05000000000000000000" pitchFamily="2" charset="2"/>
              <a:buChar char="§"/>
            </a:pPr>
            <a:r>
              <a:rPr lang="en-US" sz="2000"/>
              <a:t>Currency forwards are over-the-counter (OTC</a:t>
            </a:r>
            <a:r>
              <a:rPr lang="en-US" sz="2000"/>
              <a:t>) </a:t>
            </a:r>
            <a:r>
              <a:rPr lang="en-US" sz="2000" smtClean="0"/>
              <a:t>instruments. Unlike </a:t>
            </a:r>
            <a:r>
              <a:rPr lang="en-US" sz="2000"/>
              <a:t>standardized FX future, a FX forward can be tailored to a particular amount and delivery period. </a:t>
            </a:r>
            <a:endParaRPr lang="en-CA" sz="2000"/>
          </a:p>
          <a:p>
            <a:pPr lvl="0">
              <a:buClr>
                <a:srgbClr val="00B050"/>
              </a:buClr>
              <a:buFont typeface="Wingdings" panose="05000000000000000000" pitchFamily="2" charset="2"/>
              <a:buChar char="§"/>
            </a:pPr>
            <a:r>
              <a:rPr lang="en-US" sz="2000" smtClean="0"/>
              <a:t>Currency </a:t>
            </a:r>
            <a:r>
              <a:rPr lang="en-US" sz="2000"/>
              <a:t>forward settlement can either be on a cash or a delivery basis, provided that the option is mutually acceptable and has been specified beforehand in the contract.</a:t>
            </a:r>
            <a:endParaRPr lang="en-CA" sz="2000"/>
          </a:p>
          <a:p>
            <a:pPr lvl="0">
              <a:buClr>
                <a:srgbClr val="00B050"/>
              </a:buClr>
              <a:buFont typeface="Wingdings" panose="05000000000000000000" pitchFamily="2" charset="2"/>
              <a:buChar char="§"/>
            </a:pPr>
            <a:r>
              <a:rPr lang="en-CA" sz="2000"/>
              <a:t>Forward contracts are one of the main methods used to hedge against exchange rate volatility, as they avoid the impact of currency fluctuation over the period covered by the </a:t>
            </a:r>
            <a:r>
              <a:rPr lang="en-CA" sz="2000"/>
              <a:t>contract</a:t>
            </a:r>
            <a:r>
              <a:rPr lang="en-CA" sz="2000" smtClean="0"/>
              <a:t>.</a:t>
            </a:r>
            <a:endParaRPr lang="en-CA" sz="2000"/>
          </a:p>
        </p:txBody>
      </p:sp>
    </p:spTree>
    <p:extLst>
      <p:ext uri="{BB962C8B-B14F-4D97-AF65-F5344CB8AC3E}">
        <p14:creationId xmlns:p14="http://schemas.microsoft.com/office/powerpoint/2010/main" val="130091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Forward</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The Use of Currency Forwards</a:t>
            </a:r>
            <a:endParaRPr lang="en-CA"/>
          </a:p>
          <a:p>
            <a:pPr lvl="0">
              <a:buClr>
                <a:srgbClr val="00B050"/>
              </a:buClr>
              <a:buFont typeface="Wingdings" panose="05000000000000000000" pitchFamily="2" charset="2"/>
              <a:buChar char="§"/>
            </a:pPr>
            <a:r>
              <a:rPr lang="en-CA" sz="2000"/>
              <a:t>Currency forwards are an effective hedging vehicle and also allow buyers to indicate the exact amount to be exchanged and the date on which to settle in the forward contract.</a:t>
            </a:r>
          </a:p>
          <a:p>
            <a:pPr lvl="0">
              <a:buClr>
                <a:srgbClr val="00B050"/>
              </a:buClr>
              <a:buFont typeface="Wingdings" panose="05000000000000000000" pitchFamily="2" charset="2"/>
              <a:buChar char="§"/>
            </a:pPr>
            <a:r>
              <a:rPr lang="en-US" sz="2000"/>
              <a:t>If an investor will receive a cashflow denominated in a foreign currency on some future date, that investor can lock in the current exchange rate by entering into an offsetting currency forward position that expires on the date of the cashflow.</a:t>
            </a:r>
            <a:endParaRPr lang="en-CA" sz="2000"/>
          </a:p>
          <a:p>
            <a:pPr lvl="0">
              <a:buClr>
                <a:srgbClr val="00B050"/>
              </a:buClr>
              <a:buFont typeface="Wingdings" panose="05000000000000000000" pitchFamily="2" charset="2"/>
              <a:buChar char="§"/>
            </a:pPr>
            <a:r>
              <a:rPr lang="en-US" sz="2000"/>
              <a:t>Currency forwards can also be used to speculate and, by incurring a risk, attempt to profit from rising or falling exchange rates.</a:t>
            </a:r>
            <a:endParaRPr lang="en-CA" sz="2000"/>
          </a:p>
          <a:p>
            <a:pPr lvl="0">
              <a:buClr>
                <a:srgbClr val="00B050"/>
              </a:buClr>
              <a:buFont typeface="Wingdings" panose="05000000000000000000" pitchFamily="2" charset="2"/>
              <a:buChar char="§"/>
            </a:pPr>
            <a:r>
              <a:rPr lang="en-CA" sz="2000"/>
              <a:t>B</a:t>
            </a:r>
            <a:r>
              <a:rPr lang="en-CA" sz="2000" smtClean="0"/>
              <a:t>y </a:t>
            </a:r>
            <a:r>
              <a:rPr lang="en-CA" sz="2000"/>
              <a:t>using FX forward contracts, investors can protect costs on products and services purchased </a:t>
            </a:r>
            <a:r>
              <a:rPr lang="en-CA" sz="2000"/>
              <a:t>abroad </a:t>
            </a:r>
            <a:r>
              <a:rPr lang="en-CA" sz="2000" smtClean="0"/>
              <a:t>or </a:t>
            </a:r>
            <a:r>
              <a:rPr lang="en-CA" sz="2000"/>
              <a:t>protect profit margins on products and services sold abroad lock-in exchange rates as much as years </a:t>
            </a:r>
            <a:r>
              <a:rPr lang="en-CA" sz="2000"/>
              <a:t>in </a:t>
            </a:r>
            <a:r>
              <a:rPr lang="en-CA" sz="2000" smtClean="0"/>
              <a:t>advance</a:t>
            </a:r>
            <a:endParaRPr lang="en-CA" sz="2000"/>
          </a:p>
        </p:txBody>
      </p:sp>
    </p:spTree>
    <p:extLst>
      <p:ext uri="{BB962C8B-B14F-4D97-AF65-F5344CB8AC3E}">
        <p14:creationId xmlns:p14="http://schemas.microsoft.com/office/powerpoint/2010/main" val="2969709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Forward</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The Use of </a:t>
            </a:r>
            <a:r>
              <a:rPr lang="en-US"/>
              <a:t>Currency </a:t>
            </a:r>
            <a:r>
              <a:rPr lang="en-US" smtClean="0"/>
              <a:t>Forwards (Cont)</a:t>
            </a:r>
            <a:endParaRPr lang="en-CA"/>
          </a:p>
          <a:p>
            <a:pPr>
              <a:buClr>
                <a:srgbClr val="00B050"/>
              </a:buClr>
              <a:buFont typeface="Wingdings" panose="05000000000000000000" pitchFamily="2" charset="2"/>
              <a:buChar char="§"/>
            </a:pPr>
            <a:r>
              <a:rPr lang="en-US" sz="2000"/>
              <a:t>Currency forwards are over-the-counter (OTC</a:t>
            </a:r>
            <a:r>
              <a:rPr lang="en-US" sz="2000"/>
              <a:t>) </a:t>
            </a:r>
            <a:r>
              <a:rPr lang="en-US" sz="2000" smtClean="0"/>
              <a:t>instruments</a:t>
            </a:r>
            <a:r>
              <a:rPr lang="en-US" sz="2000"/>
              <a:t>.</a:t>
            </a:r>
            <a:endParaRPr lang="en-CA" sz="2000" smtClean="0"/>
          </a:p>
          <a:p>
            <a:pPr lvl="0">
              <a:buClr>
                <a:srgbClr val="00B050"/>
              </a:buClr>
              <a:buFont typeface="Wingdings" panose="05000000000000000000" pitchFamily="2" charset="2"/>
              <a:buChar char="§"/>
            </a:pPr>
            <a:r>
              <a:rPr lang="en-CA" sz="2000" smtClean="0"/>
              <a:t>The </a:t>
            </a:r>
            <a:r>
              <a:rPr lang="en-CA" sz="2000"/>
              <a:t>currency forward contracts are usually used by exporters and importers to hedge their foreign currency payments from exchange rate fluctuations.</a:t>
            </a:r>
          </a:p>
          <a:p>
            <a:pPr lvl="0">
              <a:buClr>
                <a:srgbClr val="00B050"/>
              </a:buClr>
              <a:buFont typeface="Wingdings" panose="05000000000000000000" pitchFamily="2" charset="2"/>
              <a:buChar char="§"/>
            </a:pPr>
            <a:r>
              <a:rPr lang="en-US" sz="2000"/>
              <a:t>A currency forward contract has credit risk. In the case that one of the parties is unable to fulfill its obligation, the other party will have to sign another contract with a third party, thus being exposed to market risk at that time.</a:t>
            </a:r>
            <a:endParaRPr lang="en-CA" sz="2000"/>
          </a:p>
          <a:p>
            <a:pPr lvl="0">
              <a:buClr>
                <a:srgbClr val="00B050"/>
              </a:buClr>
              <a:buFont typeface="Wingdings" panose="05000000000000000000" pitchFamily="2" charset="2"/>
              <a:buChar char="§"/>
            </a:pPr>
            <a:r>
              <a:rPr lang="en-US" sz="2000"/>
              <a:t>By locking-in the exchange rates at which the currency will be bought, the party forfeits the opportunity of profiting from a favorable exchange rate movement. </a:t>
            </a:r>
            <a:endParaRPr lang="en-CA" sz="2000"/>
          </a:p>
        </p:txBody>
      </p:sp>
    </p:spTree>
    <p:extLst>
      <p:ext uri="{BB962C8B-B14F-4D97-AF65-F5344CB8AC3E}">
        <p14:creationId xmlns:p14="http://schemas.microsoft.com/office/powerpoint/2010/main" val="816969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Forward</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Forex Market Convention</a:t>
            </a:r>
            <a:endParaRPr lang="en-CA"/>
          </a:p>
          <a:p>
            <a:pPr lvl="0">
              <a:spcBef>
                <a:spcPts val="1200"/>
              </a:spcBef>
              <a:buClr>
                <a:srgbClr val="00B050"/>
              </a:buClr>
              <a:buFont typeface="Wingdings" panose="05000000000000000000" pitchFamily="2" charset="2"/>
              <a:buChar char="§"/>
            </a:pPr>
            <a:r>
              <a:rPr lang="en-CA" sz="2400"/>
              <a:t>One of the biggest sources of confusion for those new to the FX market is the market convention. We need to make clear the meaning of the following terms in the forex market </a:t>
            </a:r>
            <a:r>
              <a:rPr lang="en-CA" sz="2400"/>
              <a:t>first</a:t>
            </a:r>
            <a:r>
              <a:rPr lang="en-CA" sz="2400" smtClean="0"/>
              <a:t>.</a:t>
            </a:r>
            <a:endParaRPr lang="en-CA" sz="2400"/>
          </a:p>
          <a:p>
            <a:pPr lvl="0">
              <a:spcBef>
                <a:spcPts val="1200"/>
              </a:spcBef>
              <a:buClr>
                <a:srgbClr val="00B050"/>
              </a:buClr>
              <a:buFont typeface="Wingdings" panose="05000000000000000000" pitchFamily="2" charset="2"/>
              <a:buChar char="§"/>
            </a:pPr>
            <a:r>
              <a:rPr lang="en-US" sz="2400" b="1"/>
              <a:t>FX quotation</a:t>
            </a:r>
            <a:r>
              <a:rPr lang="en-US" sz="2400"/>
              <a:t>: the quotation EUR/USD 1.25 means that one Euro is exchanged for 1.25 USD. Here EUR (nominator) is the base or primary currency and USD (denominator) is the quote currency. One can convert any amount of base currency to quote currency by</a:t>
            </a:r>
            <a:endParaRPr lang="en-CA" sz="2400"/>
          </a:p>
          <a:p>
            <a:pPr marL="0" indent="0">
              <a:spcBef>
                <a:spcPts val="1200"/>
              </a:spcBef>
              <a:buNone/>
            </a:pPr>
            <a:r>
              <a:rPr lang="en-CA" sz="2400" smtClean="0"/>
              <a:t>	QuoteCurrencyAmount </a:t>
            </a:r>
            <a:r>
              <a:rPr lang="en-CA" sz="2400"/>
              <a:t>= FxRate </a:t>
            </a:r>
            <a:r>
              <a:rPr lang="en-CA" sz="2400"/>
              <a:t>* </a:t>
            </a:r>
            <a:r>
              <a:rPr lang="en-CA" sz="2400" smtClean="0"/>
              <a:t>BaseCurrencyAmount</a:t>
            </a:r>
            <a:endParaRPr lang="en-CA" sz="2400"/>
          </a:p>
        </p:txBody>
      </p:sp>
    </p:spTree>
    <p:extLst>
      <p:ext uri="{BB962C8B-B14F-4D97-AF65-F5344CB8AC3E}">
        <p14:creationId xmlns:p14="http://schemas.microsoft.com/office/powerpoint/2010/main" val="37422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Forward</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Forex </a:t>
            </a:r>
            <a:r>
              <a:rPr lang="en-US"/>
              <a:t>Market </a:t>
            </a:r>
            <a:r>
              <a:rPr lang="en-US" smtClean="0"/>
              <a:t>Convention (Cont)</a:t>
            </a:r>
            <a:endParaRPr lang="en-CA"/>
          </a:p>
          <a:p>
            <a:pPr lvl="0">
              <a:spcBef>
                <a:spcPts val="1200"/>
              </a:spcBef>
              <a:buClr>
                <a:srgbClr val="00B050"/>
              </a:buClr>
              <a:buFont typeface="Wingdings" panose="05000000000000000000" pitchFamily="2" charset="2"/>
              <a:buChar char="§"/>
            </a:pPr>
            <a:r>
              <a:rPr lang="en-US" sz="2400" b="1" smtClean="0"/>
              <a:t>Spot </a:t>
            </a:r>
            <a:r>
              <a:rPr lang="en-US" sz="2400" b="1"/>
              <a:t>Days</a:t>
            </a:r>
            <a:r>
              <a:rPr lang="en-US" sz="2400"/>
              <a:t>: The spot date or value date is the day the two parties actually exchange the two currencies. In other words, a currency pair requires a specification of the number of days between the quotation date (trade date) and the Spot Date on which the exchange is to take place at that quote. Spot days can be different for each currency pair, although typically it is two business </a:t>
            </a:r>
            <a:r>
              <a:rPr lang="en-US" sz="2400"/>
              <a:t>days</a:t>
            </a:r>
            <a:r>
              <a:rPr lang="en-US" sz="2400" smtClean="0"/>
              <a:t>.</a:t>
            </a:r>
            <a:endParaRPr lang="en-CA" sz="2400"/>
          </a:p>
          <a:p>
            <a:pPr lvl="0">
              <a:spcBef>
                <a:spcPts val="1200"/>
              </a:spcBef>
              <a:buClr>
                <a:srgbClr val="00B050"/>
              </a:buClr>
              <a:buFont typeface="Wingdings" panose="05000000000000000000" pitchFamily="2" charset="2"/>
              <a:buChar char="§"/>
            </a:pPr>
            <a:r>
              <a:rPr lang="en-US" sz="2400" b="1"/>
              <a:t>Holidays</a:t>
            </a:r>
            <a:r>
              <a:rPr lang="en-US" sz="2400"/>
              <a:t>: Each currency pair has a set of holidays associated with it. The holidays of a currency pair is the union of the holidays of the two currencies.</a:t>
            </a:r>
            <a:endParaRPr lang="en-CA" sz="2400"/>
          </a:p>
        </p:txBody>
      </p:sp>
    </p:spTree>
    <p:extLst>
      <p:ext uri="{BB962C8B-B14F-4D97-AF65-F5344CB8AC3E}">
        <p14:creationId xmlns:p14="http://schemas.microsoft.com/office/powerpoint/2010/main" val="374831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Forward</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828800"/>
                <a:ext cx="8229600" cy="4800600"/>
              </a:xfrm>
            </p:spPr>
            <p:txBody>
              <a:bodyPr>
                <a:noAutofit/>
              </a:bodyPr>
              <a:lstStyle/>
              <a:p>
                <a:pPr marL="0" lvl="0" indent="0" algn="ctr">
                  <a:buNone/>
                </a:pPr>
                <a:r>
                  <a:rPr lang="en-CA" smtClean="0"/>
                  <a:t>Forward FX Rate</a:t>
                </a:r>
                <a:endParaRPr lang="en-CA"/>
              </a:p>
              <a:p>
                <a:pPr>
                  <a:buClr>
                    <a:srgbClr val="00B050"/>
                  </a:buClr>
                  <a:buFont typeface="Wingdings" panose="05000000000000000000" pitchFamily="2" charset="2"/>
                  <a:buChar char="§"/>
                </a:pPr>
                <a:r>
                  <a:rPr lang="en-CA" sz="2000" smtClean="0"/>
                  <a:t>Given </a:t>
                </a:r>
                <a:r>
                  <a:rPr lang="en-CA" sz="2000"/>
                  <a:t>spot rate </a:t>
                </a:r>
                <a14:m>
                  <m:oMath xmlns:m="http://schemas.openxmlformats.org/officeDocument/2006/math">
                    <m:sSub>
                      <m:sSubPr>
                        <m:ctrlPr>
                          <a:rPr lang="en-CA" sz="2000" i="1"/>
                        </m:ctrlPr>
                      </m:sSubPr>
                      <m:e>
                        <m:r>
                          <a:rPr lang="en-CA" sz="2000" i="1"/>
                          <m:t>𝑋</m:t>
                        </m:r>
                      </m:e>
                      <m:sub>
                        <m:r>
                          <a:rPr lang="en-CA" sz="2000" i="1"/>
                          <m:t>𝑠</m:t>
                        </m:r>
                      </m:sub>
                    </m:sSub>
                  </m:oMath>
                </a14:m>
                <a:r>
                  <a:rPr lang="en-CA" sz="2000"/>
                  <a:t> , spot date </a:t>
                </a:r>
                <a14:m>
                  <m:oMath xmlns:m="http://schemas.openxmlformats.org/officeDocument/2006/math">
                    <m:sSub>
                      <m:sSubPr>
                        <m:ctrlPr>
                          <a:rPr lang="en-CA" sz="2000" i="1"/>
                        </m:ctrlPr>
                      </m:sSubPr>
                      <m:e>
                        <m:r>
                          <a:rPr lang="en-CA" sz="2000" i="1"/>
                          <m:t>𝑇</m:t>
                        </m:r>
                      </m:e>
                      <m:sub>
                        <m:r>
                          <a:rPr lang="en-CA" sz="2000" i="1"/>
                          <m:t>𝑠</m:t>
                        </m:r>
                      </m:sub>
                    </m:sSub>
                  </m:oMath>
                </a14:m>
                <a:r>
                  <a:rPr lang="en-CA" sz="2000"/>
                  <a:t> and forward date T, the FX forward rate can be </a:t>
                </a:r>
                <a:r>
                  <a:rPr lang="en-CA" sz="2000"/>
                  <a:t>represented </a:t>
                </a:r>
                <a:r>
                  <a:rPr lang="en-CA" sz="2000" smtClean="0"/>
                  <a:t>as</a:t>
                </a:r>
                <a:endParaRPr lang="en-CA" sz="2000"/>
              </a:p>
              <a:p>
                <a:pPr marL="0" indent="0">
                  <a:buNone/>
                </a:pPr>
                <a14:m>
                  <m:oMathPara xmlns:m="http://schemas.openxmlformats.org/officeDocument/2006/math">
                    <m:oMathParaPr>
                      <m:jc m:val="centerGroup"/>
                    </m:oMathParaPr>
                    <m:oMath xmlns:m="http://schemas.openxmlformats.org/officeDocument/2006/math">
                      <m:d>
                        <m:dPr>
                          <m:begChr m:val="{"/>
                          <m:endChr m:val=""/>
                          <m:ctrlPr>
                            <a:rPr lang="en-CA" sz="1600" i="1"/>
                          </m:ctrlPr>
                        </m:dPr>
                        <m:e>
                          <m:m>
                            <m:mPr>
                              <m:mcs>
                                <m:mc>
                                  <m:mcPr>
                                    <m:count m:val="1"/>
                                    <m:mcJc m:val="center"/>
                                  </m:mcPr>
                                </m:mc>
                              </m:mcs>
                              <m:ctrlPr>
                                <a:rPr lang="en-CA" sz="1600" i="1"/>
                              </m:ctrlPr>
                            </m:mPr>
                            <m:mr>
                              <m:e>
                                <m:sSub>
                                  <m:sSubPr>
                                    <m:ctrlPr>
                                      <a:rPr lang="en-CA" sz="1600" i="1"/>
                                    </m:ctrlPr>
                                  </m:sSubPr>
                                  <m:e>
                                    <m:r>
                                      <a:rPr lang="en-CA" sz="1600" i="1"/>
                                      <m:t>𝑋</m:t>
                                    </m:r>
                                  </m:e>
                                  <m:sub>
                                    <m:r>
                                      <a:rPr lang="en-CA" sz="1600" i="1"/>
                                      <m:t>𝑓</m:t>
                                    </m:r>
                                  </m:sub>
                                </m:sSub>
                                <m:r>
                                  <a:rPr lang="en-CA" sz="1600" i="1"/>
                                  <m:t>=</m:t>
                                </m:r>
                                <m:sSub>
                                  <m:sSubPr>
                                    <m:ctrlPr>
                                      <a:rPr lang="en-CA" sz="1600" i="1"/>
                                    </m:ctrlPr>
                                  </m:sSubPr>
                                  <m:e>
                                    <m:r>
                                      <a:rPr lang="en-CA" sz="1600" i="1"/>
                                      <m:t>𝑋</m:t>
                                    </m:r>
                                  </m:e>
                                  <m:sub>
                                    <m:r>
                                      <a:rPr lang="en-CA" sz="1600" i="1"/>
                                      <m:t>𝑠</m:t>
                                    </m:r>
                                  </m:sub>
                                </m:sSub>
                                <m:f>
                                  <m:fPr>
                                    <m:ctrlPr>
                                      <a:rPr lang="en-CA" sz="1600" i="1"/>
                                    </m:ctrlPr>
                                  </m:fPr>
                                  <m:num>
                                    <m:sSub>
                                      <m:sSubPr>
                                        <m:ctrlPr>
                                          <a:rPr lang="en-CA" sz="1600" i="1"/>
                                        </m:ctrlPr>
                                      </m:sSubPr>
                                      <m:e>
                                        <m:r>
                                          <a:rPr lang="en-CA" sz="1600" i="1"/>
                                          <m:t>𝐷</m:t>
                                        </m:r>
                                      </m:e>
                                      <m:sub>
                                        <m:r>
                                          <a:rPr lang="en-CA" sz="1600" i="1"/>
                                          <m:t>𝑏</m:t>
                                        </m:r>
                                      </m:sub>
                                    </m:sSub>
                                    <m:r>
                                      <a:rPr lang="en-CA" sz="1600" i="1"/>
                                      <m:t>(</m:t>
                                    </m:r>
                                    <m:sSub>
                                      <m:sSubPr>
                                        <m:ctrlPr>
                                          <a:rPr lang="en-CA" sz="1600" i="1"/>
                                        </m:ctrlPr>
                                      </m:sSubPr>
                                      <m:e>
                                        <m:r>
                                          <a:rPr lang="en-CA" sz="1600" i="1"/>
                                          <m:t>𝑇</m:t>
                                        </m:r>
                                      </m:e>
                                      <m:sub>
                                        <m:r>
                                          <a:rPr lang="en-CA" sz="1600" i="1"/>
                                          <m:t>𝑠</m:t>
                                        </m:r>
                                      </m:sub>
                                    </m:sSub>
                                    <m:r>
                                      <a:rPr lang="en-CA" sz="1600" i="1"/>
                                      <m:t>,</m:t>
                                    </m:r>
                                    <m:r>
                                      <a:rPr lang="en-CA" sz="1600" i="1"/>
                                      <m:t>𝑇</m:t>
                                    </m:r>
                                    <m:r>
                                      <a:rPr lang="en-CA" sz="1600" i="1"/>
                                      <m:t>)</m:t>
                                    </m:r>
                                  </m:num>
                                  <m:den>
                                    <m:sSub>
                                      <m:sSubPr>
                                        <m:ctrlPr>
                                          <a:rPr lang="en-CA" sz="1600" i="1"/>
                                        </m:ctrlPr>
                                      </m:sSubPr>
                                      <m:e>
                                        <m:r>
                                          <a:rPr lang="en-CA" sz="1600" i="1"/>
                                          <m:t>𝐷</m:t>
                                        </m:r>
                                      </m:e>
                                      <m:sub>
                                        <m:r>
                                          <a:rPr lang="en-CA" sz="1600" i="1"/>
                                          <m:t>𝑞</m:t>
                                        </m:r>
                                      </m:sub>
                                    </m:sSub>
                                    <m:r>
                                      <a:rPr lang="en-CA" sz="1600" i="1"/>
                                      <m:t>(</m:t>
                                    </m:r>
                                    <m:sSub>
                                      <m:sSubPr>
                                        <m:ctrlPr>
                                          <a:rPr lang="en-CA" sz="1600" i="1"/>
                                        </m:ctrlPr>
                                      </m:sSubPr>
                                      <m:e>
                                        <m:r>
                                          <a:rPr lang="en-CA" sz="1600" i="1"/>
                                          <m:t>𝑇</m:t>
                                        </m:r>
                                      </m:e>
                                      <m:sub>
                                        <m:r>
                                          <a:rPr lang="en-CA" sz="1600" i="1"/>
                                          <m:t>𝑠</m:t>
                                        </m:r>
                                      </m:sub>
                                    </m:sSub>
                                    <m:r>
                                      <a:rPr lang="en-CA" sz="1600" i="1"/>
                                      <m:t>,</m:t>
                                    </m:r>
                                    <m:r>
                                      <a:rPr lang="en-CA" sz="1600" i="1"/>
                                      <m:t>𝑇</m:t>
                                    </m:r>
                                    <m:r>
                                      <a:rPr lang="en-CA" sz="1600" i="1"/>
                                      <m:t>)</m:t>
                                    </m:r>
                                  </m:den>
                                </m:f>
                                <m:r>
                                  <a:rPr lang="en-CA" sz="1600" i="1"/>
                                  <m:t>                </m:t>
                                </m:r>
                                <m:r>
                                  <a:rPr lang="en-CA" sz="1600" i="1"/>
                                  <m:t>𝑖𝑓</m:t>
                                </m:r>
                                <m:r>
                                  <a:rPr lang="en-CA" sz="1600" i="1"/>
                                  <m:t>  </m:t>
                                </m:r>
                                <m:r>
                                  <a:rPr lang="en-CA" sz="1600" i="1"/>
                                  <m:t>𝑇</m:t>
                                </m:r>
                                <m:r>
                                  <a:rPr lang="en-CA" sz="1600" i="1"/>
                                  <m:t>≥</m:t>
                                </m:r>
                                <m:sSub>
                                  <m:sSubPr>
                                    <m:ctrlPr>
                                      <a:rPr lang="en-CA" sz="1600" i="1"/>
                                    </m:ctrlPr>
                                  </m:sSubPr>
                                  <m:e>
                                    <m:r>
                                      <a:rPr lang="en-CA" sz="1600" i="1"/>
                                      <m:t>𝑇</m:t>
                                    </m:r>
                                  </m:e>
                                  <m:sub>
                                    <m:r>
                                      <a:rPr lang="en-CA" sz="1600" i="1"/>
                                      <m:t>𝑠</m:t>
                                    </m:r>
                                  </m:sub>
                                </m:sSub>
                              </m:e>
                            </m:mr>
                            <m:mr>
                              <m:e>
                                <m:sSub>
                                  <m:sSubPr>
                                    <m:ctrlPr>
                                      <a:rPr lang="en-CA" sz="1600" i="1"/>
                                    </m:ctrlPr>
                                  </m:sSubPr>
                                  <m:e>
                                    <m:r>
                                      <a:rPr lang="en-CA" sz="1600" i="1"/>
                                      <m:t>𝑋</m:t>
                                    </m:r>
                                  </m:e>
                                  <m:sub>
                                    <m:r>
                                      <a:rPr lang="en-CA" sz="1600" i="1"/>
                                      <m:t>𝑓</m:t>
                                    </m:r>
                                  </m:sub>
                                </m:sSub>
                                <m:r>
                                  <a:rPr lang="en-CA" sz="1600" i="1"/>
                                  <m:t>=</m:t>
                                </m:r>
                                <m:sSub>
                                  <m:sSubPr>
                                    <m:ctrlPr>
                                      <a:rPr lang="en-CA" sz="1600" i="1"/>
                                    </m:ctrlPr>
                                  </m:sSubPr>
                                  <m:e>
                                    <m:r>
                                      <a:rPr lang="en-CA" sz="1600" i="1"/>
                                      <m:t>𝑋</m:t>
                                    </m:r>
                                  </m:e>
                                  <m:sub>
                                    <m:r>
                                      <a:rPr lang="en-CA" sz="1600" i="1"/>
                                      <m:t>𝑠</m:t>
                                    </m:r>
                                  </m:sub>
                                </m:sSub>
                                <m:f>
                                  <m:fPr>
                                    <m:ctrlPr>
                                      <a:rPr lang="en-CA" sz="1600" i="1"/>
                                    </m:ctrlPr>
                                  </m:fPr>
                                  <m:num>
                                    <m:sSub>
                                      <m:sSubPr>
                                        <m:ctrlPr>
                                          <a:rPr lang="en-CA" sz="1600" i="1"/>
                                        </m:ctrlPr>
                                      </m:sSubPr>
                                      <m:e>
                                        <m:r>
                                          <a:rPr lang="en-CA" sz="1600" i="1"/>
                                          <m:t>𝐷</m:t>
                                        </m:r>
                                      </m:e>
                                      <m:sub>
                                        <m:r>
                                          <a:rPr lang="en-CA" sz="1600" i="1"/>
                                          <m:t>𝑞</m:t>
                                        </m:r>
                                      </m:sub>
                                    </m:sSub>
                                    <m:r>
                                      <a:rPr lang="en-CA" sz="1600" i="1"/>
                                      <m:t>(</m:t>
                                    </m:r>
                                    <m:r>
                                      <a:rPr lang="en-CA" sz="1600" i="1"/>
                                      <m:t>𝑇</m:t>
                                    </m:r>
                                    <m:r>
                                      <a:rPr lang="en-CA" sz="1600" i="1"/>
                                      <m:t>,</m:t>
                                    </m:r>
                                    <m:sSub>
                                      <m:sSubPr>
                                        <m:ctrlPr>
                                          <a:rPr lang="en-CA" sz="1600" i="1"/>
                                        </m:ctrlPr>
                                      </m:sSubPr>
                                      <m:e>
                                        <m:r>
                                          <a:rPr lang="en-CA" sz="1600" i="1"/>
                                          <m:t>𝑇</m:t>
                                        </m:r>
                                      </m:e>
                                      <m:sub>
                                        <m:r>
                                          <a:rPr lang="en-CA" sz="1600" i="1"/>
                                          <m:t>𝑠</m:t>
                                        </m:r>
                                      </m:sub>
                                    </m:sSub>
                                    <m:r>
                                      <a:rPr lang="en-CA" sz="1600" i="1"/>
                                      <m:t>)</m:t>
                                    </m:r>
                                  </m:num>
                                  <m:den>
                                    <m:sSub>
                                      <m:sSubPr>
                                        <m:ctrlPr>
                                          <a:rPr lang="en-CA" sz="1600" i="1"/>
                                        </m:ctrlPr>
                                      </m:sSubPr>
                                      <m:e>
                                        <m:r>
                                          <a:rPr lang="en-CA" sz="1600" i="1"/>
                                          <m:t>𝐷</m:t>
                                        </m:r>
                                      </m:e>
                                      <m:sub>
                                        <m:r>
                                          <a:rPr lang="en-CA" sz="1600" i="1"/>
                                          <m:t>𝑏</m:t>
                                        </m:r>
                                      </m:sub>
                                    </m:sSub>
                                    <m:r>
                                      <a:rPr lang="en-CA" sz="1600" i="1"/>
                                      <m:t>(</m:t>
                                    </m:r>
                                    <m:r>
                                      <a:rPr lang="en-CA" sz="1600" i="1"/>
                                      <m:t>𝑇</m:t>
                                    </m:r>
                                    <m:r>
                                      <a:rPr lang="en-CA" sz="1600" i="1"/>
                                      <m:t>,</m:t>
                                    </m:r>
                                    <m:sSub>
                                      <m:sSubPr>
                                        <m:ctrlPr>
                                          <a:rPr lang="en-CA" sz="1600" i="1"/>
                                        </m:ctrlPr>
                                      </m:sSubPr>
                                      <m:e>
                                        <m:r>
                                          <a:rPr lang="en-CA" sz="1600" i="1"/>
                                          <m:t>𝑇</m:t>
                                        </m:r>
                                      </m:e>
                                      <m:sub>
                                        <m:r>
                                          <a:rPr lang="en-CA" sz="1600" i="1"/>
                                          <m:t>𝑠</m:t>
                                        </m:r>
                                      </m:sub>
                                    </m:sSub>
                                    <m:r>
                                      <a:rPr lang="en-CA" sz="1600" i="1"/>
                                      <m:t>)</m:t>
                                    </m:r>
                                  </m:den>
                                </m:f>
                                <m:r>
                                  <a:rPr lang="en-CA" sz="1600" i="1"/>
                                  <m:t>                </m:t>
                                </m:r>
                                <m:r>
                                  <a:rPr lang="en-CA" sz="1600" i="1"/>
                                  <m:t>𝑖𝑓</m:t>
                                </m:r>
                                <m:r>
                                  <a:rPr lang="en-CA" sz="1600" i="1"/>
                                  <m:t>  </m:t>
                                </m:r>
                                <m:r>
                                  <a:rPr lang="en-CA" sz="1600" i="1"/>
                                  <m:t>𝑇</m:t>
                                </m:r>
                                <m:r>
                                  <a:rPr lang="en-CA" sz="1600" i="1"/>
                                  <m:t>&lt;</m:t>
                                </m:r>
                                <m:sSub>
                                  <m:sSubPr>
                                    <m:ctrlPr>
                                      <a:rPr lang="en-CA" sz="1600" i="1"/>
                                    </m:ctrlPr>
                                  </m:sSubPr>
                                  <m:e>
                                    <m:r>
                                      <a:rPr lang="en-CA" sz="1600" i="1"/>
                                      <m:t>𝑇</m:t>
                                    </m:r>
                                  </m:e>
                                  <m:sub>
                                    <m:r>
                                      <a:rPr lang="en-CA" sz="1600" i="1"/>
                                      <m:t>𝑠</m:t>
                                    </m:r>
                                  </m:sub>
                                </m:sSub>
                              </m:e>
                            </m:mr>
                          </m:m>
                        </m:e>
                      </m:d>
                    </m:oMath>
                  </m:oMathPara>
                </a14:m>
                <a:endParaRPr lang="en-CA" sz="1600"/>
              </a:p>
              <a:p>
                <a:pPr marL="400050" lvl="1" indent="0">
                  <a:buNone/>
                </a:pPr>
                <a:r>
                  <a:rPr lang="en-CA" sz="1800"/>
                  <a:t>where</a:t>
                </a:r>
              </a:p>
              <a:p>
                <a:pPr marL="0" indent="0">
                  <a:buNone/>
                </a:pPr>
                <a:r>
                  <a:rPr lang="en-CA" sz="1800"/>
                  <a:t>	</a:t>
                </a:r>
                <a14:m>
                  <m:oMath xmlns:m="http://schemas.openxmlformats.org/officeDocument/2006/math">
                    <m:sSub>
                      <m:sSubPr>
                        <m:ctrlPr>
                          <a:rPr lang="en-CA" sz="1800" i="1"/>
                        </m:ctrlPr>
                      </m:sSubPr>
                      <m:e>
                        <m:r>
                          <a:rPr lang="en-CA" sz="1800" i="1"/>
                          <m:t>𝑋</m:t>
                        </m:r>
                      </m:e>
                      <m:sub>
                        <m:r>
                          <a:rPr lang="en-CA" sz="1800" i="1"/>
                          <m:t>𝑠</m:t>
                        </m:r>
                      </m:sub>
                    </m:sSub>
                  </m:oMath>
                </a14:m>
                <a:r>
                  <a:rPr lang="en-CA" sz="1800"/>
                  <a:t>  	the spot FX rate quoted as base/quote</a:t>
                </a:r>
              </a:p>
              <a:p>
                <a:pPr marL="0" indent="0">
                  <a:buNone/>
                </a:pPr>
                <a:r>
                  <a:rPr lang="en-CA" sz="1800"/>
                  <a:t>	t 	the valuation date</a:t>
                </a:r>
              </a:p>
              <a:p>
                <a:pPr marL="0" indent="0">
                  <a:buNone/>
                </a:pPr>
                <a:r>
                  <a:rPr lang="en-CA" sz="1800"/>
                  <a:t>	</a:t>
                </a:r>
                <a14:m>
                  <m:oMath xmlns:m="http://schemas.openxmlformats.org/officeDocument/2006/math">
                    <m:sSub>
                      <m:sSubPr>
                        <m:ctrlPr>
                          <a:rPr lang="en-CA" sz="1800" i="1"/>
                        </m:ctrlPr>
                      </m:sSubPr>
                      <m:e>
                        <m:r>
                          <a:rPr lang="en-CA" sz="1800" i="1"/>
                          <m:t>𝑇</m:t>
                        </m:r>
                      </m:e>
                      <m:sub>
                        <m:r>
                          <a:rPr lang="en-CA" sz="1800" i="1"/>
                          <m:t>𝑠</m:t>
                        </m:r>
                      </m:sub>
                    </m:sSub>
                  </m:oMath>
                </a14:m>
                <a:r>
                  <a:rPr lang="en-CA" sz="1800"/>
                  <a:t> 	the spot date (several days after the valuation date)</a:t>
                </a:r>
              </a:p>
              <a:p>
                <a:pPr marL="0" indent="0">
                  <a:buNone/>
                </a:pPr>
                <a:r>
                  <a:rPr lang="en-CA" sz="1800"/>
                  <a:t>	T 	the forward date</a:t>
                </a:r>
              </a:p>
              <a:p>
                <a:pPr marL="0" indent="0">
                  <a:buNone/>
                </a:pPr>
                <a:r>
                  <a:rPr lang="en-CA" sz="1800"/>
                  <a:t>	</a:t>
                </a:r>
                <a14:m>
                  <m:oMath xmlns:m="http://schemas.openxmlformats.org/officeDocument/2006/math">
                    <m:sSub>
                      <m:sSubPr>
                        <m:ctrlPr>
                          <a:rPr lang="en-CA" sz="1800" i="1"/>
                        </m:ctrlPr>
                      </m:sSubPr>
                      <m:e>
                        <m:r>
                          <a:rPr lang="en-CA" sz="1800" i="1"/>
                          <m:t>𝐷</m:t>
                        </m:r>
                      </m:e>
                      <m:sub>
                        <m:r>
                          <a:rPr lang="en-CA" sz="1800" i="1"/>
                          <m:t>𝑏</m:t>
                        </m:r>
                      </m:sub>
                    </m:sSub>
                    <m:r>
                      <a:rPr lang="en-CA" sz="1800" i="1"/>
                      <m:t>(</m:t>
                    </m:r>
                    <m:sSub>
                      <m:sSubPr>
                        <m:ctrlPr>
                          <a:rPr lang="en-CA" sz="1800" i="1"/>
                        </m:ctrlPr>
                      </m:sSubPr>
                      <m:e>
                        <m:r>
                          <a:rPr lang="en-CA" sz="1800" i="1"/>
                          <m:t>𝑇</m:t>
                        </m:r>
                      </m:e>
                      <m:sub>
                        <m:r>
                          <a:rPr lang="en-CA" sz="1800" i="1"/>
                          <m:t>𝑠</m:t>
                        </m:r>
                      </m:sub>
                    </m:sSub>
                    <m:r>
                      <a:rPr lang="en-CA" sz="1800" i="1"/>
                      <m:t>,</m:t>
                    </m:r>
                    <m:r>
                      <a:rPr lang="en-CA" sz="1800" i="1"/>
                      <m:t>𝑇</m:t>
                    </m:r>
                    <m:r>
                      <a:rPr lang="en-CA" sz="1800" i="1"/>
                      <m:t>)</m:t>
                    </m:r>
                  </m:oMath>
                </a14:m>
                <a:r>
                  <a:rPr lang="en-CA" sz="1800"/>
                  <a:t> 	the discount factor of </a:t>
                </a:r>
                <a:r>
                  <a:rPr lang="en-CA" sz="1800"/>
                  <a:t>base </a:t>
                </a:r>
                <a:r>
                  <a:rPr lang="en-CA" sz="1800" smtClean="0"/>
                  <a:t>currency</a:t>
                </a:r>
                <a:endParaRPr lang="en-CA" sz="1800"/>
              </a:p>
              <a:p>
                <a:pPr marL="0" indent="0">
                  <a:buNone/>
                </a:pPr>
                <a:r>
                  <a:rPr lang="en-CA" sz="1800"/>
                  <a:t>	</a:t>
                </a:r>
                <a14:m>
                  <m:oMath xmlns:m="http://schemas.openxmlformats.org/officeDocument/2006/math">
                    <m:sSub>
                      <m:sSubPr>
                        <m:ctrlPr>
                          <a:rPr lang="en-CA" sz="1800" i="1"/>
                        </m:ctrlPr>
                      </m:sSubPr>
                      <m:e>
                        <m:r>
                          <a:rPr lang="en-CA" sz="1800" i="1"/>
                          <m:t>𝐷</m:t>
                        </m:r>
                      </m:e>
                      <m:sub>
                        <m:r>
                          <a:rPr lang="en-CA" sz="1800" i="1"/>
                          <m:t>𝑞</m:t>
                        </m:r>
                      </m:sub>
                    </m:sSub>
                    <m:r>
                      <a:rPr lang="en-CA" sz="1800" i="1"/>
                      <m:t>(</m:t>
                    </m:r>
                    <m:sSub>
                      <m:sSubPr>
                        <m:ctrlPr>
                          <a:rPr lang="en-CA" sz="1800" i="1"/>
                        </m:ctrlPr>
                      </m:sSubPr>
                      <m:e>
                        <m:r>
                          <a:rPr lang="en-CA" sz="1800" i="1"/>
                          <m:t>𝑇</m:t>
                        </m:r>
                      </m:e>
                      <m:sub>
                        <m:r>
                          <a:rPr lang="en-CA" sz="1800" i="1"/>
                          <m:t>𝑠</m:t>
                        </m:r>
                      </m:sub>
                    </m:sSub>
                    <m:r>
                      <a:rPr lang="en-CA" sz="1800" i="1"/>
                      <m:t>,</m:t>
                    </m:r>
                    <m:r>
                      <a:rPr lang="en-CA" sz="1800" i="1"/>
                      <m:t>𝑇</m:t>
                    </m:r>
                    <m:r>
                      <a:rPr lang="en-CA" sz="1800" i="1"/>
                      <m:t>)</m:t>
                    </m:r>
                  </m:oMath>
                </a14:m>
                <a:r>
                  <a:rPr lang="en-CA" sz="1800"/>
                  <a:t> 	the discount factor of </a:t>
                </a:r>
                <a:r>
                  <a:rPr lang="en-CA" sz="1800"/>
                  <a:t>quote </a:t>
                </a:r>
                <a:r>
                  <a:rPr lang="en-CA" sz="1800" smtClean="0"/>
                  <a:t>currency</a:t>
                </a:r>
                <a:endParaRPr lang="en-CA"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800600"/>
              </a:xfrm>
              <a:blipFill rotWithShape="1">
                <a:blip r:embed="rId2"/>
                <a:stretch>
                  <a:fillRect l="-667" t="-1650"/>
                </a:stretch>
              </a:blipFill>
            </p:spPr>
            <p:txBody>
              <a:bodyPr/>
              <a:lstStyle/>
              <a:p>
                <a:r>
                  <a:rPr lang="en-CA">
                    <a:noFill/>
                  </a:rPr>
                  <a:t> </a:t>
                </a:r>
              </a:p>
            </p:txBody>
          </p:sp>
        </mc:Fallback>
      </mc:AlternateContent>
    </p:spTree>
    <p:extLst>
      <p:ext uri="{BB962C8B-B14F-4D97-AF65-F5344CB8AC3E}">
        <p14:creationId xmlns:p14="http://schemas.microsoft.com/office/powerpoint/2010/main" val="2196466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847</Words>
  <Application>Microsoft Office PowerPoint</Application>
  <PresentationFormat>On-screen Show (4:3)</PresentationFormat>
  <Paragraphs>99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Currency Forward or FX Forward Difinition and Pricing Guide</vt:lpstr>
      <vt:lpstr>Currency Forward</vt:lpstr>
      <vt:lpstr>Currency Forward</vt:lpstr>
      <vt:lpstr>Currency Forward</vt:lpstr>
      <vt:lpstr>Currency Forward</vt:lpstr>
      <vt:lpstr>Currency Forward</vt:lpstr>
      <vt:lpstr>Currency Forward</vt:lpstr>
      <vt:lpstr>Currency Forward</vt:lpstr>
      <vt:lpstr>Currency Forward</vt:lpstr>
      <vt:lpstr>Currency Forward</vt:lpstr>
      <vt:lpstr>Currency Forward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183</cp:revision>
  <dcterms:created xsi:type="dcterms:W3CDTF">2006-08-16T00:00:00Z</dcterms:created>
  <dcterms:modified xsi:type="dcterms:W3CDTF">2018-05-21T20:06:40Z</dcterms:modified>
</cp:coreProperties>
</file>