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76" r:id="rId4"/>
    <p:sldId id="277" r:id="rId5"/>
    <p:sldId id="285" r:id="rId6"/>
    <p:sldId id="278" r:id="rId7"/>
    <p:sldId id="286" r:id="rId8"/>
    <p:sldId id="280" r:id="rId9"/>
    <p:sldId id="281" r:id="rId10"/>
    <p:sldId id="282" r:id="rId11"/>
    <p:sldId id="283" r:id="rId12"/>
    <p:sldId id="288" r:id="rId13"/>
    <p:sldId id="28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5/22/2018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1470025"/>
          </a:xfrm>
        </p:spPr>
        <p:txBody>
          <a:bodyPr/>
          <a:lstStyle/>
          <a:p>
            <a:pPr algn="r"/>
            <a:r>
              <a:rPr lang="en-CA" sz="4800" smtClean="0">
                <a:effectLst/>
              </a:rPr>
              <a:t>Currency </a:t>
            </a:r>
            <a:r>
              <a:rPr lang="en-CA" sz="4800" smtClean="0">
                <a:effectLst/>
              </a:rPr>
              <a:t>Futures </a:t>
            </a:r>
            <a:r>
              <a:rPr lang="en-CA" sz="4800" smtClean="0">
                <a:effectLst/>
              </a:rPr>
              <a:t>or FX </a:t>
            </a:r>
            <a:r>
              <a:rPr lang="en-CA" sz="4800" smtClean="0">
                <a:effectLst/>
              </a:rPr>
              <a:t>Futures Introduction </a:t>
            </a:r>
            <a:r>
              <a:rPr lang="en-CA" sz="4800" smtClean="0">
                <a:effectLst/>
              </a:rPr>
              <a:t>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FX Forward </a:t>
                </a:r>
                <a:r>
                  <a:rPr lang="en-CA" smtClean="0"/>
                  <a:t>Rate</a:t>
                </a:r>
                <a:endParaRPr lang="en-CA"/>
              </a:p>
              <a:p>
                <a:pPr>
                  <a:buClr>
                    <a:srgbClr val="00B050"/>
                  </a:buClr>
                  <a:buFont typeface="Wingdings" panose="05000000000000000000" pitchFamily="2" charset="2"/>
                  <a:buChar char="§"/>
                </a:pPr>
                <a:r>
                  <a:rPr lang="en-CA" sz="2000" smtClean="0"/>
                  <a:t>Given </a:t>
                </a:r>
                <a:r>
                  <a:rPr lang="en-CA" sz="2000"/>
                  <a:t>spot rate </a:t>
                </a:r>
                <a14:m>
                  <m:oMath xmlns:m="http://schemas.openxmlformats.org/officeDocument/2006/math">
                    <m:sSub>
                      <m:sSubPr>
                        <m:ctrlPr>
                          <a:rPr lang="en-CA" sz="2000" i="1">
                            <a:latin typeface="Cambria Math"/>
                          </a:rPr>
                        </m:ctrlPr>
                      </m:sSubPr>
                      <m:e>
                        <m:r>
                          <a:rPr lang="en-CA" sz="2000" i="1">
                            <a:latin typeface="Cambria Math"/>
                          </a:rPr>
                          <m:t>𝑋</m:t>
                        </m:r>
                      </m:e>
                      <m:sub>
                        <m:r>
                          <a:rPr lang="en-CA" sz="2000" i="1">
                            <a:latin typeface="Cambria Math"/>
                          </a:rPr>
                          <m:t>𝑠</m:t>
                        </m:r>
                      </m:sub>
                    </m:sSub>
                  </m:oMath>
                </a14:m>
                <a:r>
                  <a:rPr lang="en-CA" sz="2000"/>
                  <a:t> , spot date </a:t>
                </a:r>
                <a14:m>
                  <m:oMath xmlns:m="http://schemas.openxmlformats.org/officeDocument/2006/math">
                    <m:sSub>
                      <m:sSubPr>
                        <m:ctrlPr>
                          <a:rPr lang="en-CA" sz="2000" i="1">
                            <a:latin typeface="Cambria Math"/>
                          </a:rPr>
                        </m:ctrlPr>
                      </m:sSubPr>
                      <m:e>
                        <m:r>
                          <a:rPr lang="en-CA" sz="2000" i="1">
                            <a:latin typeface="Cambria Math"/>
                          </a:rPr>
                          <m:t>𝑇</m:t>
                        </m:r>
                      </m:e>
                      <m:sub>
                        <m:r>
                          <a:rPr lang="en-CA" sz="2000" i="1">
                            <a:latin typeface="Cambria Math"/>
                          </a:rPr>
                          <m:t>𝑠</m:t>
                        </m:r>
                      </m:sub>
                    </m:sSub>
                  </m:oMath>
                </a14:m>
                <a:r>
                  <a:rPr lang="en-CA" sz="2000"/>
                  <a:t> and forward date T, the FX forward rate can be represented </a:t>
                </a:r>
                <a:r>
                  <a:rPr lang="en-CA" sz="2000" smtClean="0"/>
                  <a:t>as</a:t>
                </a:r>
                <a:endParaRPr lang="en-CA" sz="2000"/>
              </a:p>
              <a:p>
                <a:pPr marL="0" indent="0">
                  <a:buNone/>
                </a:pPr>
                <a14:m>
                  <m:oMathPara xmlns:m="http://schemas.openxmlformats.org/officeDocument/2006/math">
                    <m:oMathParaPr>
                      <m:jc m:val="centerGroup"/>
                    </m:oMathParaPr>
                    <m:oMath xmlns:m="http://schemas.openxmlformats.org/officeDocument/2006/math">
                      <m:d>
                        <m:dPr>
                          <m:begChr m:val="{"/>
                          <m:endChr m:val=""/>
                          <m:ctrlPr>
                            <a:rPr lang="en-CA" sz="1600" i="1">
                              <a:latin typeface="Cambria Math"/>
                            </a:rPr>
                          </m:ctrlPr>
                        </m:dPr>
                        <m:e>
                          <m:m>
                            <m:mPr>
                              <m:mcs>
                                <m:mc>
                                  <m:mcPr>
                                    <m:count m:val="1"/>
                                    <m:mcJc m:val="center"/>
                                  </m:mcPr>
                                </m:mc>
                              </m:mcs>
                              <m:ctrlPr>
                                <a:rPr lang="en-CA" sz="1600" i="1">
                                  <a:latin typeface="Cambria Math"/>
                                </a:rPr>
                              </m:ctrlPr>
                            </m:mPr>
                            <m:mr>
                              <m:e>
                                <m:sSub>
                                  <m:sSubPr>
                                    <m:ctrlPr>
                                      <a:rPr lang="en-CA" sz="1600" i="1">
                                        <a:latin typeface="Cambria Math"/>
                                      </a:rPr>
                                    </m:ctrlPr>
                                  </m:sSubPr>
                                  <m:e>
                                    <m:r>
                                      <a:rPr lang="en-CA" sz="1600" i="1">
                                        <a:latin typeface="Cambria Math"/>
                                      </a:rPr>
                                      <m:t>𝑋</m:t>
                                    </m:r>
                                  </m:e>
                                  <m:sub>
                                    <m:r>
                                      <a:rPr lang="en-CA" sz="1600" i="1">
                                        <a:latin typeface="Cambria Math"/>
                                      </a:rPr>
                                      <m:t>𝑓</m:t>
                                    </m:r>
                                  </m:sub>
                                </m:sSub>
                                <m:r>
                                  <a:rPr lang="en-CA" sz="1600" i="1">
                                    <a:latin typeface="Cambria Math"/>
                                  </a:rPr>
                                  <m:t>=</m:t>
                                </m:r>
                                <m:sSub>
                                  <m:sSubPr>
                                    <m:ctrlPr>
                                      <a:rPr lang="en-CA" sz="1600" i="1">
                                        <a:latin typeface="Cambria Math"/>
                                      </a:rPr>
                                    </m:ctrlPr>
                                  </m:sSubPr>
                                  <m:e>
                                    <m:r>
                                      <a:rPr lang="en-CA" sz="1600" i="1">
                                        <a:latin typeface="Cambria Math"/>
                                      </a:rPr>
                                      <m:t>𝑋</m:t>
                                    </m:r>
                                  </m:e>
                                  <m:sub>
                                    <m:r>
                                      <a:rPr lang="en-CA" sz="1600" i="1">
                                        <a:latin typeface="Cambria Math"/>
                                      </a:rPr>
                                      <m:t>𝑠</m:t>
                                    </m:r>
                                  </m:sub>
                                </m:sSub>
                                <m:f>
                                  <m:fPr>
                                    <m:ctrlPr>
                                      <a:rPr lang="en-CA" sz="1600" i="1">
                                        <a:latin typeface="Cambria Math"/>
                                      </a:rPr>
                                    </m:ctrlPr>
                                  </m:fPr>
                                  <m:num>
                                    <m:sSub>
                                      <m:sSubPr>
                                        <m:ctrlPr>
                                          <a:rPr lang="en-CA" sz="1600" i="1">
                                            <a:latin typeface="Cambria Math"/>
                                          </a:rPr>
                                        </m:ctrlPr>
                                      </m:sSubPr>
                                      <m:e>
                                        <m:r>
                                          <a:rPr lang="en-CA" sz="1600" i="1">
                                            <a:latin typeface="Cambria Math"/>
                                          </a:rPr>
                                          <m:t>𝐷</m:t>
                                        </m:r>
                                      </m:e>
                                      <m:sub>
                                        <m:r>
                                          <a:rPr lang="en-CA" sz="1600" i="1">
                                            <a:latin typeface="Cambria Math"/>
                                          </a:rPr>
                                          <m:t>𝑏</m:t>
                                        </m:r>
                                      </m:sub>
                                    </m:sSub>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r>
                                      <a:rPr lang="en-CA" sz="1600" i="1">
                                        <a:latin typeface="Cambria Math"/>
                                      </a:rPr>
                                      <m:t>𝑇</m:t>
                                    </m:r>
                                    <m:r>
                                      <a:rPr lang="en-CA" sz="1600" i="1">
                                        <a:latin typeface="Cambria Math"/>
                                      </a:rPr>
                                      <m:t>)</m:t>
                                    </m:r>
                                  </m:num>
                                  <m:den>
                                    <m:sSub>
                                      <m:sSubPr>
                                        <m:ctrlPr>
                                          <a:rPr lang="en-CA" sz="1600" i="1">
                                            <a:latin typeface="Cambria Math"/>
                                          </a:rPr>
                                        </m:ctrlPr>
                                      </m:sSubPr>
                                      <m:e>
                                        <m:r>
                                          <a:rPr lang="en-CA" sz="1600" i="1">
                                            <a:latin typeface="Cambria Math"/>
                                          </a:rPr>
                                          <m:t>𝐷</m:t>
                                        </m:r>
                                      </m:e>
                                      <m:sub>
                                        <m:r>
                                          <a:rPr lang="en-CA" sz="1600" i="1">
                                            <a:latin typeface="Cambria Math"/>
                                          </a:rPr>
                                          <m:t>𝑞</m:t>
                                        </m:r>
                                      </m:sub>
                                    </m:sSub>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r>
                                      <a:rPr lang="en-CA" sz="1600" i="1">
                                        <a:latin typeface="Cambria Math"/>
                                      </a:rPr>
                                      <m:t>𝑇</m:t>
                                    </m:r>
                                    <m:r>
                                      <a:rPr lang="en-CA" sz="1600" i="1">
                                        <a:latin typeface="Cambria Math"/>
                                      </a:rPr>
                                      <m:t>)</m:t>
                                    </m:r>
                                  </m:den>
                                </m:f>
                                <m:r>
                                  <a:rPr lang="en-CA" sz="1600" i="1">
                                    <a:latin typeface="Cambria Math"/>
                                  </a:rPr>
                                  <m:t>                </m:t>
                                </m:r>
                                <m:r>
                                  <a:rPr lang="en-CA" sz="1600" i="1">
                                    <a:latin typeface="Cambria Math"/>
                                  </a:rPr>
                                  <m:t>𝑖𝑓</m:t>
                                </m:r>
                                <m:r>
                                  <a:rPr lang="en-CA" sz="1600" i="1">
                                    <a:latin typeface="Cambria Math"/>
                                  </a:rPr>
                                  <m:t>  </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e>
                            </m:mr>
                            <m:mr>
                              <m:e>
                                <m:sSub>
                                  <m:sSubPr>
                                    <m:ctrlPr>
                                      <a:rPr lang="en-CA" sz="1600" i="1">
                                        <a:latin typeface="Cambria Math"/>
                                      </a:rPr>
                                    </m:ctrlPr>
                                  </m:sSubPr>
                                  <m:e>
                                    <m:r>
                                      <a:rPr lang="en-CA" sz="1600" i="1">
                                        <a:latin typeface="Cambria Math"/>
                                      </a:rPr>
                                      <m:t>𝑋</m:t>
                                    </m:r>
                                  </m:e>
                                  <m:sub>
                                    <m:r>
                                      <a:rPr lang="en-CA" sz="1600" i="1">
                                        <a:latin typeface="Cambria Math"/>
                                      </a:rPr>
                                      <m:t>𝑓</m:t>
                                    </m:r>
                                  </m:sub>
                                </m:sSub>
                                <m:r>
                                  <a:rPr lang="en-CA" sz="1600" i="1">
                                    <a:latin typeface="Cambria Math"/>
                                  </a:rPr>
                                  <m:t>=</m:t>
                                </m:r>
                                <m:sSub>
                                  <m:sSubPr>
                                    <m:ctrlPr>
                                      <a:rPr lang="en-CA" sz="1600" i="1">
                                        <a:latin typeface="Cambria Math"/>
                                      </a:rPr>
                                    </m:ctrlPr>
                                  </m:sSubPr>
                                  <m:e>
                                    <m:r>
                                      <a:rPr lang="en-CA" sz="1600" i="1">
                                        <a:latin typeface="Cambria Math"/>
                                      </a:rPr>
                                      <m:t>𝑋</m:t>
                                    </m:r>
                                  </m:e>
                                  <m:sub>
                                    <m:r>
                                      <a:rPr lang="en-CA" sz="1600" i="1">
                                        <a:latin typeface="Cambria Math"/>
                                      </a:rPr>
                                      <m:t>𝑠</m:t>
                                    </m:r>
                                  </m:sub>
                                </m:sSub>
                                <m:f>
                                  <m:fPr>
                                    <m:ctrlPr>
                                      <a:rPr lang="en-CA" sz="1600" i="1">
                                        <a:latin typeface="Cambria Math"/>
                                      </a:rPr>
                                    </m:ctrlPr>
                                  </m:fPr>
                                  <m:num>
                                    <m:sSub>
                                      <m:sSubPr>
                                        <m:ctrlPr>
                                          <a:rPr lang="en-CA" sz="1600" i="1">
                                            <a:latin typeface="Cambria Math"/>
                                          </a:rPr>
                                        </m:ctrlPr>
                                      </m:sSubPr>
                                      <m:e>
                                        <m:r>
                                          <a:rPr lang="en-CA" sz="1600" i="1">
                                            <a:latin typeface="Cambria Math"/>
                                          </a:rPr>
                                          <m:t>𝐷</m:t>
                                        </m:r>
                                      </m:e>
                                      <m:sub>
                                        <m:r>
                                          <a:rPr lang="en-CA" sz="1600" i="1">
                                            <a:latin typeface="Cambria Math"/>
                                          </a:rPr>
                                          <m:t>𝑞</m:t>
                                        </m:r>
                                      </m:sub>
                                    </m:sSub>
                                    <m:r>
                                      <a:rPr lang="en-CA" sz="1600" i="1">
                                        <a:latin typeface="Cambria Math"/>
                                      </a:rPr>
                                      <m:t>(</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num>
                                  <m:den>
                                    <m:sSub>
                                      <m:sSubPr>
                                        <m:ctrlPr>
                                          <a:rPr lang="en-CA" sz="1600" i="1">
                                            <a:latin typeface="Cambria Math"/>
                                          </a:rPr>
                                        </m:ctrlPr>
                                      </m:sSubPr>
                                      <m:e>
                                        <m:r>
                                          <a:rPr lang="en-CA" sz="1600" i="1">
                                            <a:latin typeface="Cambria Math"/>
                                          </a:rPr>
                                          <m:t>𝐷</m:t>
                                        </m:r>
                                      </m:e>
                                      <m:sub>
                                        <m:r>
                                          <a:rPr lang="en-CA" sz="1600" i="1">
                                            <a:latin typeface="Cambria Math"/>
                                          </a:rPr>
                                          <m:t>𝑏</m:t>
                                        </m:r>
                                      </m:sub>
                                    </m:sSub>
                                    <m:r>
                                      <a:rPr lang="en-CA" sz="1600" i="1">
                                        <a:latin typeface="Cambria Math"/>
                                      </a:rPr>
                                      <m:t>(</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den>
                                </m:f>
                                <m:r>
                                  <a:rPr lang="en-CA" sz="1600" i="1">
                                    <a:latin typeface="Cambria Math"/>
                                  </a:rPr>
                                  <m:t>                </m:t>
                                </m:r>
                                <m:r>
                                  <a:rPr lang="en-CA" sz="1600" i="1">
                                    <a:latin typeface="Cambria Math"/>
                                  </a:rPr>
                                  <m:t>𝑖𝑓</m:t>
                                </m:r>
                                <m:r>
                                  <a:rPr lang="en-CA" sz="1600" i="1">
                                    <a:latin typeface="Cambria Math"/>
                                  </a:rPr>
                                  <m:t>  </m:t>
                                </m:r>
                                <m:r>
                                  <a:rPr lang="en-CA" sz="1600" i="1">
                                    <a:latin typeface="Cambria Math"/>
                                  </a:rPr>
                                  <m:t>𝑇</m:t>
                                </m:r>
                                <m:r>
                                  <a:rPr lang="en-CA" sz="1600" i="1">
                                    <a:latin typeface="Cambria Math"/>
                                  </a:rPr>
                                  <m:t>&lt;</m:t>
                                </m:r>
                                <m:sSub>
                                  <m:sSubPr>
                                    <m:ctrlPr>
                                      <a:rPr lang="en-CA" sz="1600" i="1">
                                        <a:latin typeface="Cambria Math"/>
                                      </a:rPr>
                                    </m:ctrlPr>
                                  </m:sSubPr>
                                  <m:e>
                                    <m:r>
                                      <a:rPr lang="en-CA" sz="1600" i="1">
                                        <a:latin typeface="Cambria Math"/>
                                      </a:rPr>
                                      <m:t>𝑇</m:t>
                                    </m:r>
                                  </m:e>
                                  <m:sub>
                                    <m:r>
                                      <a:rPr lang="en-CA" sz="1600" i="1">
                                        <a:latin typeface="Cambria Math"/>
                                      </a:rPr>
                                      <m:t>𝑠</m:t>
                                    </m:r>
                                  </m:sub>
                                </m:sSub>
                              </m:e>
                            </m:mr>
                          </m:m>
                        </m:e>
                      </m:d>
                    </m:oMath>
                  </m:oMathPara>
                </a14:m>
                <a:endParaRPr lang="en-CA" sz="1600"/>
              </a:p>
              <a:p>
                <a:pPr marL="400050" lvl="1" indent="0">
                  <a:buNone/>
                </a:pPr>
                <a:r>
                  <a:rPr lang="en-CA" sz="1800"/>
                  <a:t>where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𝑋</m:t>
                        </m:r>
                      </m:e>
                      <m:sub>
                        <m:r>
                          <a:rPr lang="en-CA" sz="1800" i="1">
                            <a:latin typeface="Cambria Math"/>
                          </a:rPr>
                          <m:t>𝑠</m:t>
                        </m:r>
                      </m:sub>
                    </m:sSub>
                  </m:oMath>
                </a14:m>
                <a:r>
                  <a:rPr lang="en-CA" sz="1800"/>
                  <a:t>  	the spot FX rate quoted as base/quote</a:t>
                </a:r>
              </a:p>
              <a:p>
                <a:pPr marL="0" indent="0">
                  <a:buNone/>
                </a:pPr>
                <a:r>
                  <a:rPr lang="en-CA" sz="1800"/>
                  <a:t>	t 	the valuation date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𝑇</m:t>
                        </m:r>
                      </m:e>
                      <m:sub>
                        <m:r>
                          <a:rPr lang="en-CA" sz="1800" i="1">
                            <a:latin typeface="Cambria Math"/>
                          </a:rPr>
                          <m:t>𝑠</m:t>
                        </m:r>
                      </m:sub>
                    </m:sSub>
                  </m:oMath>
                </a14:m>
                <a:r>
                  <a:rPr lang="en-CA" sz="1800"/>
                  <a:t> 	the spot date (several days after the valuation date)</a:t>
                </a:r>
              </a:p>
              <a:p>
                <a:pPr marL="0" indent="0">
                  <a:buNone/>
                </a:pPr>
                <a:r>
                  <a:rPr lang="en-CA" sz="1800"/>
                  <a:t>	T 	the forward date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𝑏</m:t>
                        </m:r>
                      </m:sub>
                    </m:sSub>
                    <m:r>
                      <a:rPr lang="en-CA" sz="1800" i="1">
                        <a:latin typeface="Cambria Math"/>
                      </a:rPr>
                      <m:t>(</m:t>
                    </m:r>
                    <m:sSub>
                      <m:sSubPr>
                        <m:ctrlPr>
                          <a:rPr lang="en-CA" sz="1800" i="1">
                            <a:latin typeface="Cambria Math"/>
                          </a:rPr>
                        </m:ctrlPr>
                      </m:sSubPr>
                      <m:e>
                        <m:r>
                          <a:rPr lang="en-CA" sz="1800" i="1">
                            <a:latin typeface="Cambria Math"/>
                          </a:rPr>
                          <m:t>𝑇</m:t>
                        </m:r>
                      </m:e>
                      <m:sub>
                        <m:r>
                          <a:rPr lang="en-CA" sz="1800" i="1">
                            <a:latin typeface="Cambria Math"/>
                          </a:rPr>
                          <m:t>𝑠</m:t>
                        </m:r>
                      </m:sub>
                    </m:sSub>
                    <m:r>
                      <a:rPr lang="en-CA" sz="1800" i="1">
                        <a:latin typeface="Cambria Math"/>
                      </a:rPr>
                      <m:t>,</m:t>
                    </m:r>
                    <m:r>
                      <a:rPr lang="en-CA" sz="1800" i="1">
                        <a:latin typeface="Cambria Math"/>
                      </a:rPr>
                      <m:t>𝑇</m:t>
                    </m:r>
                    <m:r>
                      <a:rPr lang="en-CA" sz="1800" i="1">
                        <a:latin typeface="Cambria Math"/>
                      </a:rPr>
                      <m:t>)</m:t>
                    </m:r>
                  </m:oMath>
                </a14:m>
                <a:r>
                  <a:rPr lang="en-CA" sz="1800"/>
                  <a:t> 	the discount factor of base </a:t>
                </a:r>
                <a:r>
                  <a:rPr lang="en-CA" sz="1800" smtClean="0"/>
                  <a:t>currency</a:t>
                </a:r>
                <a:endParaRPr lang="en-CA" sz="1800"/>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𝑞</m:t>
                        </m:r>
                      </m:sub>
                    </m:sSub>
                    <m:r>
                      <a:rPr lang="en-CA" sz="1800" i="1">
                        <a:latin typeface="Cambria Math"/>
                      </a:rPr>
                      <m:t>(</m:t>
                    </m:r>
                    <m:sSub>
                      <m:sSubPr>
                        <m:ctrlPr>
                          <a:rPr lang="en-CA" sz="1800" i="1">
                            <a:latin typeface="Cambria Math"/>
                          </a:rPr>
                        </m:ctrlPr>
                      </m:sSubPr>
                      <m:e>
                        <m:r>
                          <a:rPr lang="en-CA" sz="1800" i="1">
                            <a:latin typeface="Cambria Math"/>
                          </a:rPr>
                          <m:t>𝑇</m:t>
                        </m:r>
                      </m:e>
                      <m:sub>
                        <m:r>
                          <a:rPr lang="en-CA" sz="1800" i="1">
                            <a:latin typeface="Cambria Math"/>
                          </a:rPr>
                          <m:t>𝑠</m:t>
                        </m:r>
                      </m:sub>
                    </m:sSub>
                    <m:r>
                      <a:rPr lang="en-CA" sz="1800" i="1">
                        <a:latin typeface="Cambria Math"/>
                      </a:rPr>
                      <m:t>,</m:t>
                    </m:r>
                    <m:r>
                      <a:rPr lang="en-CA" sz="1800" i="1">
                        <a:latin typeface="Cambria Math"/>
                      </a:rPr>
                      <m:t>𝑇</m:t>
                    </m:r>
                    <m:r>
                      <a:rPr lang="en-CA" sz="1800" i="1">
                        <a:latin typeface="Cambria Math"/>
                      </a:rPr>
                      <m:t>)</m:t>
                    </m:r>
                  </m:oMath>
                </a14:m>
                <a:r>
                  <a:rPr lang="en-CA" sz="1800"/>
                  <a:t> 	the discount factor of quote </a:t>
                </a:r>
                <a:r>
                  <a:rPr lang="en-CA" sz="1800" smtClean="0"/>
                  <a:t>currency</a:t>
                </a:r>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800600"/>
              </a:xfrm>
              <a:blipFill rotWithShape="1">
                <a:blip r:embed="rId2"/>
                <a:stretch>
                  <a:fillRect l="-667" t="-1650"/>
                </a:stretch>
              </a:blipFill>
            </p:spPr>
            <p:txBody>
              <a:bodyPr/>
              <a:lstStyle/>
              <a:p>
                <a:r>
                  <a:rPr lang="en-CA">
                    <a:noFill/>
                  </a:rPr>
                  <a:t> </a:t>
                </a:r>
              </a:p>
            </p:txBody>
          </p:sp>
        </mc:Fallback>
      </mc:AlternateContent>
    </p:spTree>
    <p:extLst>
      <p:ext uri="{BB962C8B-B14F-4D97-AF65-F5344CB8AC3E}">
        <p14:creationId xmlns:p14="http://schemas.microsoft.com/office/powerpoint/2010/main" val="219646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676400"/>
                <a:ext cx="8229600" cy="4800600"/>
              </a:xfrm>
            </p:spPr>
            <p:txBody>
              <a:bodyPr>
                <a:noAutofit/>
              </a:bodyPr>
              <a:lstStyle/>
              <a:p>
                <a:pPr marL="0" lvl="0" indent="0" algn="ctr">
                  <a:buNone/>
                </a:pPr>
                <a:r>
                  <a:rPr lang="en-CA" smtClean="0"/>
                  <a:t>Valuation</a:t>
                </a:r>
              </a:p>
              <a:p>
                <a:pPr lvl="0">
                  <a:spcBef>
                    <a:spcPts val="1800"/>
                  </a:spcBef>
                  <a:buClr>
                    <a:srgbClr val="00B050"/>
                  </a:buClr>
                  <a:buFont typeface="Wingdings" panose="05000000000000000000" pitchFamily="2" charset="2"/>
                  <a:buChar char="§"/>
                </a:pPr>
                <a:r>
                  <a:rPr lang="en-CA" sz="2400"/>
                  <a:t>Currency</a:t>
                </a:r>
                <a:r>
                  <a:rPr lang="en-US" sz="2400"/>
                  <a:t> futures prices are usually quoted by </a:t>
                </a:r>
                <a:r>
                  <a:rPr lang="en-US" sz="2400"/>
                  <a:t>exchanges</a:t>
                </a:r>
                <a:r>
                  <a:rPr lang="en-US" sz="2400" smtClean="0"/>
                  <a:t>. </a:t>
                </a:r>
              </a:p>
              <a:p>
                <a:pPr lvl="0">
                  <a:spcBef>
                    <a:spcPts val="1800"/>
                  </a:spcBef>
                  <a:buClr>
                    <a:srgbClr val="00B050"/>
                  </a:buClr>
                  <a:buFont typeface="Wingdings" panose="05000000000000000000" pitchFamily="2" charset="2"/>
                  <a:buChar char="§"/>
                </a:pPr>
                <a:r>
                  <a:rPr lang="en-US" sz="2400" smtClean="0"/>
                  <a:t>A </a:t>
                </a:r>
                <a:r>
                  <a:rPr lang="en-US" sz="2400"/>
                  <a:t>pricing model is mainly used to calculate risk for a future contract, although it may produce both price and </a:t>
                </a:r>
                <a:r>
                  <a:rPr lang="en-US" sz="2400"/>
                  <a:t>risk</a:t>
                </a:r>
                <a:r>
                  <a:rPr lang="en-US" sz="2400" smtClean="0"/>
                  <a:t>.</a:t>
                </a:r>
                <a:endParaRPr lang="en-CA" sz="2400" smtClean="0"/>
              </a:p>
              <a:p>
                <a:pPr>
                  <a:spcBef>
                    <a:spcPts val="1800"/>
                  </a:spcBef>
                  <a:buClr>
                    <a:srgbClr val="00B050"/>
                  </a:buClr>
                  <a:buFont typeface="Wingdings" panose="05000000000000000000" pitchFamily="2" charset="2"/>
                  <a:buChar char="§"/>
                </a:pPr>
                <a:r>
                  <a:rPr lang="en-CA" sz="2400" smtClean="0"/>
                  <a:t>The </a:t>
                </a:r>
                <a:r>
                  <a:rPr lang="en-CA" sz="2400"/>
                  <a:t>present value of an FX forward contract is given </a:t>
                </a:r>
                <a:r>
                  <a:rPr lang="en-CA" sz="2400" smtClean="0"/>
                  <a:t>by</a:t>
                </a:r>
              </a:p>
              <a:p>
                <a:pPr>
                  <a:spcBef>
                    <a:spcPts val="1800"/>
                  </a:spcBef>
                  <a:buClr>
                    <a:srgbClr val="00B050"/>
                  </a:buClr>
                  <a:buFont typeface="Wingdings" panose="05000000000000000000" pitchFamily="2" charset="2"/>
                  <a:buChar char="§"/>
                </a:pPr>
                <a:endParaRPr lang="en-CA" sz="900"/>
              </a:p>
              <a:p>
                <a:pPr marL="0" indent="0">
                  <a:spcBef>
                    <a:spcPts val="1800"/>
                  </a:spcBef>
                  <a:buNone/>
                </a:pPr>
                <a14:m>
                  <m:oMathPara xmlns:m="http://schemas.openxmlformats.org/officeDocument/2006/math">
                    <m:oMathParaPr>
                      <m:jc m:val="centerGroup"/>
                    </m:oMathParaPr>
                    <m:oMath xmlns:m="http://schemas.openxmlformats.org/officeDocument/2006/math">
                      <m:r>
                        <a:rPr lang="en-CA" sz="2400" i="1">
                          <a:latin typeface="Cambria Math"/>
                        </a:rPr>
                        <m:t>𝑃𝑉</m:t>
                      </m:r>
                      <m:d>
                        <m:dPr>
                          <m:ctrlPr>
                            <a:rPr lang="en-CA" sz="2400" i="1">
                              <a:latin typeface="Cambria Math"/>
                            </a:rPr>
                          </m:ctrlPr>
                        </m:dPr>
                        <m:e>
                          <m:r>
                            <a:rPr lang="en-CA" sz="2400" i="1">
                              <a:latin typeface="Cambria Math"/>
                            </a:rPr>
                            <m:t>𝑡</m:t>
                          </m:r>
                        </m:e>
                      </m:d>
                      <m:r>
                        <a:rPr lang="en-CA" sz="2400" i="1">
                          <a:latin typeface="Cambria Math"/>
                        </a:rPr>
                        <m:t>=</m:t>
                      </m:r>
                      <m:sSub>
                        <m:sSubPr>
                          <m:ctrlPr>
                            <a:rPr lang="en-CA" sz="2400" i="1">
                              <a:latin typeface="Cambria Math"/>
                            </a:rPr>
                          </m:ctrlPr>
                        </m:sSubPr>
                        <m:e>
                          <m:r>
                            <a:rPr lang="en-CA" sz="2400" i="1">
                              <a:latin typeface="Cambria Math"/>
                            </a:rPr>
                            <m:t>𝑁</m:t>
                          </m:r>
                        </m:e>
                        <m:sub>
                          <m:r>
                            <a:rPr lang="en-CA" sz="2400" i="1">
                              <a:latin typeface="Cambria Math"/>
                            </a:rPr>
                            <m:t>𝑏</m:t>
                          </m:r>
                        </m:sub>
                      </m:sSub>
                      <m:sSub>
                        <m:sSubPr>
                          <m:ctrlPr>
                            <a:rPr lang="en-CA" sz="2400" i="1">
                              <a:latin typeface="Cambria Math"/>
                            </a:rPr>
                          </m:ctrlPr>
                        </m:sSubPr>
                        <m:e>
                          <m:r>
                            <a:rPr lang="en-CA" sz="2400" i="1">
                              <a:latin typeface="Cambria Math"/>
                            </a:rPr>
                            <m:t>𝐷</m:t>
                          </m:r>
                        </m:e>
                        <m:sub>
                          <m:r>
                            <a:rPr lang="en-CA" sz="2400" i="1">
                              <a:latin typeface="Cambria Math"/>
                            </a:rPr>
                            <m:t>𝑏</m:t>
                          </m:r>
                        </m:sub>
                      </m:sSub>
                      <m:d>
                        <m:dPr>
                          <m:ctrlPr>
                            <a:rPr lang="en-CA" sz="2400" i="1">
                              <a:latin typeface="Cambria Math"/>
                            </a:rPr>
                          </m:ctrlPr>
                        </m:dPr>
                        <m:e>
                          <m:r>
                            <a:rPr lang="en-CA" sz="2400" i="1">
                              <a:latin typeface="Cambria Math"/>
                            </a:rPr>
                            <m:t>𝑡</m:t>
                          </m:r>
                          <m:r>
                            <a:rPr lang="en-CA" sz="2400" i="1">
                              <a:latin typeface="Cambria Math"/>
                            </a:rPr>
                            <m:t>,</m:t>
                          </m:r>
                          <m:r>
                            <a:rPr lang="en-CA" sz="2400" i="1">
                              <a:latin typeface="Cambria Math"/>
                            </a:rPr>
                            <m:t>𝑇</m:t>
                          </m:r>
                        </m:e>
                      </m:d>
                      <m:sSub>
                        <m:sSubPr>
                          <m:ctrlPr>
                            <a:rPr lang="en-CA" sz="2400" i="1">
                              <a:latin typeface="Cambria Math"/>
                            </a:rPr>
                          </m:ctrlPr>
                        </m:sSubPr>
                        <m:e>
                          <m:r>
                            <a:rPr lang="en-CA" sz="2400" i="1">
                              <a:latin typeface="Cambria Math"/>
                            </a:rPr>
                            <m:t>𝑋</m:t>
                          </m:r>
                        </m:e>
                        <m:sub>
                          <m:r>
                            <a:rPr lang="en-CA" sz="2400" i="1">
                              <a:latin typeface="Cambria Math"/>
                            </a:rPr>
                            <m:t>0</m:t>
                          </m:r>
                        </m:sub>
                      </m:sSub>
                      <m:r>
                        <a:rPr lang="en-CA" sz="2400" i="1">
                          <a:latin typeface="Cambria Math"/>
                        </a:rPr>
                        <m:t>−</m:t>
                      </m:r>
                      <m:sSub>
                        <m:sSubPr>
                          <m:ctrlPr>
                            <a:rPr lang="en-CA" sz="2400" i="1">
                              <a:latin typeface="Cambria Math"/>
                            </a:rPr>
                          </m:ctrlPr>
                        </m:sSubPr>
                        <m:e>
                          <m:r>
                            <a:rPr lang="en-CA" sz="2400" i="1">
                              <a:latin typeface="Cambria Math"/>
                            </a:rPr>
                            <m:t>𝑁</m:t>
                          </m:r>
                        </m:e>
                        <m:sub>
                          <m:r>
                            <a:rPr lang="en-CA" sz="2400" i="1">
                              <a:latin typeface="Cambria Math"/>
                            </a:rPr>
                            <m:t>𝑞</m:t>
                          </m:r>
                        </m:sub>
                      </m:sSub>
                      <m:sSub>
                        <m:sSubPr>
                          <m:ctrlPr>
                            <a:rPr lang="en-CA" sz="2400" i="1">
                              <a:latin typeface="Cambria Math"/>
                            </a:rPr>
                          </m:ctrlPr>
                        </m:sSubPr>
                        <m:e>
                          <m:r>
                            <a:rPr lang="en-CA" sz="2400" i="1">
                              <a:latin typeface="Cambria Math"/>
                            </a:rPr>
                            <m:t>𝐷</m:t>
                          </m:r>
                        </m:e>
                        <m:sub>
                          <m:r>
                            <a:rPr lang="en-CA" sz="2400" i="1">
                              <a:latin typeface="Cambria Math"/>
                            </a:rPr>
                            <m:t>𝑞</m:t>
                          </m:r>
                        </m:sub>
                      </m:sSub>
                      <m:d>
                        <m:dPr>
                          <m:ctrlPr>
                            <a:rPr lang="en-CA" sz="2400" i="1">
                              <a:latin typeface="Cambria Math"/>
                            </a:rPr>
                          </m:ctrlPr>
                        </m:dPr>
                        <m:e>
                          <m:r>
                            <a:rPr lang="en-CA" sz="2400" i="1">
                              <a:latin typeface="Cambria Math"/>
                            </a:rPr>
                            <m:t>𝑡</m:t>
                          </m:r>
                          <m:r>
                            <a:rPr lang="en-CA" sz="2400" i="1">
                              <a:latin typeface="Cambria Math"/>
                            </a:rPr>
                            <m:t>,</m:t>
                          </m:r>
                          <m:r>
                            <a:rPr lang="en-CA" sz="2400" i="1">
                              <a:latin typeface="Cambria Math"/>
                            </a:rPr>
                            <m:t>𝑇</m:t>
                          </m:r>
                        </m:e>
                      </m:d>
                      <m:r>
                        <a:rPr lang="en-CA" sz="2400" b="0" i="1" smtClean="0">
                          <a:latin typeface="Cambria Math"/>
                        </a:rPr>
                        <m:t>+</m:t>
                      </m:r>
                      <m:r>
                        <a:rPr lang="en-CA" sz="2400" b="0" i="1" smtClean="0">
                          <a:latin typeface="Cambria Math"/>
                        </a:rPr>
                        <m:t>𝐶</m:t>
                      </m:r>
                    </m:oMath>
                  </m:oMathPara>
                </a14:m>
                <a:endParaRPr lang="en-CA" sz="24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676400"/>
                <a:ext cx="8229600" cy="4800600"/>
              </a:xfrm>
              <a:blipFill rotWithShape="1">
                <a:blip r:embed="rId2"/>
                <a:stretch>
                  <a:fillRect l="-1037" t="-1650"/>
                </a:stretch>
              </a:blipFill>
            </p:spPr>
            <p:txBody>
              <a:bodyPr/>
              <a:lstStyle/>
              <a:p>
                <a:r>
                  <a:rPr lang="en-CA">
                    <a:noFill/>
                  </a:rPr>
                  <a:t> </a:t>
                </a:r>
              </a:p>
            </p:txBody>
          </p:sp>
        </mc:Fallback>
      </mc:AlternateContent>
    </p:spTree>
    <p:extLst>
      <p:ext uri="{BB962C8B-B14F-4D97-AF65-F5344CB8AC3E}">
        <p14:creationId xmlns:p14="http://schemas.microsoft.com/office/powerpoint/2010/main" val="339908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676400"/>
                <a:ext cx="8229600" cy="4800600"/>
              </a:xfrm>
            </p:spPr>
            <p:txBody>
              <a:bodyPr>
                <a:noAutofit/>
              </a:bodyPr>
              <a:lstStyle/>
              <a:p>
                <a:pPr marL="0" lvl="0" indent="0" algn="ctr">
                  <a:buNone/>
                </a:pPr>
                <a:r>
                  <a:rPr lang="en-CA" smtClean="0"/>
                  <a:t>Valuation (Cont)</a:t>
                </a:r>
                <a:endParaRPr lang="en-CA"/>
              </a:p>
              <a:p>
                <a:pPr marL="400050" lvl="1" indent="0">
                  <a:spcBef>
                    <a:spcPts val="1800"/>
                  </a:spcBef>
                  <a:buNone/>
                </a:pPr>
                <a:r>
                  <a:rPr lang="en-CA" sz="2000" smtClean="0"/>
                  <a:t>where</a:t>
                </a:r>
                <a:endParaRPr lang="en-CA" sz="2000"/>
              </a:p>
              <a:p>
                <a:pPr marL="0" indent="0">
                  <a:buNone/>
                </a:pPr>
                <a:r>
                  <a:rPr lang="en-CA" sz="2000"/>
                  <a:t>	</a:t>
                </a:r>
                <a:r>
                  <a:rPr lang="en-CA" sz="2000" i="1"/>
                  <a:t>t</a:t>
                </a:r>
                <a:r>
                  <a:rPr lang="en-CA" sz="2000"/>
                  <a:t> 	</a:t>
                </a:r>
                <a:r>
                  <a:rPr lang="en-CA" sz="2000" smtClean="0"/>
                  <a:t>the valuation </a:t>
                </a:r>
                <a:r>
                  <a:rPr lang="en-CA" sz="2000"/>
                  <a:t>date</a:t>
                </a:r>
              </a:p>
              <a:p>
                <a:pPr marL="0" indent="0">
                  <a:buNone/>
                </a:pPr>
                <a:r>
                  <a:rPr lang="en-CA" sz="2000"/>
                  <a:t>	</a:t>
                </a:r>
                <a:r>
                  <a:rPr lang="en-CA" sz="2000" i="1"/>
                  <a:t>T</a:t>
                </a:r>
                <a:r>
                  <a:rPr lang="en-CA" sz="2000"/>
                  <a:t> 	</a:t>
                </a:r>
                <a:r>
                  <a:rPr lang="en-CA" sz="2000" smtClean="0"/>
                  <a:t>the payment </a:t>
                </a:r>
                <a:r>
                  <a:rPr lang="en-CA" sz="2000"/>
                  <a:t>date</a:t>
                </a:r>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𝑋</m:t>
                        </m:r>
                      </m:e>
                      <m:sub>
                        <m:r>
                          <a:rPr lang="en-CA" sz="2000" i="1">
                            <a:latin typeface="Cambria Math"/>
                          </a:rPr>
                          <m:t>𝑠</m:t>
                        </m:r>
                      </m:sub>
                    </m:sSub>
                  </m:oMath>
                </a14:m>
                <a:r>
                  <a:rPr lang="en-CA" sz="2000"/>
                  <a:t> 	</a:t>
                </a:r>
                <a:r>
                  <a:rPr lang="en-CA" sz="2000" smtClean="0"/>
                  <a:t>the spot </a:t>
                </a:r>
                <a:r>
                  <a:rPr lang="en-CA" sz="2000"/>
                  <a:t>FX </a:t>
                </a:r>
                <a:r>
                  <a:rPr lang="en-CA" sz="2000" smtClean="0"/>
                  <a:t>rate quoted as </a:t>
                </a:r>
                <a:r>
                  <a:rPr lang="en-CA" sz="2000"/>
                  <a:t>base/quote</a:t>
                </a:r>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𝐷</m:t>
                        </m:r>
                      </m:e>
                      <m:sub>
                        <m:r>
                          <a:rPr lang="en-CA" sz="2000" i="1">
                            <a:latin typeface="Cambria Math"/>
                          </a:rPr>
                          <m:t>𝑏</m:t>
                        </m:r>
                      </m:sub>
                    </m:sSub>
                    <m:r>
                      <a:rPr lang="en-CA" sz="2000" i="1">
                        <a:latin typeface="Cambria Math"/>
                      </a:rPr>
                      <m:t>(</m:t>
                    </m:r>
                    <m:r>
                      <a:rPr lang="en-CA" sz="2000" i="1">
                        <a:latin typeface="Cambria Math"/>
                      </a:rPr>
                      <m:t>𝑡</m:t>
                    </m:r>
                    <m:r>
                      <a:rPr lang="en-CA" sz="2000" i="1">
                        <a:latin typeface="Cambria Math"/>
                      </a:rPr>
                      <m:t>,</m:t>
                    </m:r>
                    <m:r>
                      <a:rPr lang="en-CA" sz="2000" i="1">
                        <a:latin typeface="Cambria Math"/>
                      </a:rPr>
                      <m:t>𝑇</m:t>
                    </m:r>
                    <m:r>
                      <a:rPr lang="en-CA" sz="2000" i="1">
                        <a:latin typeface="Cambria Math"/>
                      </a:rPr>
                      <m:t>)</m:t>
                    </m:r>
                  </m:oMath>
                </a14:m>
                <a:r>
                  <a:rPr lang="en-CA" sz="2000"/>
                  <a:t> </a:t>
                </a:r>
                <a:r>
                  <a:rPr lang="en-CA" sz="2000" smtClean="0"/>
                  <a:t>	the </a:t>
                </a:r>
                <a:r>
                  <a:rPr lang="en-CA" sz="2000"/>
                  <a:t>discount factor of base </a:t>
                </a:r>
                <a:r>
                  <a:rPr lang="en-CA" sz="2000" smtClean="0"/>
                  <a:t>currency</a:t>
                </a:r>
                <a:endParaRPr lang="en-CA" sz="2000"/>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𝐷</m:t>
                        </m:r>
                      </m:e>
                      <m:sub>
                        <m:r>
                          <a:rPr lang="en-CA" sz="2000" i="1">
                            <a:latin typeface="Cambria Math"/>
                          </a:rPr>
                          <m:t>𝑞</m:t>
                        </m:r>
                      </m:sub>
                    </m:sSub>
                    <m:r>
                      <a:rPr lang="en-CA" sz="2000" i="1">
                        <a:latin typeface="Cambria Math"/>
                      </a:rPr>
                      <m:t>(</m:t>
                    </m:r>
                    <m:r>
                      <a:rPr lang="en-CA" sz="2000" i="1">
                        <a:latin typeface="Cambria Math"/>
                      </a:rPr>
                      <m:t>𝑡</m:t>
                    </m:r>
                    <m:r>
                      <a:rPr lang="en-CA" sz="2000" i="1">
                        <a:latin typeface="Cambria Math"/>
                      </a:rPr>
                      <m:t>,</m:t>
                    </m:r>
                    <m:r>
                      <a:rPr lang="en-CA" sz="2000" i="1">
                        <a:latin typeface="Cambria Math"/>
                      </a:rPr>
                      <m:t>𝑇</m:t>
                    </m:r>
                    <m:r>
                      <a:rPr lang="en-CA" sz="2000" i="1">
                        <a:latin typeface="Cambria Math"/>
                      </a:rPr>
                      <m:t>)</m:t>
                    </m:r>
                  </m:oMath>
                </a14:m>
                <a:r>
                  <a:rPr lang="en-CA" sz="2000"/>
                  <a:t> </a:t>
                </a:r>
                <a:r>
                  <a:rPr lang="en-CA" sz="2000" smtClean="0"/>
                  <a:t>	the </a:t>
                </a:r>
                <a:r>
                  <a:rPr lang="en-CA" sz="2000"/>
                  <a:t>discount factor of quote </a:t>
                </a:r>
                <a:r>
                  <a:rPr lang="en-CA" sz="2000" smtClean="0"/>
                  <a:t>currency</a:t>
                </a:r>
                <a:endParaRPr lang="en-CA" sz="2000"/>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𝑁</m:t>
                        </m:r>
                      </m:e>
                      <m:sub>
                        <m:r>
                          <a:rPr lang="en-CA" sz="2000" i="1">
                            <a:latin typeface="Cambria Math"/>
                          </a:rPr>
                          <m:t>𝑏</m:t>
                        </m:r>
                      </m:sub>
                    </m:sSub>
                  </m:oMath>
                </a14:m>
                <a:r>
                  <a:rPr lang="en-CA" sz="2000"/>
                  <a:t> </a:t>
                </a:r>
                <a:r>
                  <a:rPr lang="en-CA" sz="2000" smtClean="0"/>
                  <a:t>	the </a:t>
                </a:r>
                <a:r>
                  <a:rPr lang="en-CA" sz="2000"/>
                  <a:t>notional principal amount for base currency</a:t>
                </a:r>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𝑁</m:t>
                        </m:r>
                      </m:e>
                      <m:sub>
                        <m:r>
                          <a:rPr lang="en-CA" sz="2000" i="1">
                            <a:latin typeface="Cambria Math"/>
                          </a:rPr>
                          <m:t>𝑞</m:t>
                        </m:r>
                      </m:sub>
                    </m:sSub>
                  </m:oMath>
                </a14:m>
                <a:r>
                  <a:rPr lang="en-CA" sz="2000"/>
                  <a:t> </a:t>
                </a:r>
                <a:r>
                  <a:rPr lang="en-CA" sz="2000" smtClean="0"/>
                  <a:t>	the notional </a:t>
                </a:r>
                <a:r>
                  <a:rPr lang="en-CA" sz="2000"/>
                  <a:t>principal amount for quote </a:t>
                </a:r>
                <a:r>
                  <a:rPr lang="en-CA" sz="2000" smtClean="0"/>
                  <a:t>currency</a:t>
                </a:r>
              </a:p>
              <a:p>
                <a:pPr marL="0" indent="0">
                  <a:buNone/>
                </a:pPr>
                <a:r>
                  <a:rPr lang="en-US" sz="2000" smtClean="0"/>
                  <a:t>	C </a:t>
                </a:r>
                <a:r>
                  <a:rPr lang="en-US" sz="2000"/>
                  <a:t>	a constant used to match the market price.</a:t>
                </a:r>
                <a:endParaRPr lang="en-CA" sz="2000"/>
              </a:p>
              <a:p>
                <a:pPr marL="0" indent="0">
                  <a:buNone/>
                </a:pP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676400"/>
                <a:ext cx="8229600" cy="4800600"/>
              </a:xfrm>
              <a:blipFill rotWithShape="1">
                <a:blip r:embed="rId2"/>
                <a:stretch>
                  <a:fillRect t="-1650"/>
                </a:stretch>
              </a:blipFill>
            </p:spPr>
            <p:txBody>
              <a:bodyPr/>
              <a:lstStyle/>
              <a:p>
                <a:r>
                  <a:rPr lang="en-CA">
                    <a:noFill/>
                  </a:rPr>
                  <a:t> </a:t>
                </a:r>
              </a:p>
            </p:txBody>
          </p:sp>
        </mc:Fallback>
      </mc:AlternateContent>
    </p:spTree>
    <p:extLst>
      <p:ext uri="{BB962C8B-B14F-4D97-AF65-F5344CB8AC3E}">
        <p14:creationId xmlns:p14="http://schemas.microsoft.com/office/powerpoint/2010/main" val="255489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A Real World Example</a:t>
            </a:r>
            <a:endParaRPr lang="en-CA"/>
          </a:p>
        </p:txBody>
      </p:sp>
      <p:graphicFrame>
        <p:nvGraphicFramePr>
          <p:cNvPr id="5" name="Table 4"/>
          <p:cNvGraphicFramePr>
            <a:graphicFrameLocks noGrp="1"/>
          </p:cNvGraphicFramePr>
          <p:nvPr>
            <p:extLst>
              <p:ext uri="{D42A27DB-BD31-4B8C-83A1-F6EECF244321}">
                <p14:modId xmlns:p14="http://schemas.microsoft.com/office/powerpoint/2010/main" val="1247550548"/>
              </p:ext>
            </p:extLst>
          </p:nvPr>
        </p:nvGraphicFramePr>
        <p:xfrm>
          <a:off x="1676400" y="2501106"/>
          <a:ext cx="6019800" cy="3975894"/>
        </p:xfrm>
        <a:graphic>
          <a:graphicData uri="http://schemas.openxmlformats.org/drawingml/2006/table">
            <a:tbl>
              <a:tblPr firstRow="1" firstCol="1" bandRow="1">
                <a:tableStyleId>{5C22544A-7EE6-4342-B048-85BDC9FD1C3A}</a:tableStyleId>
              </a:tblPr>
              <a:tblGrid>
                <a:gridCol w="4421550"/>
                <a:gridCol w="1598250"/>
              </a:tblGrid>
              <a:tr h="260943">
                <a:tc>
                  <a:txBody>
                    <a:bodyPr/>
                    <a:lstStyle/>
                    <a:p>
                      <a:pPr>
                        <a:spcAft>
                          <a:spcPts val="0"/>
                        </a:spcAft>
                      </a:pPr>
                      <a:r>
                        <a:rPr lang="en-CA" sz="1200">
                          <a:effectLst/>
                        </a:rPr>
                        <a:t>Buy Sell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Buy</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Base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Base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2212500</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Underlying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JPY</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Underlying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12500000</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Instrument</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CME JPYUSD</a:t>
                      </a:r>
                      <a:endParaRPr lang="en-CA" sz="1200">
                        <a:effectLst/>
                        <a:latin typeface="Times New Roman"/>
                        <a:ea typeface="SimSun"/>
                      </a:endParaRPr>
                    </a:p>
                  </a:txBody>
                  <a:tcPr marL="9525" marR="9525" marT="9525" marB="9525" anchor="ctr"/>
                </a:tc>
              </a:tr>
              <a:tr h="322692">
                <a:tc>
                  <a:txBody>
                    <a:bodyPr/>
                    <a:lstStyle/>
                    <a:p>
                      <a:pPr>
                        <a:spcAft>
                          <a:spcPts val="0"/>
                        </a:spcAft>
                      </a:pPr>
                      <a:r>
                        <a:rPr lang="en-CA" sz="1200">
                          <a:effectLst/>
                        </a:rPr>
                        <a:t>Future Maturity Label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MAR 17</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Number of Contracts</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20</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Spot Quotation Denominator</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JPY</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Spot Quotation Numerator</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Price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0.885</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Trade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2/17/2017</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Maturity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3/13/2017</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Last Cash Flow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3/14/2017</a:t>
                      </a:r>
                      <a:endParaRPr lang="en-CA" sz="1200">
                        <a:effectLst/>
                        <a:latin typeface="Times New Roman"/>
                        <a:ea typeface="SimSun"/>
                      </a:endParaRPr>
                    </a:p>
                  </a:txBody>
                  <a:tcPr marL="9525" marR="9525" marT="9525" marB="9525" anchor="ctr"/>
                </a:tc>
              </a:tr>
              <a:tr h="260943">
                <a:tc>
                  <a:txBody>
                    <a:bodyPr/>
                    <a:lstStyle/>
                    <a:p>
                      <a:pPr>
                        <a:spcAft>
                          <a:spcPts val="0"/>
                        </a:spcAft>
                      </a:pPr>
                      <a:r>
                        <a:rPr lang="en-CA" sz="1200">
                          <a:effectLst/>
                        </a:rPr>
                        <a:t>Settlement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3/15/2017</a:t>
                      </a:r>
                      <a:endParaRPr lang="en-CA" sz="1200">
                        <a:effectLst/>
                        <a:latin typeface="Times New Roman"/>
                        <a:ea typeface="SimSun"/>
                      </a:endParaRPr>
                    </a:p>
                  </a:txBody>
                  <a:tcPr marL="9525" marR="9525" marT="9525" marB="9525" anchor="ctr"/>
                </a:tc>
              </a:tr>
            </a:tbl>
          </a:graphicData>
        </a:graphic>
      </p:graphicFrame>
    </p:spTree>
    <p:extLst>
      <p:ext uri="{BB962C8B-B14F-4D97-AF65-F5344CB8AC3E}">
        <p14:creationId xmlns:p14="http://schemas.microsoft.com/office/powerpoint/2010/main" val="300347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t>http://</a:t>
            </a:r>
            <a:r>
              <a:rPr lang="en-CA" sz="1600" smtClean="0"/>
              <a:t>www.finpricing.com/lib/FxFuture.html</a:t>
            </a: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752600"/>
            <a:ext cx="8229600" cy="4800600"/>
          </a:xfrm>
        </p:spPr>
        <p:txBody>
          <a:bodyPr>
            <a:noAutofit/>
          </a:bodyPr>
          <a:lstStyle/>
          <a:p>
            <a:pPr marL="0" indent="0">
              <a:buNone/>
            </a:pPr>
            <a:r>
              <a:rPr lang="en-CA" sz="2400"/>
              <a:t>	</a:t>
            </a:r>
            <a:r>
              <a:rPr lang="en-CA" sz="2200" smtClean="0"/>
              <a:t>A</a:t>
            </a:r>
            <a:r>
              <a:rPr lang="en-CA" sz="2200"/>
              <a:t> currency future or an FX future is a future contract between two parties to exchange one currency for another at a fixed exchange rate on a fixed future date. </a:t>
            </a:r>
            <a:r>
              <a:rPr lang="en-US" sz="2200"/>
              <a:t>Currency futures</a:t>
            </a:r>
            <a:r>
              <a:rPr lang="en-CA" sz="2200"/>
              <a:t> are one of the main methods used to hedge against exchange rate volatility, as they avoid the impact of currency fluctuation over the period covered by the contract. </a:t>
            </a:r>
            <a:r>
              <a:rPr lang="en-US" sz="2200" smtClean="0"/>
              <a:t>	</a:t>
            </a:r>
            <a:endParaRPr lang="en-US" sz="2200" smtClean="0"/>
          </a:p>
          <a:p>
            <a:pPr marL="0" indent="0">
              <a:buNone/>
            </a:pPr>
            <a:r>
              <a:rPr lang="en-US" sz="2200"/>
              <a:t>	</a:t>
            </a:r>
            <a:r>
              <a:rPr lang="en-US" sz="2200" smtClean="0"/>
              <a:t>The </a:t>
            </a:r>
            <a:r>
              <a:rPr lang="en-CA" sz="2200"/>
              <a:t>Investors use futures </a:t>
            </a:r>
            <a:r>
              <a:rPr lang="en-CA" sz="2200"/>
              <a:t>contracts </a:t>
            </a:r>
            <a:r>
              <a:rPr lang="en-CA" sz="2200" smtClean="0"/>
              <a:t>to hedge</a:t>
            </a:r>
            <a:r>
              <a:rPr lang="en-CA" sz="2200"/>
              <a:t> against foreign exchange risk. If an investor will receive a cashflow denominated in a foreign currency on some future date, that investor can lock in the current exchange rate by entering into an offsetting currency futures position that expires on the date of the cashflow. Currency futures can also be used to speculate and, by incurring a risk, attempt to profit from rising or falling exchange </a:t>
            </a:r>
            <a:r>
              <a:rPr lang="en-CA" sz="2200"/>
              <a:t>rates</a:t>
            </a:r>
            <a:r>
              <a:rPr lang="en-CA" sz="2200" smtClean="0"/>
              <a:t>.</a:t>
            </a:r>
            <a:endParaRPr lang="en-CA" sz="22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indent="0" algn="ctr">
              <a:buNone/>
            </a:pPr>
            <a:r>
              <a:rPr lang="en-PH" sz="4000" smtClean="0"/>
              <a:t>Summary</a:t>
            </a:r>
          </a:p>
          <a:p>
            <a:pPr>
              <a:lnSpc>
                <a:spcPct val="150000"/>
              </a:lnSpc>
              <a:buClr>
                <a:srgbClr val="00B050"/>
              </a:buClr>
              <a:buFont typeface="Wingdings" panose="05000000000000000000" pitchFamily="2" charset="2"/>
              <a:buChar char="§"/>
            </a:pPr>
            <a:r>
              <a:rPr lang="en-US" sz="2400"/>
              <a:t>Currency </a:t>
            </a:r>
            <a:r>
              <a:rPr lang="en-US" sz="2400" smtClean="0"/>
              <a:t>Future </a:t>
            </a:r>
            <a:r>
              <a:rPr lang="en-US" sz="2400"/>
              <a:t>or FX </a:t>
            </a:r>
            <a:r>
              <a:rPr lang="en-US" sz="2400" smtClean="0"/>
              <a:t>Future </a:t>
            </a:r>
            <a:r>
              <a:rPr lang="en-US" sz="2400" smtClean="0"/>
              <a:t>Introduction</a:t>
            </a:r>
            <a:endParaRPr lang="en-CA" sz="2400"/>
          </a:p>
          <a:p>
            <a:pPr lvl="0">
              <a:lnSpc>
                <a:spcPct val="150000"/>
              </a:lnSpc>
              <a:buClr>
                <a:srgbClr val="00B050"/>
              </a:buClr>
              <a:buFont typeface="Wingdings" panose="05000000000000000000" pitchFamily="2" charset="2"/>
              <a:buChar char="§"/>
            </a:pPr>
            <a:r>
              <a:rPr lang="en-CA" sz="2400" smtClean="0"/>
              <a:t>The </a:t>
            </a:r>
            <a:r>
              <a:rPr lang="en-CA" sz="2400"/>
              <a:t>Use of </a:t>
            </a:r>
            <a:r>
              <a:rPr lang="en-CA" sz="2400" smtClean="0"/>
              <a:t>Currency </a:t>
            </a:r>
            <a:r>
              <a:rPr lang="en-CA" sz="2400" smtClean="0"/>
              <a:t>Futures</a:t>
            </a:r>
            <a:endParaRPr lang="en-CA" sz="2400" smtClean="0"/>
          </a:p>
          <a:p>
            <a:pPr>
              <a:lnSpc>
                <a:spcPct val="150000"/>
              </a:lnSpc>
              <a:buClr>
                <a:srgbClr val="00B050"/>
              </a:buClr>
              <a:buFont typeface="Wingdings" panose="05000000000000000000" pitchFamily="2" charset="2"/>
              <a:buChar char="§"/>
            </a:pPr>
            <a:r>
              <a:rPr lang="en-US" sz="2400"/>
              <a:t>Forex Market </a:t>
            </a:r>
            <a:r>
              <a:rPr lang="en-US" sz="2400" smtClean="0"/>
              <a:t>Convention</a:t>
            </a:r>
            <a:endParaRPr lang="en-CA" sz="2400"/>
          </a:p>
          <a:p>
            <a:pPr lvl="0">
              <a:lnSpc>
                <a:spcPct val="150000"/>
              </a:lnSpc>
              <a:buClr>
                <a:srgbClr val="00B050"/>
              </a:buClr>
              <a:buFont typeface="Wingdings" panose="05000000000000000000" pitchFamily="2" charset="2"/>
              <a:buChar char="§"/>
            </a:pPr>
            <a:r>
              <a:rPr lang="en-US" sz="2400" smtClean="0"/>
              <a:t>FX Forward Rate</a:t>
            </a:r>
            <a:endParaRPr lang="en-CA" sz="2400" smtClean="0"/>
          </a:p>
          <a:p>
            <a:pPr lvl="0">
              <a:lnSpc>
                <a:spcPct val="150000"/>
              </a:lnSpc>
              <a:buClr>
                <a:srgbClr val="00B050"/>
              </a:buClr>
              <a:buFont typeface="Wingdings" panose="05000000000000000000" pitchFamily="2" charset="2"/>
              <a:buChar char="§"/>
            </a:pPr>
            <a:r>
              <a:rPr lang="en-CA" sz="2400" smtClean="0"/>
              <a:t>Valuation</a:t>
            </a:r>
          </a:p>
          <a:p>
            <a:pPr lvl="0">
              <a:lnSpc>
                <a:spcPct val="150000"/>
              </a:lnSpc>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Currency </a:t>
            </a:r>
            <a:r>
              <a:rPr lang="en-US" smtClean="0"/>
              <a:t>Futures </a:t>
            </a:r>
            <a:r>
              <a:rPr lang="en-US"/>
              <a:t>or </a:t>
            </a:r>
            <a:r>
              <a:rPr lang="en-US"/>
              <a:t>FX </a:t>
            </a:r>
            <a:r>
              <a:rPr lang="en-US" smtClean="0"/>
              <a:t>Futures </a:t>
            </a:r>
            <a:r>
              <a:rPr lang="en-US"/>
              <a:t>Introduction</a:t>
            </a:r>
            <a:endParaRPr lang="en-CA"/>
          </a:p>
          <a:p>
            <a:pPr lvl="0">
              <a:spcBef>
                <a:spcPts val="1200"/>
              </a:spcBef>
              <a:buClr>
                <a:srgbClr val="00B050"/>
              </a:buClr>
              <a:buFont typeface="Wingdings" panose="05000000000000000000" pitchFamily="2" charset="2"/>
              <a:buChar char="§"/>
            </a:pPr>
            <a:r>
              <a:rPr lang="en-US" sz="2200"/>
              <a:t>A currency future or an FX future is a future contract between two parties to exchange one currency for another at a fixed exchange rate on a fixed future date. </a:t>
            </a:r>
            <a:endParaRPr lang="en-CA" sz="2200"/>
          </a:p>
          <a:p>
            <a:pPr lvl="0">
              <a:spcBef>
                <a:spcPts val="1200"/>
              </a:spcBef>
              <a:buClr>
                <a:srgbClr val="00B050"/>
              </a:buClr>
              <a:buFont typeface="Wingdings" panose="05000000000000000000" pitchFamily="2" charset="2"/>
              <a:buChar char="§"/>
            </a:pPr>
            <a:r>
              <a:rPr lang="en-US" sz="2200"/>
              <a:t>Currency futures are traded via </a:t>
            </a:r>
            <a:r>
              <a:rPr lang="en-US" sz="2200"/>
              <a:t>exchanges</a:t>
            </a:r>
            <a:r>
              <a:rPr lang="en-US" sz="2200" smtClean="0"/>
              <a:t>.</a:t>
            </a:r>
          </a:p>
          <a:p>
            <a:pPr>
              <a:spcBef>
                <a:spcPts val="1200"/>
              </a:spcBef>
              <a:buClr>
                <a:srgbClr val="00B050"/>
              </a:buClr>
              <a:buFont typeface="Wingdings" panose="05000000000000000000" pitchFamily="2" charset="2"/>
              <a:buChar char="§"/>
            </a:pPr>
            <a:r>
              <a:rPr lang="en-CA" sz="2200" smtClean="0"/>
              <a:t>They are </a:t>
            </a:r>
            <a:r>
              <a:rPr lang="en-CA" sz="2200"/>
              <a:t>based upon the exchange rate of a currency pair, and are settled in cash in the underlying currency.</a:t>
            </a:r>
          </a:p>
          <a:p>
            <a:pPr>
              <a:spcBef>
                <a:spcPts val="1200"/>
              </a:spcBef>
              <a:buClr>
                <a:srgbClr val="00B050"/>
              </a:buClr>
              <a:buFont typeface="Wingdings" panose="05000000000000000000" pitchFamily="2" charset="2"/>
              <a:buChar char="§"/>
            </a:pPr>
            <a:r>
              <a:rPr lang="en-US" sz="2200" smtClean="0"/>
              <a:t>FX </a:t>
            </a:r>
            <a:r>
              <a:rPr lang="en-US" sz="2200"/>
              <a:t>futures</a:t>
            </a:r>
            <a:r>
              <a:rPr lang="en-CA" sz="2200"/>
              <a:t> are one of the main methods used to hedge against exchange rate volatility, as they avoid the impact of currency fluctuation over the period covered by the </a:t>
            </a:r>
            <a:r>
              <a:rPr lang="en-CA" sz="2200"/>
              <a:t>contract</a:t>
            </a:r>
            <a:r>
              <a:rPr lang="en-CA" sz="2200" smtClean="0"/>
              <a:t>.</a:t>
            </a:r>
            <a:endParaRPr lang="en-CA" sz="2200"/>
          </a:p>
        </p:txBody>
      </p:sp>
    </p:spTree>
    <p:extLst>
      <p:ext uri="{BB962C8B-B14F-4D97-AF65-F5344CB8AC3E}">
        <p14:creationId xmlns:p14="http://schemas.microsoft.com/office/powerpoint/2010/main" val="13009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Currency </a:t>
            </a:r>
            <a:r>
              <a:rPr lang="en-US" smtClean="0"/>
              <a:t>Futures </a:t>
            </a:r>
            <a:r>
              <a:rPr lang="en-US"/>
              <a:t>or </a:t>
            </a:r>
            <a:r>
              <a:rPr lang="en-US"/>
              <a:t>FX </a:t>
            </a:r>
            <a:r>
              <a:rPr lang="en-US" smtClean="0"/>
              <a:t>Futures Introduction (Cont)</a:t>
            </a:r>
            <a:endParaRPr lang="en-CA"/>
          </a:p>
          <a:p>
            <a:pPr lvl="0">
              <a:spcBef>
                <a:spcPts val="1200"/>
              </a:spcBef>
              <a:buClr>
                <a:srgbClr val="00B050"/>
              </a:buClr>
              <a:buFont typeface="Wingdings" panose="05000000000000000000" pitchFamily="2" charset="2"/>
              <a:buChar char="§"/>
            </a:pPr>
            <a:r>
              <a:rPr lang="en-US" sz="2200" smtClean="0"/>
              <a:t>Because </a:t>
            </a:r>
            <a:r>
              <a:rPr lang="en-US" sz="2200"/>
              <a:t>currency futures contracts are marked-to-market daily, investors can exit their obligation to buy or sell the currency prior to the contract's delivery date. </a:t>
            </a:r>
            <a:endParaRPr lang="en-CA" sz="2200"/>
          </a:p>
          <a:p>
            <a:pPr lvl="0">
              <a:spcBef>
                <a:spcPts val="1200"/>
              </a:spcBef>
              <a:buClr>
                <a:srgbClr val="00B050"/>
              </a:buClr>
              <a:buFont typeface="Wingdings" panose="05000000000000000000" pitchFamily="2" charset="2"/>
              <a:buChar char="§"/>
            </a:pPr>
            <a:r>
              <a:rPr lang="en-US" sz="2200"/>
              <a:t>Future market participants and speculators usually close out their positions before the date of settlement, so most contracts do not tend to last until the date of delivery.</a:t>
            </a:r>
            <a:endParaRPr lang="en-CA" sz="2200"/>
          </a:p>
          <a:p>
            <a:pPr lvl="0">
              <a:spcBef>
                <a:spcPts val="1200"/>
              </a:spcBef>
              <a:buClr>
                <a:srgbClr val="00B050"/>
              </a:buClr>
              <a:buFont typeface="Wingdings" panose="05000000000000000000" pitchFamily="2" charset="2"/>
              <a:buChar char="§"/>
            </a:pPr>
            <a:r>
              <a:rPr lang="en-US" sz="2200"/>
              <a:t>Currency futures contracts are legally binding and counterparties that are still holding the contracts on the expiration date must trade the currency pair at a specified price on the specified delivery </a:t>
            </a:r>
            <a:r>
              <a:rPr lang="en-US" sz="2200"/>
              <a:t>date</a:t>
            </a:r>
            <a:r>
              <a:rPr lang="en-US" sz="2200" smtClean="0"/>
              <a:t>.</a:t>
            </a:r>
            <a:endParaRPr lang="en-CA" sz="2200"/>
          </a:p>
        </p:txBody>
      </p:sp>
    </p:spTree>
    <p:extLst>
      <p:ext uri="{BB962C8B-B14F-4D97-AF65-F5344CB8AC3E}">
        <p14:creationId xmlns:p14="http://schemas.microsoft.com/office/powerpoint/2010/main" val="267196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The Use of </a:t>
            </a:r>
            <a:r>
              <a:rPr lang="en-US"/>
              <a:t>Currency </a:t>
            </a:r>
            <a:r>
              <a:rPr lang="en-US" smtClean="0"/>
              <a:t>Futures</a:t>
            </a:r>
            <a:endParaRPr lang="en-CA"/>
          </a:p>
          <a:p>
            <a:pPr lvl="0">
              <a:spcBef>
                <a:spcPts val="600"/>
              </a:spcBef>
              <a:buClr>
                <a:srgbClr val="00B050"/>
              </a:buClr>
              <a:buFont typeface="Wingdings" panose="05000000000000000000" pitchFamily="2" charset="2"/>
              <a:buChar char="§"/>
            </a:pPr>
            <a:r>
              <a:rPr lang="en-US" sz="2200"/>
              <a:t>Investors use futures contracts to hedge against foreign exchange risk. </a:t>
            </a:r>
            <a:endParaRPr lang="en-CA" sz="2200"/>
          </a:p>
          <a:p>
            <a:pPr lvl="0">
              <a:spcBef>
                <a:spcPts val="600"/>
              </a:spcBef>
              <a:buClr>
                <a:srgbClr val="00B050"/>
              </a:buClr>
              <a:buFont typeface="Wingdings" panose="05000000000000000000" pitchFamily="2" charset="2"/>
              <a:buChar char="§"/>
            </a:pPr>
            <a:r>
              <a:rPr lang="en-US" sz="2200"/>
              <a:t>If an investor will receive a cashflow denominated in a foreign currency on some future date, that investor can lock in the current exchange rate by entering into an offsetting currency futures position that expires on the date of the cashflow.</a:t>
            </a:r>
            <a:endParaRPr lang="en-CA" sz="2200"/>
          </a:p>
          <a:p>
            <a:pPr lvl="0">
              <a:spcBef>
                <a:spcPts val="600"/>
              </a:spcBef>
              <a:buClr>
                <a:srgbClr val="00B050"/>
              </a:buClr>
              <a:buFont typeface="Wingdings" panose="05000000000000000000" pitchFamily="2" charset="2"/>
              <a:buChar char="§"/>
            </a:pPr>
            <a:r>
              <a:rPr lang="en-US" sz="2200"/>
              <a:t>Currency futures can also be used to speculate and, by incurring a risk, attempt to profit from rising or falling exchange rates.</a:t>
            </a:r>
            <a:endParaRPr lang="en-CA" sz="2200"/>
          </a:p>
          <a:p>
            <a:pPr lvl="0">
              <a:spcBef>
                <a:spcPts val="600"/>
              </a:spcBef>
              <a:buClr>
                <a:srgbClr val="00B050"/>
              </a:buClr>
              <a:buFont typeface="Wingdings" panose="05000000000000000000" pitchFamily="2" charset="2"/>
              <a:buChar char="§"/>
            </a:pPr>
            <a:r>
              <a:rPr lang="en-CA" sz="2200"/>
              <a:t>C</a:t>
            </a:r>
            <a:r>
              <a:rPr lang="en-CA" sz="2200" smtClean="0"/>
              <a:t>urrency </a:t>
            </a:r>
            <a:r>
              <a:rPr lang="en-CA" sz="2200"/>
              <a:t>future contracts are usually used by exporters and importers to hedge their foreign currency payments from exchange rate </a:t>
            </a:r>
            <a:r>
              <a:rPr lang="en-CA" sz="2200"/>
              <a:t>fluctuations</a:t>
            </a:r>
            <a:r>
              <a:rPr lang="en-CA" sz="2200" smtClean="0"/>
              <a:t>.</a:t>
            </a:r>
            <a:endParaRPr lang="en-CA" sz="2200"/>
          </a:p>
        </p:txBody>
      </p:sp>
    </p:spTree>
    <p:extLst>
      <p:ext uri="{BB962C8B-B14F-4D97-AF65-F5344CB8AC3E}">
        <p14:creationId xmlns:p14="http://schemas.microsoft.com/office/powerpoint/2010/main" val="296970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724400"/>
          </a:xfrm>
        </p:spPr>
        <p:txBody>
          <a:bodyPr>
            <a:noAutofit/>
          </a:bodyPr>
          <a:lstStyle/>
          <a:p>
            <a:pPr marL="0" lvl="0" indent="0" algn="ctr">
              <a:buNone/>
            </a:pPr>
            <a:r>
              <a:rPr lang="en-US"/>
              <a:t>The Use of </a:t>
            </a:r>
            <a:r>
              <a:rPr lang="en-US"/>
              <a:t>Currency </a:t>
            </a:r>
            <a:r>
              <a:rPr lang="en-US" smtClean="0"/>
              <a:t>Futures (Cont)</a:t>
            </a:r>
            <a:endParaRPr lang="en-CA"/>
          </a:p>
          <a:p>
            <a:pPr lvl="0">
              <a:spcBef>
                <a:spcPts val="600"/>
              </a:spcBef>
              <a:buClr>
                <a:srgbClr val="00B050"/>
              </a:buClr>
              <a:buFont typeface="Wingdings" panose="05000000000000000000" pitchFamily="2" charset="2"/>
              <a:buChar char="§"/>
            </a:pPr>
            <a:r>
              <a:rPr lang="en-CA" sz="2200" smtClean="0"/>
              <a:t>By </a:t>
            </a:r>
            <a:r>
              <a:rPr lang="en-CA" sz="2200"/>
              <a:t>using FX future contracts, investors can protect costs on products and services purchased abroad or protect profit margins on products and services sold abroad lock-in exchange rates as much as a year in advance.</a:t>
            </a:r>
          </a:p>
          <a:p>
            <a:pPr lvl="0">
              <a:spcBef>
                <a:spcPts val="600"/>
              </a:spcBef>
              <a:buClr>
                <a:srgbClr val="00B050"/>
              </a:buClr>
              <a:buFont typeface="Wingdings" panose="05000000000000000000" pitchFamily="2" charset="2"/>
              <a:buChar char="§"/>
            </a:pPr>
            <a:r>
              <a:rPr lang="en-CA" sz="2200"/>
              <a:t>Future contracts are traded in an exchange and thus have no credit risk.</a:t>
            </a:r>
          </a:p>
          <a:p>
            <a:pPr lvl="0">
              <a:spcBef>
                <a:spcPts val="600"/>
              </a:spcBef>
              <a:buClr>
                <a:srgbClr val="00B050"/>
              </a:buClr>
              <a:buFont typeface="Wingdings" panose="05000000000000000000" pitchFamily="2" charset="2"/>
              <a:buChar char="§"/>
            </a:pPr>
            <a:r>
              <a:rPr lang="en-US" sz="2200"/>
              <a:t>By locking-in the exchange rates at which the currency will be bought, the party forfeits the opportunity of profiting from a favorable exchange rate movement. Additionally, unfavorable exchange rate movements may take away further opportunity of the party for profit</a:t>
            </a:r>
            <a:endParaRPr lang="en-CA" sz="2200"/>
          </a:p>
        </p:txBody>
      </p:sp>
    </p:spTree>
    <p:extLst>
      <p:ext uri="{BB962C8B-B14F-4D97-AF65-F5344CB8AC3E}">
        <p14:creationId xmlns:p14="http://schemas.microsoft.com/office/powerpoint/2010/main" val="13335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Future</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673</Words>
  <Application>Microsoft Office PowerPoint</Application>
  <PresentationFormat>On-screen Show (4:3)</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Currency Futures or FX Futures Introduction and Pricing Guide</vt:lpstr>
      <vt:lpstr>Currency Future</vt:lpstr>
      <vt:lpstr>Currency Future</vt:lpstr>
      <vt:lpstr>Currency Future</vt:lpstr>
      <vt:lpstr>Currency Future</vt:lpstr>
      <vt:lpstr>Currency Future</vt:lpstr>
      <vt:lpstr>Currency Future</vt:lpstr>
      <vt:lpstr>Currency Future</vt:lpstr>
      <vt:lpstr>Currency Future</vt:lpstr>
      <vt:lpstr>Currency Future</vt:lpstr>
      <vt:lpstr>Currency Future</vt:lpstr>
      <vt:lpstr>Currency Future</vt:lpstr>
      <vt:lpstr>Currency Future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203</cp:revision>
  <dcterms:created xsi:type="dcterms:W3CDTF">2006-08-16T00:00:00Z</dcterms:created>
  <dcterms:modified xsi:type="dcterms:W3CDTF">2018-05-22T15:13:30Z</dcterms:modified>
</cp:coreProperties>
</file>