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67" r:id="rId3"/>
    <p:sldId id="276" r:id="rId4"/>
    <p:sldId id="277" r:id="rId5"/>
    <p:sldId id="285" r:id="rId6"/>
    <p:sldId id="278" r:id="rId7"/>
    <p:sldId id="286" r:id="rId8"/>
    <p:sldId id="280" r:id="rId9"/>
    <p:sldId id="281" r:id="rId10"/>
    <p:sldId id="287" r:id="rId11"/>
    <p:sldId id="288" r:id="rId12"/>
    <p:sldId id="289" r:id="rId13"/>
    <p:sldId id="290" r:id="rId14"/>
    <p:sldId id="291" r:id="rId15"/>
    <p:sldId id="292" r:id="rId16"/>
    <p:sldId id="293" r:id="rId17"/>
    <p:sldId id="266"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54959974436078"/>
          <c:y val="6.9542873066328656E-2"/>
          <c:w val="0.83755622833826315"/>
          <c:h val="0.76631657340984582"/>
        </c:manualLayout>
      </c:layout>
      <c:scatterChart>
        <c:scatterStyle val="smoothMarker"/>
        <c:varyColors val="0"/>
        <c:ser>
          <c:idx val="0"/>
          <c:order val="0"/>
          <c:tx>
            <c:strRef>
              <c:f>Sheet1!$B$1</c:f>
              <c:strCache>
                <c:ptCount val="1"/>
                <c:pt idx="0">
                  <c:v>Payoff2</c:v>
                </c:pt>
              </c:strCache>
            </c:strRef>
          </c:tx>
          <c:spPr>
            <a:ln>
              <a:noFill/>
            </a:ln>
          </c:spPr>
          <c:marker>
            <c:symbol val="none"/>
          </c:marker>
          <c:xVal>
            <c:numRef>
              <c:f>Sheet1!$A$2:$A$4</c:f>
              <c:numCache>
                <c:formatCode>General</c:formatCode>
                <c:ptCount val="3"/>
                <c:pt idx="0">
                  <c:v>4</c:v>
                </c:pt>
                <c:pt idx="1">
                  <c:v>1.5</c:v>
                </c:pt>
                <c:pt idx="2">
                  <c:v>0</c:v>
                </c:pt>
              </c:numCache>
            </c:numRef>
          </c:xVal>
          <c:yVal>
            <c:numRef>
              <c:f>Sheet1!$B$2:$B$4</c:f>
              <c:numCache>
                <c:formatCode>General</c:formatCode>
                <c:ptCount val="3"/>
                <c:pt idx="0">
                  <c:v>3</c:v>
                </c:pt>
                <c:pt idx="1">
                  <c:v>1.5</c:v>
                </c:pt>
                <c:pt idx="2">
                  <c:v>-1.2</c:v>
                </c:pt>
              </c:numCache>
            </c:numRef>
          </c:yVal>
          <c:smooth val="1"/>
        </c:ser>
        <c:dLbls>
          <c:showLegendKey val="0"/>
          <c:showVal val="0"/>
          <c:showCatName val="0"/>
          <c:showSerName val="0"/>
          <c:showPercent val="0"/>
          <c:showBubbleSize val="0"/>
        </c:dLbls>
        <c:axId val="86590592"/>
        <c:axId val="86591168"/>
      </c:scatterChart>
      <c:valAx>
        <c:axId val="86590592"/>
        <c:scaling>
          <c:orientation val="minMax"/>
        </c:scaling>
        <c:delete val="0"/>
        <c:axPos val="b"/>
        <c:title>
          <c:tx>
            <c:rich>
              <a:bodyPr/>
              <a:lstStyle/>
              <a:p>
                <a:pPr>
                  <a:defRPr/>
                </a:pPr>
                <a:r>
                  <a:rPr lang="en-US"/>
                  <a:t>FX</a:t>
                </a:r>
                <a:r>
                  <a:rPr lang="en-US" baseline="0"/>
                  <a:t> Rate</a:t>
                </a:r>
                <a:endParaRPr lang="en-US"/>
              </a:p>
            </c:rich>
          </c:tx>
          <c:layout/>
          <c:overlay val="0"/>
        </c:title>
        <c:numFmt formatCode="General" sourceLinked="1"/>
        <c:majorTickMark val="out"/>
        <c:minorTickMark val="none"/>
        <c:tickLblPos val="nextTo"/>
        <c:crossAx val="86591168"/>
        <c:crosses val="autoZero"/>
        <c:crossBetween val="midCat"/>
      </c:valAx>
      <c:valAx>
        <c:axId val="86591168"/>
        <c:scaling>
          <c:orientation val="minMax"/>
        </c:scaling>
        <c:delete val="0"/>
        <c:axPos val="l"/>
        <c:majorGridlines/>
        <c:title>
          <c:tx>
            <c:rich>
              <a:bodyPr rot="-5400000" vert="horz"/>
              <a:lstStyle/>
              <a:p>
                <a:pPr>
                  <a:defRPr/>
                </a:pPr>
                <a:r>
                  <a:rPr lang="en-US"/>
                  <a:t>Payoff</a:t>
                </a:r>
              </a:p>
            </c:rich>
          </c:tx>
          <c:layout/>
          <c:overlay val="0"/>
        </c:title>
        <c:numFmt formatCode="General" sourceLinked="1"/>
        <c:majorTickMark val="out"/>
        <c:minorTickMark val="none"/>
        <c:tickLblPos val="nextTo"/>
        <c:crossAx val="86590592"/>
        <c:crosses val="autoZero"/>
        <c:crossBetween val="midCat"/>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Payoff2</c:v>
                </c:pt>
              </c:strCache>
            </c:strRef>
          </c:tx>
          <c:spPr>
            <a:ln>
              <a:noFill/>
            </a:ln>
          </c:spPr>
          <c:marker>
            <c:symbol val="none"/>
          </c:marker>
          <c:xVal>
            <c:numRef>
              <c:f>Sheet1!$A$2:$A$4</c:f>
              <c:numCache>
                <c:formatCode>General</c:formatCode>
                <c:ptCount val="3"/>
                <c:pt idx="0">
                  <c:v>4</c:v>
                </c:pt>
                <c:pt idx="1">
                  <c:v>1.5</c:v>
                </c:pt>
                <c:pt idx="2">
                  <c:v>0</c:v>
                </c:pt>
              </c:numCache>
            </c:numRef>
          </c:xVal>
          <c:yVal>
            <c:numRef>
              <c:f>Sheet1!$B$2:$B$4</c:f>
              <c:numCache>
                <c:formatCode>General</c:formatCode>
                <c:ptCount val="3"/>
                <c:pt idx="0">
                  <c:v>4</c:v>
                </c:pt>
                <c:pt idx="1">
                  <c:v>2</c:v>
                </c:pt>
                <c:pt idx="2">
                  <c:v>-1.6</c:v>
                </c:pt>
              </c:numCache>
            </c:numRef>
          </c:yVal>
          <c:smooth val="1"/>
        </c:ser>
        <c:dLbls>
          <c:showLegendKey val="0"/>
          <c:showVal val="0"/>
          <c:showCatName val="0"/>
          <c:showSerName val="0"/>
          <c:showPercent val="0"/>
          <c:showBubbleSize val="0"/>
        </c:dLbls>
        <c:axId val="86612736"/>
        <c:axId val="86613312"/>
      </c:scatterChart>
      <c:valAx>
        <c:axId val="86612736"/>
        <c:scaling>
          <c:orientation val="minMax"/>
        </c:scaling>
        <c:delete val="0"/>
        <c:axPos val="b"/>
        <c:title>
          <c:tx>
            <c:rich>
              <a:bodyPr/>
              <a:lstStyle/>
              <a:p>
                <a:pPr>
                  <a:defRPr/>
                </a:pPr>
                <a:r>
                  <a:rPr lang="en-US"/>
                  <a:t>FX</a:t>
                </a:r>
                <a:r>
                  <a:rPr lang="en-US" baseline="0"/>
                  <a:t> Rate</a:t>
                </a:r>
                <a:endParaRPr lang="en-US"/>
              </a:p>
            </c:rich>
          </c:tx>
          <c:layout/>
          <c:overlay val="0"/>
        </c:title>
        <c:numFmt formatCode="General" sourceLinked="1"/>
        <c:majorTickMark val="out"/>
        <c:minorTickMark val="none"/>
        <c:tickLblPos val="nextTo"/>
        <c:crossAx val="86613312"/>
        <c:crosses val="autoZero"/>
        <c:crossBetween val="midCat"/>
      </c:valAx>
      <c:valAx>
        <c:axId val="86613312"/>
        <c:scaling>
          <c:orientation val="minMax"/>
        </c:scaling>
        <c:delete val="0"/>
        <c:axPos val="l"/>
        <c:majorGridlines/>
        <c:title>
          <c:tx>
            <c:rich>
              <a:bodyPr rot="-5400000" vert="horz"/>
              <a:lstStyle/>
              <a:p>
                <a:pPr>
                  <a:defRPr/>
                </a:pPr>
                <a:r>
                  <a:rPr lang="en-US"/>
                  <a:t>Payoff</a:t>
                </a:r>
              </a:p>
            </c:rich>
          </c:tx>
          <c:layout/>
          <c:overlay val="0"/>
        </c:title>
        <c:numFmt formatCode="General" sourceLinked="1"/>
        <c:majorTickMark val="out"/>
        <c:minorTickMark val="none"/>
        <c:tickLblPos val="nextTo"/>
        <c:crossAx val="86612736"/>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0.125</cdr:x>
      <cdr:y>0.77381</cdr:y>
    </cdr:from>
    <cdr:to>
      <cdr:x>0.39583</cdr:x>
      <cdr:y>0.77381</cdr:y>
    </cdr:to>
    <cdr:cxnSp macro="">
      <cdr:nvCxnSpPr>
        <cdr:cNvPr id="7" name="Straight Connector 6"/>
        <cdr:cNvCxnSpPr/>
      </cdr:nvCxnSpPr>
      <cdr:spPr>
        <a:xfrm xmlns:a="http://schemas.openxmlformats.org/drawingml/2006/main" flipV="1">
          <a:off x="685800" y="2476500"/>
          <a:ext cx="1485900" cy="1"/>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0.39583</cdr:x>
      <cdr:y>0.22321</cdr:y>
    </cdr:from>
    <cdr:to>
      <cdr:x>0.83854</cdr:x>
      <cdr:y>0.77679</cdr:y>
    </cdr:to>
    <cdr:cxnSp macro="">
      <cdr:nvCxnSpPr>
        <cdr:cNvPr id="9" name="Straight Connector 8"/>
        <cdr:cNvCxnSpPr/>
      </cdr:nvCxnSpPr>
      <cdr:spPr>
        <a:xfrm xmlns:a="http://schemas.openxmlformats.org/drawingml/2006/main" flipV="1">
          <a:off x="2171700" y="714375"/>
          <a:ext cx="2428875" cy="1771650"/>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0.1326</cdr:x>
      <cdr:y>0.11392</cdr:y>
    </cdr:from>
    <cdr:to>
      <cdr:x>0.40331</cdr:x>
      <cdr:y>0.77215</cdr:y>
    </cdr:to>
    <cdr:cxnSp macro="">
      <cdr:nvCxnSpPr>
        <cdr:cNvPr id="3" name="Straight Connector 2"/>
        <cdr:cNvCxnSpPr/>
      </cdr:nvCxnSpPr>
      <cdr:spPr>
        <a:xfrm xmlns:a="http://schemas.openxmlformats.org/drawingml/2006/main">
          <a:off x="685800" y="257175"/>
          <a:ext cx="1400175" cy="1485900"/>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0.40147</cdr:x>
      <cdr:y>0.77215</cdr:y>
    </cdr:from>
    <cdr:to>
      <cdr:x>0.8011</cdr:x>
      <cdr:y>0.77637</cdr:y>
    </cdr:to>
    <cdr:cxnSp macro="">
      <cdr:nvCxnSpPr>
        <cdr:cNvPr id="5" name="Straight Connector 4"/>
        <cdr:cNvCxnSpPr/>
      </cdr:nvCxnSpPr>
      <cdr:spPr>
        <a:xfrm xmlns:a="http://schemas.openxmlformats.org/drawingml/2006/main">
          <a:off x="2076450" y="1743075"/>
          <a:ext cx="2066925" cy="9525"/>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5/23/2018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www.finpricing.com/lib/FxOption.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1600"/>
            <a:ext cx="8534400" cy="1470025"/>
          </a:xfrm>
        </p:spPr>
        <p:txBody>
          <a:bodyPr/>
          <a:lstStyle/>
          <a:p>
            <a:pPr algn="r"/>
            <a:r>
              <a:rPr lang="en-CA" sz="4800" smtClean="0">
                <a:effectLst/>
              </a:rPr>
              <a:t>Currency </a:t>
            </a:r>
            <a:r>
              <a:rPr lang="en-CA" sz="4800" smtClean="0">
                <a:effectLst/>
              </a:rPr>
              <a:t>Option </a:t>
            </a:r>
            <a:r>
              <a:rPr lang="en-CA" sz="4800" smtClean="0">
                <a:effectLst/>
              </a:rPr>
              <a:t>or FX </a:t>
            </a:r>
            <a:r>
              <a:rPr lang="en-CA" sz="4800" smtClean="0">
                <a:effectLst/>
              </a:rPr>
              <a:t>Option Introduction </a:t>
            </a:r>
            <a:r>
              <a:rPr lang="en-CA" sz="4800" smtClean="0">
                <a:effectLst/>
              </a:rPr>
              <a:t>and Pricing Guide</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676400"/>
                <a:ext cx="8229600" cy="4495800"/>
              </a:xfrm>
            </p:spPr>
            <p:txBody>
              <a:bodyPr>
                <a:noAutofit/>
              </a:bodyPr>
              <a:lstStyle/>
              <a:p>
                <a:pPr marL="0" indent="0" algn="ctr">
                  <a:buNone/>
                </a:pPr>
                <a:r>
                  <a:rPr lang="en-US" smtClean="0"/>
                  <a:t>Payoffs</a:t>
                </a:r>
                <a:endParaRPr lang="en-CA"/>
              </a:p>
              <a:p>
                <a:pPr lvl="0"/>
                <a:r>
                  <a:rPr lang="en-US" sz="2200"/>
                  <a:t>The payoff of a European </a:t>
                </a:r>
                <a:r>
                  <a:rPr lang="en-US" sz="2200"/>
                  <a:t>call </a:t>
                </a:r>
                <a:r>
                  <a:rPr lang="en-US" sz="2200" smtClean="0"/>
                  <a:t>option</a:t>
                </a:r>
              </a:p>
              <a:p>
                <a:pPr lvl="0"/>
                <a:endParaRPr lang="en-CA" sz="600"/>
              </a:p>
              <a:p>
                <a:pPr marL="0" indent="0">
                  <a:spcBef>
                    <a:spcPts val="1200"/>
                  </a:spcBef>
                  <a:buNone/>
                </a:pPr>
                <a14:m>
                  <m:oMathPara xmlns:m="http://schemas.openxmlformats.org/officeDocument/2006/math">
                    <m:oMathParaPr>
                      <m:jc m:val="centerGroup"/>
                    </m:oMathParaPr>
                    <m:oMath xmlns:m="http://schemas.openxmlformats.org/officeDocument/2006/math">
                      <m:r>
                        <a:rPr lang="en-US" sz="2000" i="1"/>
                        <m:t>𝑃𝑎𝑦𝑜𝑓𝑓</m:t>
                      </m:r>
                      <m:r>
                        <a:rPr lang="en-US" sz="2000" i="1"/>
                        <m:t>=</m:t>
                      </m:r>
                      <m:sSub>
                        <m:sSubPr>
                          <m:ctrlPr>
                            <a:rPr lang="en-CA" sz="2000" i="1"/>
                          </m:ctrlPr>
                        </m:sSubPr>
                        <m:e>
                          <m:r>
                            <a:rPr lang="en-US" sz="2000" i="1"/>
                            <m:t>𝑁</m:t>
                          </m:r>
                        </m:e>
                        <m:sub>
                          <m:r>
                            <a:rPr lang="en-US" sz="2000" i="1"/>
                            <m:t>𝑏</m:t>
                          </m:r>
                        </m:sub>
                      </m:sSub>
                      <m:r>
                        <a:rPr lang="en-US" sz="2000" i="1"/>
                        <m:t>∗</m:t>
                      </m:r>
                      <m:r>
                        <a:rPr lang="en-US" sz="2000" i="1"/>
                        <m:t>𝑚𝑎𝑥</m:t>
                      </m:r>
                      <m:r>
                        <a:rPr lang="en-US" sz="2000" i="1"/>
                        <m:t>(</m:t>
                      </m:r>
                      <m:r>
                        <a:rPr lang="en-US" sz="2000" i="1"/>
                        <m:t>𝑋</m:t>
                      </m:r>
                      <m:r>
                        <a:rPr lang="en-US" sz="2000" i="1"/>
                        <m:t>−</m:t>
                      </m:r>
                      <m:r>
                        <a:rPr lang="en-US" sz="2000" i="1"/>
                        <m:t>𝐾</m:t>
                      </m:r>
                      <m:r>
                        <a:rPr lang="en-US" sz="2000" i="1"/>
                        <m:t>,0)</m:t>
                      </m:r>
                    </m:oMath>
                  </m:oMathPara>
                </a14:m>
                <a:endParaRPr lang="en-CA" sz="2000"/>
              </a:p>
              <a:p>
                <a:pPr marL="400050" lvl="1" indent="0">
                  <a:buNone/>
                </a:pPr>
                <a:r>
                  <a:rPr lang="en-US" sz="1800"/>
                  <a:t>where </a:t>
                </a:r>
                <a:endParaRPr lang="en-CA" sz="1800"/>
              </a:p>
              <a:p>
                <a:pPr marL="0" indent="0">
                  <a:buNone/>
                </a:pPr>
                <a:r>
                  <a:rPr lang="en-US" sz="1800" smtClean="0"/>
                  <a:t>	N</a:t>
                </a:r>
                <a:r>
                  <a:rPr lang="en-US" sz="1800" baseline="-25000" smtClean="0"/>
                  <a:t>b</a:t>
                </a:r>
                <a:r>
                  <a:rPr lang="en-US" sz="1800" smtClean="0"/>
                  <a:t> </a:t>
                </a:r>
                <a:r>
                  <a:rPr lang="en-US" sz="1800"/>
                  <a:t>	the notional of the base currency</a:t>
                </a:r>
                <a:endParaRPr lang="en-CA" sz="1800"/>
              </a:p>
              <a:p>
                <a:pPr marL="0" indent="0">
                  <a:buNone/>
                </a:pPr>
                <a:r>
                  <a:rPr lang="en-US" sz="1800" smtClean="0"/>
                  <a:t>	X</a:t>
                </a:r>
                <a:r>
                  <a:rPr lang="en-US" sz="1800"/>
                  <a:t>	the spot FX rate</a:t>
                </a:r>
                <a:endParaRPr lang="en-CA" sz="1800"/>
              </a:p>
              <a:p>
                <a:pPr marL="0" indent="0">
                  <a:buNone/>
                </a:pPr>
                <a:r>
                  <a:rPr lang="en-US" sz="1800" smtClean="0"/>
                  <a:t>	K </a:t>
                </a:r>
                <a:r>
                  <a:rPr lang="en-US" sz="1800"/>
                  <a:t>	the </a:t>
                </a:r>
                <a:r>
                  <a:rPr lang="en-US" sz="1800"/>
                  <a:t>strike</a:t>
                </a:r>
                <a:r>
                  <a:rPr lang="en-US" sz="1800" smtClean="0"/>
                  <a:t>.</a:t>
                </a:r>
                <a:endParaRPr lang="en-CA" sz="1800"/>
              </a:p>
              <a:p>
                <a:pPr lvl="0"/>
                <a:r>
                  <a:rPr lang="en-US" sz="2200"/>
                  <a:t>The payoff diagram of a European call option</a:t>
                </a:r>
                <a:endParaRPr lang="en-CA" sz="22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676400"/>
                <a:ext cx="8229600" cy="4495800"/>
              </a:xfrm>
              <a:blipFill rotWithShape="1">
                <a:blip r:embed="rId2"/>
                <a:stretch>
                  <a:fillRect l="-815" t="-1762"/>
                </a:stretch>
              </a:blipFill>
            </p:spPr>
            <p:txBody>
              <a:bodyPr/>
              <a:lstStyle/>
              <a:p>
                <a:r>
                  <a:rPr lang="en-CA">
                    <a:noFill/>
                  </a:rPr>
                  <a:t> </a:t>
                </a:r>
              </a:p>
            </p:txBody>
          </p:sp>
        </mc:Fallback>
      </mc:AlternateContent>
      <p:graphicFrame>
        <p:nvGraphicFramePr>
          <p:cNvPr id="4" name="Chart 3"/>
          <p:cNvGraphicFramePr/>
          <p:nvPr>
            <p:extLst>
              <p:ext uri="{D42A27DB-BD31-4B8C-83A1-F6EECF244321}">
                <p14:modId xmlns:p14="http://schemas.microsoft.com/office/powerpoint/2010/main" val="4046672815"/>
              </p:ext>
            </p:extLst>
          </p:nvPr>
        </p:nvGraphicFramePr>
        <p:xfrm>
          <a:off x="1981200" y="4724400"/>
          <a:ext cx="4881880" cy="202755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66072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676400"/>
                <a:ext cx="8229600" cy="4495800"/>
              </a:xfrm>
            </p:spPr>
            <p:txBody>
              <a:bodyPr>
                <a:noAutofit/>
              </a:bodyPr>
              <a:lstStyle/>
              <a:p>
                <a:pPr marL="0" indent="0" algn="ctr">
                  <a:buNone/>
                </a:pPr>
                <a:r>
                  <a:rPr lang="en-US" smtClean="0"/>
                  <a:t>Payoffs (Cont)</a:t>
                </a:r>
                <a:endParaRPr lang="en-CA"/>
              </a:p>
              <a:p>
                <a:pPr lvl="0"/>
                <a:r>
                  <a:rPr lang="en-US" sz="2200"/>
                  <a:t>The payoff of a European put option</a:t>
                </a:r>
                <a:endParaRPr lang="en-CA" sz="2200"/>
              </a:p>
              <a:p>
                <a:pPr lvl="0"/>
                <a:endParaRPr lang="en-CA" sz="600"/>
              </a:p>
              <a:p>
                <a:pPr marL="0" indent="0">
                  <a:buNone/>
                </a:pPr>
                <a14:m>
                  <m:oMathPara xmlns:m="http://schemas.openxmlformats.org/officeDocument/2006/math">
                    <m:oMathParaPr>
                      <m:jc m:val="centerGroup"/>
                    </m:oMathParaPr>
                    <m:oMath xmlns:m="http://schemas.openxmlformats.org/officeDocument/2006/math">
                      <m:r>
                        <a:rPr lang="en-US" sz="2000" i="1"/>
                        <m:t>𝑃𝑎𝑦𝑜𝑓𝑓</m:t>
                      </m:r>
                      <m:r>
                        <a:rPr lang="en-US" sz="2000" i="1"/>
                        <m:t>=</m:t>
                      </m:r>
                      <m:sSub>
                        <m:sSubPr>
                          <m:ctrlPr>
                            <a:rPr lang="en-CA" sz="2000" i="1"/>
                          </m:ctrlPr>
                        </m:sSubPr>
                        <m:e>
                          <m:r>
                            <a:rPr lang="en-US" sz="2000" i="1"/>
                            <m:t>𝑁</m:t>
                          </m:r>
                        </m:e>
                        <m:sub>
                          <m:r>
                            <a:rPr lang="en-US" sz="2000" i="1"/>
                            <m:t>𝑏</m:t>
                          </m:r>
                        </m:sub>
                      </m:sSub>
                      <m:r>
                        <a:rPr lang="en-US" sz="2000" i="1"/>
                        <m:t>∗</m:t>
                      </m:r>
                      <m:r>
                        <a:rPr lang="en-US" sz="2000" i="1"/>
                        <m:t>𝑚𝑎𝑥</m:t>
                      </m:r>
                      <m:r>
                        <a:rPr lang="en-US" sz="2000" i="1"/>
                        <m:t>(</m:t>
                      </m:r>
                      <m:r>
                        <a:rPr lang="en-US" sz="2000" i="1"/>
                        <m:t>𝐾</m:t>
                      </m:r>
                      <m:r>
                        <a:rPr lang="en-US" sz="2000" i="1"/>
                        <m:t>−</m:t>
                      </m:r>
                      <m:r>
                        <a:rPr lang="en-US" sz="2000" i="1"/>
                        <m:t>𝑋</m:t>
                      </m:r>
                      <m:r>
                        <a:rPr lang="en-US" sz="2000" i="1"/>
                        <m:t>,0)</m:t>
                      </m:r>
                    </m:oMath>
                  </m:oMathPara>
                </a14:m>
                <a:endParaRPr lang="en-CA" sz="2000"/>
              </a:p>
              <a:p>
                <a:pPr marL="400050" lvl="1" indent="0">
                  <a:buNone/>
                </a:pPr>
                <a:r>
                  <a:rPr lang="en-US" sz="1800"/>
                  <a:t>where </a:t>
                </a:r>
                <a:endParaRPr lang="en-CA" sz="1800"/>
              </a:p>
              <a:p>
                <a:pPr marL="0" indent="0">
                  <a:buNone/>
                </a:pPr>
                <a:r>
                  <a:rPr lang="en-US" sz="1800" smtClean="0"/>
                  <a:t>	N</a:t>
                </a:r>
                <a:r>
                  <a:rPr lang="en-US" sz="1800" baseline="-25000" smtClean="0"/>
                  <a:t>b</a:t>
                </a:r>
                <a:r>
                  <a:rPr lang="en-US" sz="1800" smtClean="0"/>
                  <a:t> </a:t>
                </a:r>
                <a:r>
                  <a:rPr lang="en-US" sz="1800"/>
                  <a:t>	the notional of the base currency</a:t>
                </a:r>
                <a:endParaRPr lang="en-CA" sz="1800"/>
              </a:p>
              <a:p>
                <a:pPr marL="0" indent="0">
                  <a:buNone/>
                </a:pPr>
                <a:r>
                  <a:rPr lang="en-US" sz="1800" smtClean="0"/>
                  <a:t>	X</a:t>
                </a:r>
                <a:r>
                  <a:rPr lang="en-US" sz="1800"/>
                  <a:t>	the spot FX rate</a:t>
                </a:r>
                <a:endParaRPr lang="en-CA" sz="1800"/>
              </a:p>
              <a:p>
                <a:pPr marL="0" indent="0">
                  <a:buNone/>
                </a:pPr>
                <a:r>
                  <a:rPr lang="en-US" sz="1800" smtClean="0"/>
                  <a:t>	K </a:t>
                </a:r>
                <a:r>
                  <a:rPr lang="en-US" sz="1800"/>
                  <a:t>	the </a:t>
                </a:r>
                <a:r>
                  <a:rPr lang="en-US" sz="1800"/>
                  <a:t>strike</a:t>
                </a:r>
                <a:r>
                  <a:rPr lang="en-US" sz="1800" smtClean="0"/>
                  <a:t>.</a:t>
                </a:r>
                <a:endParaRPr lang="en-CA" sz="1800"/>
              </a:p>
              <a:p>
                <a:pPr lvl="0"/>
                <a:r>
                  <a:rPr lang="en-US" sz="2200"/>
                  <a:t>The payoff diagram of a </a:t>
                </a:r>
                <a:r>
                  <a:rPr lang="en-US" sz="2200"/>
                  <a:t>European </a:t>
                </a:r>
                <a:r>
                  <a:rPr lang="en-US" sz="2200" smtClean="0"/>
                  <a:t>put option</a:t>
                </a:r>
                <a:endParaRPr lang="en-CA" sz="22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676400"/>
                <a:ext cx="8229600" cy="4495800"/>
              </a:xfrm>
              <a:blipFill rotWithShape="1">
                <a:blip r:embed="rId2"/>
                <a:stretch>
                  <a:fillRect l="-815" t="-1762"/>
                </a:stretch>
              </a:blipFill>
            </p:spPr>
            <p:txBody>
              <a:bodyPr/>
              <a:lstStyle/>
              <a:p>
                <a:r>
                  <a:rPr lang="en-CA">
                    <a:noFill/>
                  </a:rPr>
                  <a:t> </a:t>
                </a:r>
              </a:p>
            </p:txBody>
          </p:sp>
        </mc:Fallback>
      </mc:AlternateContent>
      <p:graphicFrame>
        <p:nvGraphicFramePr>
          <p:cNvPr id="6" name="Chart 5"/>
          <p:cNvGraphicFramePr/>
          <p:nvPr>
            <p:extLst>
              <p:ext uri="{D42A27DB-BD31-4B8C-83A1-F6EECF244321}">
                <p14:modId xmlns:p14="http://schemas.microsoft.com/office/powerpoint/2010/main" val="979861641"/>
              </p:ext>
            </p:extLst>
          </p:nvPr>
        </p:nvGraphicFramePr>
        <p:xfrm>
          <a:off x="2057400" y="4846320"/>
          <a:ext cx="4881880" cy="201168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46238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676400"/>
                <a:ext cx="8229600" cy="4495800"/>
              </a:xfrm>
            </p:spPr>
            <p:txBody>
              <a:bodyPr>
                <a:noAutofit/>
              </a:bodyPr>
              <a:lstStyle/>
              <a:p>
                <a:pPr marL="0" indent="0" algn="ctr">
                  <a:buNone/>
                </a:pPr>
                <a:r>
                  <a:rPr lang="en-US" smtClean="0"/>
                  <a:t>Valuation</a:t>
                </a:r>
                <a:endParaRPr lang="en-CA"/>
              </a:p>
              <a:p>
                <a:pPr>
                  <a:buFont typeface="Wingdings" panose="05000000000000000000" pitchFamily="2" charset="2"/>
                  <a:buChar char="Ø"/>
                </a:pPr>
                <a:r>
                  <a:rPr lang="en-US" sz="2400"/>
                  <a:t>European FX Option</a:t>
                </a:r>
                <a:endParaRPr lang="en-CA" sz="2400"/>
              </a:p>
              <a:p>
                <a:r>
                  <a:rPr lang="en-US" sz="2400"/>
                  <a:t>The present value of a European call option is </a:t>
                </a:r>
                <a:r>
                  <a:rPr lang="en-US" sz="2400"/>
                  <a:t>given </a:t>
                </a:r>
                <a:r>
                  <a:rPr lang="en-US" sz="2400" smtClean="0"/>
                  <a:t>by</a:t>
                </a:r>
                <a:r>
                  <a:rPr lang="en-US" sz="2400"/>
                  <a:t> </a:t>
                </a:r>
                <a:endParaRPr lang="en-US" sz="2400" smtClean="0"/>
              </a:p>
              <a:p>
                <a:endParaRPr lang="en-CA" sz="600"/>
              </a:p>
              <a:p>
                <a:pPr marL="0" indent="0">
                  <a:buNone/>
                </a:pPr>
                <a14:m>
                  <m:oMathPara xmlns:m="http://schemas.openxmlformats.org/officeDocument/2006/math">
                    <m:oMathParaPr>
                      <m:jc m:val="centerGroup"/>
                    </m:oMathParaPr>
                    <m:oMath xmlns:m="http://schemas.openxmlformats.org/officeDocument/2006/math">
                      <m:r>
                        <a:rPr lang="en-US" sz="2000" i="1"/>
                        <m:t>𝑃𝑉</m:t>
                      </m:r>
                      <m:d>
                        <m:dPr>
                          <m:ctrlPr>
                            <a:rPr lang="en-CA" sz="2000" i="1"/>
                          </m:ctrlPr>
                        </m:dPr>
                        <m:e>
                          <m:r>
                            <a:rPr lang="en-US" sz="2000" i="1"/>
                            <m:t>𝑡</m:t>
                          </m:r>
                        </m:e>
                      </m:d>
                      <m:r>
                        <a:rPr lang="en-US" sz="2000" i="1"/>
                        <m:t>=</m:t>
                      </m:r>
                      <m:d>
                        <m:dPr>
                          <m:begChr m:val="["/>
                          <m:endChr m:val="]"/>
                          <m:ctrlPr>
                            <a:rPr lang="en-CA" sz="2000" i="1"/>
                          </m:ctrlPr>
                        </m:dPr>
                        <m:e>
                          <m:sSub>
                            <m:sSubPr>
                              <m:ctrlPr>
                                <a:rPr lang="en-CA" sz="2000" i="1"/>
                              </m:ctrlPr>
                            </m:sSubPr>
                            <m:e>
                              <m:r>
                                <a:rPr lang="en-US" sz="2000" i="1"/>
                                <m:t>𝑋</m:t>
                              </m:r>
                            </m:e>
                            <m:sub>
                              <m:r>
                                <a:rPr lang="en-US" sz="2000" i="1"/>
                                <m:t>0</m:t>
                              </m:r>
                            </m:sub>
                          </m:sSub>
                          <m:sSup>
                            <m:sSupPr>
                              <m:ctrlPr>
                                <a:rPr lang="en-CA" sz="2000" i="1"/>
                              </m:ctrlPr>
                            </m:sSupPr>
                            <m:e>
                              <m:r>
                                <a:rPr lang="en-US" sz="2000" i="1"/>
                                <m:t>𝑒</m:t>
                              </m:r>
                            </m:e>
                            <m:sup>
                              <m:r>
                                <a:rPr lang="en-US" sz="2000" i="1"/>
                                <m:t>−</m:t>
                              </m:r>
                              <m:sSub>
                                <m:sSubPr>
                                  <m:ctrlPr>
                                    <a:rPr lang="en-CA" sz="2000" i="1"/>
                                  </m:ctrlPr>
                                </m:sSubPr>
                                <m:e>
                                  <m:r>
                                    <a:rPr lang="en-US" sz="2000" i="1"/>
                                    <m:t>𝑟</m:t>
                                  </m:r>
                                </m:e>
                                <m:sub>
                                  <m:r>
                                    <a:rPr lang="en-US" sz="2000" i="1"/>
                                    <m:t>𝑞</m:t>
                                  </m:r>
                                </m:sub>
                              </m:sSub>
                              <m:d>
                                <m:dPr>
                                  <m:ctrlPr>
                                    <a:rPr lang="en-CA" sz="2000" i="1"/>
                                  </m:ctrlPr>
                                </m:dPr>
                                <m:e>
                                  <m:sSub>
                                    <m:sSubPr>
                                      <m:ctrlPr>
                                        <a:rPr lang="en-CA" sz="2000" i="1"/>
                                      </m:ctrlPr>
                                    </m:sSubPr>
                                    <m:e>
                                      <m:r>
                                        <a:rPr lang="en-US" sz="2000" i="1"/>
                                        <m:t>𝑇</m:t>
                                      </m:r>
                                    </m:e>
                                    <m:sub>
                                      <m:r>
                                        <a:rPr lang="en-US" sz="2000" i="1"/>
                                        <m:t>𝑑</m:t>
                                      </m:r>
                                    </m:sub>
                                  </m:sSub>
                                  <m:r>
                                    <a:rPr lang="en-US" sz="2000" i="1"/>
                                    <m:t>−</m:t>
                                  </m:r>
                                  <m:sSub>
                                    <m:sSubPr>
                                      <m:ctrlPr>
                                        <a:rPr lang="en-CA" sz="2000" i="1"/>
                                      </m:ctrlPr>
                                    </m:sSubPr>
                                    <m:e>
                                      <m:r>
                                        <a:rPr lang="en-US" sz="2000" i="1"/>
                                        <m:t>𝑇</m:t>
                                      </m:r>
                                    </m:e>
                                    <m:sub>
                                      <m:r>
                                        <a:rPr lang="en-US" sz="2000" i="1"/>
                                        <m:t>𝑠</m:t>
                                      </m:r>
                                    </m:sub>
                                  </m:sSub>
                                </m:e>
                              </m:d>
                            </m:sup>
                          </m:sSup>
                          <m:r>
                            <m:rPr>
                              <m:sty m:val="p"/>
                            </m:rPr>
                            <a:rPr lang="en-US" sz="2000"/>
                            <m:t>Φ</m:t>
                          </m:r>
                          <m:d>
                            <m:dPr>
                              <m:ctrlPr>
                                <a:rPr lang="en-CA" sz="2000" i="1"/>
                              </m:ctrlPr>
                            </m:dPr>
                            <m:e>
                              <m:sSub>
                                <m:sSubPr>
                                  <m:ctrlPr>
                                    <a:rPr lang="en-CA" sz="2000" i="1"/>
                                  </m:ctrlPr>
                                </m:sSubPr>
                                <m:e>
                                  <m:r>
                                    <a:rPr lang="en-US" sz="2000" i="1"/>
                                    <m:t>𝑑</m:t>
                                  </m:r>
                                </m:e>
                                <m:sub>
                                  <m:r>
                                    <a:rPr lang="en-US" sz="2000" i="1"/>
                                    <m:t>1</m:t>
                                  </m:r>
                                </m:sub>
                              </m:sSub>
                            </m:e>
                          </m:d>
                          <m:r>
                            <a:rPr lang="en-US" sz="2000" i="1"/>
                            <m:t>−</m:t>
                          </m:r>
                          <m:r>
                            <a:rPr lang="en-US" sz="2000" i="1"/>
                            <m:t>𝐾</m:t>
                          </m:r>
                          <m:sSup>
                            <m:sSupPr>
                              <m:ctrlPr>
                                <a:rPr lang="en-CA" sz="2000" i="1"/>
                              </m:ctrlPr>
                            </m:sSupPr>
                            <m:e>
                              <m:r>
                                <a:rPr lang="en-US" sz="2000" i="1"/>
                                <m:t>𝑒</m:t>
                              </m:r>
                            </m:e>
                            <m:sup>
                              <m:r>
                                <a:rPr lang="en-US" sz="2000" i="1"/>
                                <m:t>−</m:t>
                              </m:r>
                              <m:sSub>
                                <m:sSubPr>
                                  <m:ctrlPr>
                                    <a:rPr lang="en-CA" sz="2000" i="1"/>
                                  </m:ctrlPr>
                                </m:sSubPr>
                                <m:e>
                                  <m:r>
                                    <a:rPr lang="en-US" sz="2000" i="1"/>
                                    <m:t>𝑟</m:t>
                                  </m:r>
                                </m:e>
                                <m:sub>
                                  <m:r>
                                    <a:rPr lang="en-US" sz="2000" i="1"/>
                                    <m:t>𝑏</m:t>
                                  </m:r>
                                </m:sub>
                              </m:sSub>
                              <m:d>
                                <m:dPr>
                                  <m:ctrlPr>
                                    <a:rPr lang="en-CA" sz="2000" i="1"/>
                                  </m:ctrlPr>
                                </m:dPr>
                                <m:e>
                                  <m:sSub>
                                    <m:sSubPr>
                                      <m:ctrlPr>
                                        <a:rPr lang="en-CA" sz="2000" i="1"/>
                                      </m:ctrlPr>
                                    </m:sSubPr>
                                    <m:e>
                                      <m:r>
                                        <a:rPr lang="en-US" sz="2000" i="1"/>
                                        <m:t>𝑇</m:t>
                                      </m:r>
                                    </m:e>
                                    <m:sub>
                                      <m:r>
                                        <a:rPr lang="en-US" sz="2000" i="1"/>
                                        <m:t>𝑑</m:t>
                                      </m:r>
                                    </m:sub>
                                  </m:sSub>
                                  <m:r>
                                    <a:rPr lang="en-US" sz="2000" i="1"/>
                                    <m:t>−</m:t>
                                  </m:r>
                                  <m:sSub>
                                    <m:sSubPr>
                                      <m:ctrlPr>
                                        <a:rPr lang="en-CA" sz="2000" i="1"/>
                                      </m:ctrlPr>
                                    </m:sSubPr>
                                    <m:e>
                                      <m:r>
                                        <a:rPr lang="en-US" sz="2000" i="1"/>
                                        <m:t>𝑇</m:t>
                                      </m:r>
                                    </m:e>
                                    <m:sub>
                                      <m:r>
                                        <a:rPr lang="en-US" sz="2000" i="1"/>
                                        <m:t>𝑠</m:t>
                                      </m:r>
                                    </m:sub>
                                  </m:sSub>
                                </m:e>
                              </m:d>
                            </m:sup>
                          </m:sSup>
                          <m:r>
                            <m:rPr>
                              <m:sty m:val="p"/>
                            </m:rPr>
                            <a:rPr lang="en-US" sz="2000"/>
                            <m:t>Φ</m:t>
                          </m:r>
                          <m:r>
                            <a:rPr lang="en-US" sz="2000" i="1"/>
                            <m:t>(</m:t>
                          </m:r>
                          <m:sSub>
                            <m:sSubPr>
                              <m:ctrlPr>
                                <a:rPr lang="en-CA" sz="2000" i="1"/>
                              </m:ctrlPr>
                            </m:sSubPr>
                            <m:e>
                              <m:r>
                                <a:rPr lang="en-US" sz="2000" i="1"/>
                                <m:t>𝑑</m:t>
                              </m:r>
                            </m:e>
                            <m:sub>
                              <m:r>
                                <a:rPr lang="en-US" sz="2000" i="1"/>
                                <m:t>2</m:t>
                              </m:r>
                            </m:sub>
                          </m:sSub>
                          <m:r>
                            <a:rPr lang="en-US" sz="2000" i="1"/>
                            <m:t>)</m:t>
                          </m:r>
                        </m:e>
                      </m:d>
                    </m:oMath>
                  </m:oMathPara>
                </a14:m>
                <a:endParaRPr lang="en-CA" sz="2000"/>
              </a:p>
              <a:p>
                <a:pPr marL="400050" lvl="1" indent="0">
                  <a:buNone/>
                </a:pPr>
                <a:r>
                  <a:rPr lang="en-US" sz="2000"/>
                  <a:t>where</a:t>
                </a:r>
                <a:endParaRPr lang="en-CA" sz="2000"/>
              </a:p>
              <a:p>
                <a:pPr marL="0" indent="0">
                  <a:buNone/>
                </a:pPr>
                <a:r>
                  <a:rPr lang="en-US" sz="2400"/>
                  <a:t>	</a:t>
                </a:r>
                <a14:m>
                  <m:oMath xmlns:m="http://schemas.openxmlformats.org/officeDocument/2006/math">
                    <m:sSub>
                      <m:sSubPr>
                        <m:ctrlPr>
                          <a:rPr lang="en-CA" sz="1800" i="1"/>
                        </m:ctrlPr>
                      </m:sSubPr>
                      <m:e>
                        <m:r>
                          <a:rPr lang="en-US" sz="1800" i="1"/>
                          <m:t>𝑑</m:t>
                        </m:r>
                      </m:e>
                      <m:sub>
                        <m:r>
                          <a:rPr lang="en-US" sz="1800" i="1"/>
                          <m:t>1,2</m:t>
                        </m:r>
                      </m:sub>
                    </m:sSub>
                    <m:r>
                      <a:rPr lang="en-US" sz="1800" i="1"/>
                      <m:t>=</m:t>
                    </m:r>
                    <m:f>
                      <m:fPr>
                        <m:type m:val="lin"/>
                        <m:ctrlPr>
                          <a:rPr lang="en-CA" sz="1800" i="1"/>
                        </m:ctrlPr>
                      </m:fPr>
                      <m:num>
                        <m:d>
                          <m:dPr>
                            <m:begChr m:val="["/>
                            <m:endChr m:val="]"/>
                            <m:ctrlPr>
                              <a:rPr lang="en-CA" sz="1800" i="1"/>
                            </m:ctrlPr>
                          </m:dPr>
                          <m:e>
                            <m:r>
                              <a:rPr lang="en-US" sz="1800" i="1"/>
                              <m:t>𝑙𝑛</m:t>
                            </m:r>
                            <m:d>
                              <m:dPr>
                                <m:ctrlPr>
                                  <a:rPr lang="en-CA" sz="1800" i="1"/>
                                </m:ctrlPr>
                              </m:dPr>
                              <m:e>
                                <m:f>
                                  <m:fPr>
                                    <m:type m:val="lin"/>
                                    <m:ctrlPr>
                                      <a:rPr lang="en-CA" sz="1800" i="1"/>
                                    </m:ctrlPr>
                                  </m:fPr>
                                  <m:num>
                                    <m:sSub>
                                      <m:sSubPr>
                                        <m:ctrlPr>
                                          <a:rPr lang="en-CA" sz="1800" i="1"/>
                                        </m:ctrlPr>
                                      </m:sSubPr>
                                      <m:e>
                                        <m:r>
                                          <a:rPr lang="en-US" sz="1800" i="1"/>
                                          <m:t>𝑋</m:t>
                                        </m:r>
                                      </m:e>
                                      <m:sub>
                                        <m:r>
                                          <a:rPr lang="en-US" sz="1800" i="1"/>
                                          <m:t>0</m:t>
                                        </m:r>
                                      </m:sub>
                                    </m:sSub>
                                  </m:num>
                                  <m:den>
                                    <m:r>
                                      <a:rPr lang="en-US" sz="1800" i="1"/>
                                      <m:t>𝐾</m:t>
                                    </m:r>
                                  </m:den>
                                </m:f>
                              </m:e>
                            </m:d>
                            <m:r>
                              <a:rPr lang="en-US" sz="1800" i="1"/>
                              <m:t>+</m:t>
                            </m:r>
                            <m:sSub>
                              <m:sSubPr>
                                <m:ctrlPr>
                                  <a:rPr lang="en-CA" sz="1800" i="1"/>
                                </m:ctrlPr>
                              </m:sSubPr>
                              <m:e>
                                <m:r>
                                  <a:rPr lang="en-US" sz="1800" i="1"/>
                                  <m:t>𝑟</m:t>
                                </m:r>
                              </m:e>
                              <m:sub>
                                <m:r>
                                  <a:rPr lang="en-US" sz="1800" i="1"/>
                                  <m:t>𝑏</m:t>
                                </m:r>
                              </m:sub>
                            </m:sSub>
                            <m:d>
                              <m:dPr>
                                <m:ctrlPr>
                                  <a:rPr lang="en-CA" sz="1800" i="1"/>
                                </m:ctrlPr>
                              </m:dPr>
                              <m:e>
                                <m:sSub>
                                  <m:sSubPr>
                                    <m:ctrlPr>
                                      <a:rPr lang="en-CA" sz="1800" i="1"/>
                                    </m:ctrlPr>
                                  </m:sSubPr>
                                  <m:e>
                                    <m:r>
                                      <a:rPr lang="en-US" sz="1800" i="1"/>
                                      <m:t>𝑇</m:t>
                                    </m:r>
                                  </m:e>
                                  <m:sub>
                                    <m:r>
                                      <a:rPr lang="en-US" sz="1800" i="1"/>
                                      <m:t>𝑑</m:t>
                                    </m:r>
                                  </m:sub>
                                </m:sSub>
                                <m:r>
                                  <a:rPr lang="en-US" sz="1800" i="1"/>
                                  <m:t>−</m:t>
                                </m:r>
                                <m:sSub>
                                  <m:sSubPr>
                                    <m:ctrlPr>
                                      <a:rPr lang="en-CA" sz="1800" i="1"/>
                                    </m:ctrlPr>
                                  </m:sSubPr>
                                  <m:e>
                                    <m:r>
                                      <a:rPr lang="en-US" sz="1800" i="1"/>
                                      <m:t>𝑇</m:t>
                                    </m:r>
                                  </m:e>
                                  <m:sub>
                                    <m:r>
                                      <a:rPr lang="en-US" sz="1800" i="1"/>
                                      <m:t>𝑠</m:t>
                                    </m:r>
                                  </m:sub>
                                </m:sSub>
                              </m:e>
                            </m:d>
                            <m:r>
                              <a:rPr lang="en-US" sz="1800" i="1"/>
                              <m:t>−</m:t>
                            </m:r>
                            <m:sSub>
                              <m:sSubPr>
                                <m:ctrlPr>
                                  <a:rPr lang="en-CA" sz="1800" i="1"/>
                                </m:ctrlPr>
                              </m:sSubPr>
                              <m:e>
                                <m:r>
                                  <a:rPr lang="en-US" sz="1800" i="1"/>
                                  <m:t>𝑟</m:t>
                                </m:r>
                              </m:e>
                              <m:sub>
                                <m:r>
                                  <a:rPr lang="en-US" sz="1800" i="1"/>
                                  <m:t>𝑞</m:t>
                                </m:r>
                              </m:sub>
                            </m:sSub>
                            <m:r>
                              <a:rPr lang="en-US" sz="1800" i="1"/>
                              <m:t>(</m:t>
                            </m:r>
                            <m:sSub>
                              <m:sSubPr>
                                <m:ctrlPr>
                                  <a:rPr lang="en-CA" sz="1800" i="1"/>
                                </m:ctrlPr>
                              </m:sSubPr>
                              <m:e>
                                <m:r>
                                  <a:rPr lang="en-US" sz="1800" i="1"/>
                                  <m:t>𝑇</m:t>
                                </m:r>
                              </m:e>
                              <m:sub>
                                <m:r>
                                  <a:rPr lang="en-US" sz="1800" i="1"/>
                                  <m:t>𝑑</m:t>
                                </m:r>
                              </m:sub>
                            </m:sSub>
                            <m:r>
                              <a:rPr lang="en-US" sz="1800" i="1"/>
                              <m:t>−</m:t>
                            </m:r>
                            <m:sSub>
                              <m:sSubPr>
                                <m:ctrlPr>
                                  <a:rPr lang="en-CA" sz="1800" i="1"/>
                                </m:ctrlPr>
                              </m:sSubPr>
                              <m:e>
                                <m:r>
                                  <a:rPr lang="en-US" sz="1800" i="1"/>
                                  <m:t>𝑇</m:t>
                                </m:r>
                              </m:e>
                              <m:sub>
                                <m:r>
                                  <a:rPr lang="en-US" sz="1800" i="1"/>
                                  <m:t>𝑠</m:t>
                                </m:r>
                              </m:sub>
                            </m:sSub>
                            <m:r>
                              <a:rPr lang="en-US" sz="1800" i="1"/>
                              <m:t>)±</m:t>
                            </m:r>
                            <m:sSup>
                              <m:sSupPr>
                                <m:ctrlPr>
                                  <a:rPr lang="en-CA" sz="1800" i="1"/>
                                </m:ctrlPr>
                              </m:sSupPr>
                              <m:e>
                                <m:r>
                                  <a:rPr lang="en-US" sz="1800" i="1"/>
                                  <m:t>𝜎</m:t>
                                </m:r>
                              </m:e>
                              <m:sup>
                                <m:r>
                                  <a:rPr lang="en-US" sz="1800" i="1"/>
                                  <m:t>2</m:t>
                                </m:r>
                              </m:sup>
                            </m:sSup>
                            <m:r>
                              <a:rPr lang="en-US" sz="1800" i="1"/>
                              <m:t>(</m:t>
                            </m:r>
                            <m:sSub>
                              <m:sSubPr>
                                <m:ctrlPr>
                                  <a:rPr lang="en-CA" sz="1800" i="1"/>
                                </m:ctrlPr>
                              </m:sSubPr>
                              <m:e>
                                <m:r>
                                  <a:rPr lang="en-US" sz="1800" i="1"/>
                                  <m:t>𝑇</m:t>
                                </m:r>
                              </m:e>
                              <m:sub>
                                <m:r>
                                  <a:rPr lang="en-US" sz="1800" i="1"/>
                                  <m:t>𝑒</m:t>
                                </m:r>
                              </m:sub>
                            </m:sSub>
                            <m:r>
                              <a:rPr lang="en-US" sz="1800" i="1"/>
                              <m:t>−</m:t>
                            </m:r>
                            <m:r>
                              <a:rPr lang="en-US" sz="1800" i="1"/>
                              <m:t>𝑡</m:t>
                            </m:r>
                            <m:r>
                              <a:rPr lang="en-US" sz="1800" i="1"/>
                              <m:t>)</m:t>
                            </m:r>
                          </m:e>
                        </m:d>
                      </m:num>
                      <m:den>
                        <m:r>
                          <a:rPr lang="en-US" sz="1800" i="1"/>
                          <m:t>𝜎</m:t>
                        </m:r>
                        <m:rad>
                          <m:radPr>
                            <m:degHide m:val="on"/>
                            <m:ctrlPr>
                              <a:rPr lang="en-CA" sz="1800" i="1"/>
                            </m:ctrlPr>
                          </m:radPr>
                          <m:deg/>
                          <m:e>
                            <m:sSub>
                              <m:sSubPr>
                                <m:ctrlPr>
                                  <a:rPr lang="en-CA" sz="1800" i="1"/>
                                </m:ctrlPr>
                              </m:sSubPr>
                              <m:e>
                                <m:r>
                                  <a:rPr lang="en-US" sz="1800" i="1"/>
                                  <m:t>𝑇</m:t>
                                </m:r>
                              </m:e>
                              <m:sub>
                                <m:r>
                                  <a:rPr lang="en-US" sz="1800" i="1"/>
                                  <m:t>𝑒</m:t>
                                </m:r>
                              </m:sub>
                            </m:sSub>
                            <m:r>
                              <a:rPr lang="en-US" sz="1800" i="1"/>
                              <m:t>−</m:t>
                            </m:r>
                            <m:r>
                              <a:rPr lang="en-US" sz="1800" i="1"/>
                              <m:t>𝑡</m:t>
                            </m:r>
                          </m:e>
                        </m:rad>
                      </m:den>
                    </m:f>
                  </m:oMath>
                </a14:m>
                <a:endParaRPr lang="en-CA" sz="1800"/>
              </a:p>
              <a:p>
                <a:pPr marL="0" indent="0">
                  <a:buNone/>
                </a:pPr>
                <a:r>
                  <a:rPr lang="en-US" sz="1800" i="1" smtClean="0"/>
                  <a:t>	</a:t>
                </a:r>
                <a:r>
                  <a:rPr lang="en-US" sz="2000" i="1" smtClean="0"/>
                  <a:t>t</a:t>
                </a:r>
                <a:r>
                  <a:rPr lang="en-US" sz="2000" smtClean="0"/>
                  <a:t> </a:t>
                </a:r>
                <a:r>
                  <a:rPr lang="en-US" sz="2000"/>
                  <a:t>	the valuation date</a:t>
                </a:r>
                <a:endParaRPr lang="en-CA" sz="2000"/>
              </a:p>
              <a:p>
                <a:pPr marL="0" indent="0">
                  <a:buNone/>
                </a:pPr>
                <a:r>
                  <a:rPr lang="en-US" sz="2000"/>
                  <a:t>	</a:t>
                </a:r>
                <a14:m>
                  <m:oMath xmlns:m="http://schemas.openxmlformats.org/officeDocument/2006/math">
                    <m:sSub>
                      <m:sSubPr>
                        <m:ctrlPr>
                          <a:rPr lang="en-CA" sz="2000" i="1"/>
                        </m:ctrlPr>
                      </m:sSubPr>
                      <m:e>
                        <m:r>
                          <a:rPr lang="en-US" sz="2000" i="1"/>
                          <m:t>𝑋</m:t>
                        </m:r>
                      </m:e>
                      <m:sub>
                        <m:r>
                          <a:rPr lang="en-US" sz="2000" i="1"/>
                          <m:t>0</m:t>
                        </m:r>
                      </m:sub>
                    </m:sSub>
                  </m:oMath>
                </a14:m>
                <a:r>
                  <a:rPr lang="en-US" sz="2000"/>
                  <a:t> 	the spot FX rate quoted as base/quote</a:t>
                </a:r>
                <a:endParaRPr lang="en-CA" sz="2000"/>
              </a:p>
              <a:p>
                <a:pPr marL="0" indent="0">
                  <a:buNone/>
                </a:pPr>
                <a:r>
                  <a:rPr lang="en-US" sz="2000"/>
                  <a:t>	</a:t>
                </a:r>
                <a:r>
                  <a:rPr lang="en-US" sz="2000" i="1"/>
                  <a:t>K</a:t>
                </a:r>
                <a:r>
                  <a:rPr lang="en-US" sz="2000"/>
                  <a:t> 	the strike using the same quotation as the spot rate</a:t>
                </a:r>
                <a:endParaRPr lang="en-CA" sz="2000"/>
              </a:p>
              <a:p>
                <a:pPr marL="0" indent="0">
                  <a:buNone/>
                </a:pPr>
                <a:r>
                  <a:rPr lang="en-US" sz="2000"/>
                  <a:t>	</a:t>
                </a:r>
                <a14:m>
                  <m:oMath xmlns:m="http://schemas.openxmlformats.org/officeDocument/2006/math">
                    <m:sSub>
                      <m:sSubPr>
                        <m:ctrlPr>
                          <a:rPr lang="en-CA" sz="2000" i="1"/>
                        </m:ctrlPr>
                      </m:sSubPr>
                      <m:e>
                        <m:r>
                          <a:rPr lang="en-US" sz="2000" i="1"/>
                          <m:t>𝑇</m:t>
                        </m:r>
                      </m:e>
                      <m:sub>
                        <m:r>
                          <a:rPr lang="en-US" sz="2000" i="1"/>
                          <m:t>𝑠</m:t>
                        </m:r>
                      </m:sub>
                    </m:sSub>
                  </m:oMath>
                </a14:m>
                <a:r>
                  <a:rPr lang="en-US" sz="2000"/>
                  <a:t> 	the spot date (several days after valuation date)</a:t>
                </a:r>
                <a:endParaRPr lang="en-CA" sz="2000"/>
              </a:p>
              <a:p>
                <a:pPr marL="0" indent="0">
                  <a:buNone/>
                </a:pPr>
                <a:r>
                  <a:rPr lang="en-US" sz="2000"/>
                  <a:t>	</a:t>
                </a:r>
                <a14:m>
                  <m:oMath xmlns:m="http://schemas.openxmlformats.org/officeDocument/2006/math">
                    <m:sSub>
                      <m:sSubPr>
                        <m:ctrlPr>
                          <a:rPr lang="en-CA" sz="2000" i="1"/>
                        </m:ctrlPr>
                      </m:sSubPr>
                      <m:e>
                        <m:r>
                          <a:rPr lang="en-US" sz="2000" i="1"/>
                          <m:t>𝑇</m:t>
                        </m:r>
                      </m:e>
                      <m:sub>
                        <m:r>
                          <a:rPr lang="en-US" sz="2000" i="1"/>
                          <m:t>𝑑</m:t>
                        </m:r>
                      </m:sub>
                    </m:sSub>
                  </m:oMath>
                </a14:m>
                <a:r>
                  <a:rPr lang="en-US" sz="2000"/>
                  <a:t> 	the option </a:t>
                </a:r>
                <a:r>
                  <a:rPr lang="en-US" sz="2000"/>
                  <a:t>delivery </a:t>
                </a:r>
                <a:r>
                  <a:rPr lang="en-US" sz="2000" smtClean="0"/>
                  <a:t>date</a:t>
                </a:r>
                <a:endParaRPr lang="en-CA"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676400"/>
                <a:ext cx="8229600" cy="4495800"/>
              </a:xfrm>
              <a:blipFill rotWithShape="1">
                <a:blip r:embed="rId2"/>
                <a:stretch>
                  <a:fillRect l="-963" t="-1762" b="-3794"/>
                </a:stretch>
              </a:blipFill>
            </p:spPr>
            <p:txBody>
              <a:bodyPr/>
              <a:lstStyle/>
              <a:p>
                <a:r>
                  <a:rPr lang="en-CA">
                    <a:noFill/>
                  </a:rPr>
                  <a:t> </a:t>
                </a:r>
              </a:p>
            </p:txBody>
          </p:sp>
        </mc:Fallback>
      </mc:AlternateContent>
    </p:spTree>
    <p:extLst>
      <p:ext uri="{BB962C8B-B14F-4D97-AF65-F5344CB8AC3E}">
        <p14:creationId xmlns:p14="http://schemas.microsoft.com/office/powerpoint/2010/main" val="580062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676400"/>
                <a:ext cx="8229600" cy="4495800"/>
              </a:xfrm>
            </p:spPr>
            <p:txBody>
              <a:bodyPr>
                <a:noAutofit/>
              </a:bodyPr>
              <a:lstStyle/>
              <a:p>
                <a:pPr marL="0" indent="0" algn="ctr">
                  <a:buNone/>
                </a:pPr>
                <a:r>
                  <a:rPr lang="en-US" smtClean="0"/>
                  <a:t>Valuation (Cont)</a:t>
                </a:r>
                <a:endParaRPr lang="en-CA"/>
              </a:p>
              <a:p>
                <a:pPr marL="0" indent="0">
                  <a:spcBef>
                    <a:spcPts val="1800"/>
                  </a:spcBef>
                  <a:buNone/>
                </a:pPr>
                <a:r>
                  <a:rPr lang="en-US" sz="1800"/>
                  <a:t>	</a:t>
                </a:r>
                <a14:m>
                  <m:oMath xmlns:m="http://schemas.openxmlformats.org/officeDocument/2006/math">
                    <m:sSub>
                      <m:sSubPr>
                        <m:ctrlPr>
                          <a:rPr lang="en-CA" sz="2000" i="1">
                            <a:latin typeface="Cambria Math"/>
                          </a:rPr>
                        </m:ctrlPr>
                      </m:sSubPr>
                      <m:e>
                        <m:r>
                          <a:rPr lang="en-US" sz="2000" i="1">
                            <a:latin typeface="Cambria Math"/>
                          </a:rPr>
                          <m:t>𝑇</m:t>
                        </m:r>
                      </m:e>
                      <m:sub>
                        <m:r>
                          <a:rPr lang="en-US" sz="2000" i="1">
                            <a:latin typeface="Cambria Math"/>
                          </a:rPr>
                          <m:t>𝑒</m:t>
                        </m:r>
                      </m:sub>
                    </m:sSub>
                  </m:oMath>
                </a14:m>
                <a:r>
                  <a:rPr lang="en-US" sz="2000"/>
                  <a:t> 	the option expiry date</a:t>
                </a:r>
                <a:endParaRPr lang="en-CA" sz="2000"/>
              </a:p>
              <a:p>
                <a:pPr marL="0" indent="0">
                  <a:spcBef>
                    <a:spcPts val="1200"/>
                  </a:spcBef>
                  <a:buNone/>
                </a:pPr>
                <a:r>
                  <a:rPr lang="en-US" sz="2000"/>
                  <a:t>	</a:t>
                </a:r>
                <a14:m>
                  <m:oMath xmlns:m="http://schemas.openxmlformats.org/officeDocument/2006/math">
                    <m:sSub>
                      <m:sSubPr>
                        <m:ctrlPr>
                          <a:rPr lang="en-CA" sz="2000" i="1"/>
                        </m:ctrlPr>
                      </m:sSubPr>
                      <m:e>
                        <m:r>
                          <a:rPr lang="en-US" sz="2000" i="1"/>
                          <m:t>𝑟</m:t>
                        </m:r>
                      </m:e>
                      <m:sub>
                        <m:r>
                          <a:rPr lang="en-US" sz="2000" i="1"/>
                          <m:t>𝑏</m:t>
                        </m:r>
                      </m:sub>
                    </m:sSub>
                  </m:oMath>
                </a14:m>
                <a:r>
                  <a:rPr lang="en-US" sz="2000"/>
                  <a:t> 	the base currency interest rate for period (</a:t>
                </a:r>
                <a14:m>
                  <m:oMath xmlns:m="http://schemas.openxmlformats.org/officeDocument/2006/math">
                    <m:sSub>
                      <m:sSubPr>
                        <m:ctrlPr>
                          <a:rPr lang="en-CA" sz="2000" i="1"/>
                        </m:ctrlPr>
                      </m:sSubPr>
                      <m:e>
                        <m:r>
                          <a:rPr lang="en-US" sz="2000" i="1"/>
                          <m:t>𝑇</m:t>
                        </m:r>
                      </m:e>
                      <m:sub>
                        <m:r>
                          <a:rPr lang="en-US" sz="2000" i="1"/>
                          <m:t>𝑠</m:t>
                        </m:r>
                      </m:sub>
                    </m:sSub>
                  </m:oMath>
                </a14:m>
                <a:r>
                  <a:rPr lang="en-US" sz="2000"/>
                  <a:t>, </a:t>
                </a:r>
                <a14:m>
                  <m:oMath xmlns:m="http://schemas.openxmlformats.org/officeDocument/2006/math">
                    <m:sSub>
                      <m:sSubPr>
                        <m:ctrlPr>
                          <a:rPr lang="en-CA" sz="2000" i="1"/>
                        </m:ctrlPr>
                      </m:sSubPr>
                      <m:e>
                        <m:r>
                          <a:rPr lang="en-US" sz="2000" i="1"/>
                          <m:t>𝑇</m:t>
                        </m:r>
                      </m:e>
                      <m:sub>
                        <m:r>
                          <a:rPr lang="en-US" sz="2000" i="1"/>
                          <m:t>𝑑</m:t>
                        </m:r>
                      </m:sub>
                    </m:sSub>
                  </m:oMath>
                </a14:m>
                <a:r>
                  <a:rPr lang="en-US" sz="2000"/>
                  <a:t>)</a:t>
                </a:r>
                <a:endParaRPr lang="en-CA" sz="2000"/>
              </a:p>
              <a:p>
                <a:pPr marL="0" indent="0">
                  <a:spcBef>
                    <a:spcPts val="1200"/>
                  </a:spcBef>
                  <a:buNone/>
                </a:pPr>
                <a:r>
                  <a:rPr lang="en-US" sz="2000"/>
                  <a:t>	</a:t>
                </a:r>
                <a14:m>
                  <m:oMath xmlns:m="http://schemas.openxmlformats.org/officeDocument/2006/math">
                    <m:sSub>
                      <m:sSubPr>
                        <m:ctrlPr>
                          <a:rPr lang="en-CA" sz="2000" i="1"/>
                        </m:ctrlPr>
                      </m:sSubPr>
                      <m:e>
                        <m:r>
                          <a:rPr lang="en-US" sz="2000" i="1"/>
                          <m:t>𝑟</m:t>
                        </m:r>
                      </m:e>
                      <m:sub>
                        <m:r>
                          <a:rPr lang="en-US" sz="2000" i="1"/>
                          <m:t>𝑞</m:t>
                        </m:r>
                      </m:sub>
                    </m:sSub>
                  </m:oMath>
                </a14:m>
                <a:r>
                  <a:rPr lang="en-US" sz="2000"/>
                  <a:t> 	the quote currency interest rate for period (</a:t>
                </a:r>
                <a14:m>
                  <m:oMath xmlns:m="http://schemas.openxmlformats.org/officeDocument/2006/math">
                    <m:sSub>
                      <m:sSubPr>
                        <m:ctrlPr>
                          <a:rPr lang="en-CA" sz="2000" i="1"/>
                        </m:ctrlPr>
                      </m:sSubPr>
                      <m:e>
                        <m:r>
                          <a:rPr lang="en-US" sz="2000" i="1"/>
                          <m:t>𝑇</m:t>
                        </m:r>
                      </m:e>
                      <m:sub>
                        <m:r>
                          <a:rPr lang="en-US" sz="2000" i="1"/>
                          <m:t>𝑠</m:t>
                        </m:r>
                      </m:sub>
                    </m:sSub>
                  </m:oMath>
                </a14:m>
                <a:r>
                  <a:rPr lang="en-US" sz="2000"/>
                  <a:t>, </a:t>
                </a:r>
                <a14:m>
                  <m:oMath xmlns:m="http://schemas.openxmlformats.org/officeDocument/2006/math">
                    <m:sSub>
                      <m:sSubPr>
                        <m:ctrlPr>
                          <a:rPr lang="en-CA" sz="2000" i="1"/>
                        </m:ctrlPr>
                      </m:sSubPr>
                      <m:e>
                        <m:r>
                          <a:rPr lang="en-US" sz="2000" i="1"/>
                          <m:t>𝑇</m:t>
                        </m:r>
                      </m:e>
                      <m:sub>
                        <m:r>
                          <a:rPr lang="en-US" sz="2000" i="1"/>
                          <m:t>𝑑</m:t>
                        </m:r>
                      </m:sub>
                    </m:sSub>
                  </m:oMath>
                </a14:m>
                <a:r>
                  <a:rPr lang="en-US" sz="2000"/>
                  <a:t>)</a:t>
                </a:r>
                <a:endParaRPr lang="en-CA" sz="2000"/>
              </a:p>
              <a:p>
                <a:pPr marL="0" indent="0">
                  <a:spcBef>
                    <a:spcPts val="1200"/>
                  </a:spcBef>
                  <a:buNone/>
                </a:pPr>
                <a:r>
                  <a:rPr lang="en-US" sz="2000"/>
                  <a:t>	</a:t>
                </a:r>
                <a14:m>
                  <m:oMath xmlns:m="http://schemas.openxmlformats.org/officeDocument/2006/math">
                    <m:r>
                      <a:rPr lang="en-US" sz="2000" i="1"/>
                      <m:t>𝜎</m:t>
                    </m:r>
                  </m:oMath>
                </a14:m>
                <a:r>
                  <a:rPr lang="en-US" sz="2000"/>
                  <a:t> 	the volatility corresponding to K and (</a:t>
                </a:r>
                <a14:m>
                  <m:oMath xmlns:m="http://schemas.openxmlformats.org/officeDocument/2006/math">
                    <m:sSub>
                      <m:sSubPr>
                        <m:ctrlPr>
                          <a:rPr lang="en-CA" sz="2000" i="1"/>
                        </m:ctrlPr>
                      </m:sSubPr>
                      <m:e>
                        <m:r>
                          <a:rPr lang="en-US" sz="2000" i="1"/>
                          <m:t>𝑇</m:t>
                        </m:r>
                      </m:e>
                      <m:sub>
                        <m:r>
                          <a:rPr lang="en-US" sz="2000" i="1"/>
                          <m:t>𝑒</m:t>
                        </m:r>
                      </m:sub>
                    </m:sSub>
                  </m:oMath>
                </a14:m>
                <a:r>
                  <a:rPr lang="en-US" sz="2000"/>
                  <a:t>-t)</a:t>
                </a:r>
                <a:endParaRPr lang="en-CA" sz="2000"/>
              </a:p>
              <a:p>
                <a:pPr marL="0" indent="0">
                  <a:spcBef>
                    <a:spcPts val="1200"/>
                  </a:spcBef>
                  <a:buNone/>
                </a:pPr>
                <a:r>
                  <a:rPr lang="en-US" sz="2000"/>
                  <a:t>	</a:t>
                </a:r>
                <a14:m>
                  <m:oMath xmlns:m="http://schemas.openxmlformats.org/officeDocument/2006/math">
                    <m:r>
                      <m:rPr>
                        <m:sty m:val="p"/>
                      </m:rPr>
                      <a:rPr lang="en-US" sz="2000"/>
                      <m:t>Φ</m:t>
                    </m:r>
                  </m:oMath>
                </a14:m>
                <a:r>
                  <a:rPr lang="en-US" sz="2000"/>
                  <a:t> 	the cumulative standard normal </a:t>
                </a:r>
                <a:r>
                  <a:rPr lang="en-US" sz="2000"/>
                  <a:t>distribution </a:t>
                </a:r>
                <a:r>
                  <a:rPr lang="en-US" sz="2000" smtClean="0"/>
                  <a:t>function</a:t>
                </a:r>
              </a:p>
              <a:p>
                <a:pPr>
                  <a:spcBef>
                    <a:spcPts val="1200"/>
                  </a:spcBef>
                </a:pPr>
                <a:r>
                  <a:rPr lang="en-US" sz="2200"/>
                  <a:t>The present value of a European call option is given by</a:t>
                </a:r>
                <a:r>
                  <a:rPr lang="en-US" sz="2200"/>
                  <a:t> </a:t>
                </a:r>
                <a:endParaRPr lang="en-US" sz="2200" smtClean="0"/>
              </a:p>
              <a:p>
                <a:pPr>
                  <a:spcBef>
                    <a:spcPts val="1200"/>
                  </a:spcBef>
                </a:pPr>
                <a:endParaRPr lang="en-CA" sz="600"/>
              </a:p>
              <a:p>
                <a:pPr marL="0" indent="0">
                  <a:spcBef>
                    <a:spcPts val="1200"/>
                  </a:spcBef>
                  <a:buNone/>
                </a:pPr>
                <a14:m>
                  <m:oMathPara xmlns:m="http://schemas.openxmlformats.org/officeDocument/2006/math">
                    <m:oMathParaPr>
                      <m:jc m:val="centerGroup"/>
                    </m:oMathParaPr>
                    <m:oMath xmlns:m="http://schemas.openxmlformats.org/officeDocument/2006/math">
                      <m:r>
                        <a:rPr lang="en-US" sz="1800" i="1"/>
                        <m:t>𝑃𝑉</m:t>
                      </m:r>
                      <m:d>
                        <m:dPr>
                          <m:ctrlPr>
                            <a:rPr lang="en-CA" sz="1800" i="1"/>
                          </m:ctrlPr>
                        </m:dPr>
                        <m:e>
                          <m:r>
                            <a:rPr lang="en-US" sz="1800" i="1"/>
                            <m:t>𝑡</m:t>
                          </m:r>
                        </m:e>
                      </m:d>
                      <m:r>
                        <a:rPr lang="en-US" sz="1800" i="1"/>
                        <m:t>=</m:t>
                      </m:r>
                      <m:d>
                        <m:dPr>
                          <m:begChr m:val="["/>
                          <m:endChr m:val="]"/>
                          <m:ctrlPr>
                            <a:rPr lang="en-CA" sz="1800" i="1"/>
                          </m:ctrlPr>
                        </m:dPr>
                        <m:e>
                          <m:r>
                            <a:rPr lang="en-US" sz="1800" i="1"/>
                            <m:t>𝐾</m:t>
                          </m:r>
                          <m:sSup>
                            <m:sSupPr>
                              <m:ctrlPr>
                                <a:rPr lang="en-CA" sz="1800" i="1"/>
                              </m:ctrlPr>
                            </m:sSupPr>
                            <m:e>
                              <m:r>
                                <a:rPr lang="en-US" sz="1800" i="1"/>
                                <m:t>𝑒</m:t>
                              </m:r>
                            </m:e>
                            <m:sup>
                              <m:r>
                                <a:rPr lang="en-US" sz="1800" i="1"/>
                                <m:t>−</m:t>
                              </m:r>
                              <m:sSub>
                                <m:sSubPr>
                                  <m:ctrlPr>
                                    <a:rPr lang="en-CA" sz="1800" i="1"/>
                                  </m:ctrlPr>
                                </m:sSubPr>
                                <m:e>
                                  <m:r>
                                    <a:rPr lang="en-US" sz="1800" i="1"/>
                                    <m:t>𝑟</m:t>
                                  </m:r>
                                </m:e>
                                <m:sub>
                                  <m:r>
                                    <a:rPr lang="en-US" sz="1800" i="1"/>
                                    <m:t>𝑏</m:t>
                                  </m:r>
                                </m:sub>
                              </m:sSub>
                              <m:d>
                                <m:dPr>
                                  <m:ctrlPr>
                                    <a:rPr lang="en-CA" sz="1800" i="1"/>
                                  </m:ctrlPr>
                                </m:dPr>
                                <m:e>
                                  <m:sSub>
                                    <m:sSubPr>
                                      <m:ctrlPr>
                                        <a:rPr lang="en-CA" sz="1800" i="1"/>
                                      </m:ctrlPr>
                                    </m:sSubPr>
                                    <m:e>
                                      <m:r>
                                        <a:rPr lang="en-US" sz="1800" i="1"/>
                                        <m:t>𝑇</m:t>
                                      </m:r>
                                    </m:e>
                                    <m:sub>
                                      <m:r>
                                        <a:rPr lang="en-US" sz="1800" i="1"/>
                                        <m:t>𝑑</m:t>
                                      </m:r>
                                    </m:sub>
                                  </m:sSub>
                                  <m:r>
                                    <a:rPr lang="en-US" sz="1800" i="1"/>
                                    <m:t>−</m:t>
                                  </m:r>
                                  <m:sSub>
                                    <m:sSubPr>
                                      <m:ctrlPr>
                                        <a:rPr lang="en-CA" sz="1800" i="1"/>
                                      </m:ctrlPr>
                                    </m:sSubPr>
                                    <m:e>
                                      <m:r>
                                        <a:rPr lang="en-US" sz="1800" i="1"/>
                                        <m:t>𝑇</m:t>
                                      </m:r>
                                    </m:e>
                                    <m:sub>
                                      <m:r>
                                        <a:rPr lang="en-US" sz="1800" i="1"/>
                                        <m:t>𝑠</m:t>
                                      </m:r>
                                    </m:sub>
                                  </m:sSub>
                                </m:e>
                              </m:d>
                            </m:sup>
                          </m:sSup>
                          <m:r>
                            <m:rPr>
                              <m:sty m:val="p"/>
                            </m:rPr>
                            <a:rPr lang="en-US" sz="1800"/>
                            <m:t>Φ</m:t>
                          </m:r>
                          <m:d>
                            <m:dPr>
                              <m:ctrlPr>
                                <a:rPr lang="en-CA" sz="1800" i="1"/>
                              </m:ctrlPr>
                            </m:dPr>
                            <m:e>
                              <m:r>
                                <a:rPr lang="en-US" sz="1800" i="1"/>
                                <m:t>−</m:t>
                              </m:r>
                              <m:sSub>
                                <m:sSubPr>
                                  <m:ctrlPr>
                                    <a:rPr lang="en-CA" sz="1800" i="1"/>
                                  </m:ctrlPr>
                                </m:sSubPr>
                                <m:e>
                                  <m:r>
                                    <a:rPr lang="en-US" sz="1800" i="1"/>
                                    <m:t>𝑑</m:t>
                                  </m:r>
                                </m:e>
                                <m:sub>
                                  <m:r>
                                    <a:rPr lang="en-US" sz="1800" i="1"/>
                                    <m:t>2</m:t>
                                  </m:r>
                                </m:sub>
                              </m:sSub>
                            </m:e>
                          </m:d>
                          <m:r>
                            <a:rPr lang="en-US" sz="1800" i="1"/>
                            <m:t>−</m:t>
                          </m:r>
                          <m:sSub>
                            <m:sSubPr>
                              <m:ctrlPr>
                                <a:rPr lang="en-CA" sz="1800" i="1"/>
                              </m:ctrlPr>
                            </m:sSubPr>
                            <m:e>
                              <m:r>
                                <a:rPr lang="en-US" sz="1800" i="1"/>
                                <m:t>𝑋</m:t>
                              </m:r>
                            </m:e>
                            <m:sub>
                              <m:r>
                                <a:rPr lang="en-US" sz="1800" i="1"/>
                                <m:t>0</m:t>
                              </m:r>
                            </m:sub>
                          </m:sSub>
                          <m:sSup>
                            <m:sSupPr>
                              <m:ctrlPr>
                                <a:rPr lang="en-CA" sz="1800" i="1"/>
                              </m:ctrlPr>
                            </m:sSupPr>
                            <m:e>
                              <m:r>
                                <a:rPr lang="en-US" sz="1800" i="1"/>
                                <m:t>𝑒</m:t>
                              </m:r>
                            </m:e>
                            <m:sup>
                              <m:r>
                                <a:rPr lang="en-US" sz="1800" i="1"/>
                                <m:t>−</m:t>
                              </m:r>
                              <m:sSub>
                                <m:sSubPr>
                                  <m:ctrlPr>
                                    <a:rPr lang="en-CA" sz="1800" i="1"/>
                                  </m:ctrlPr>
                                </m:sSubPr>
                                <m:e>
                                  <m:r>
                                    <a:rPr lang="en-US" sz="1800" i="1"/>
                                    <m:t>𝑟</m:t>
                                  </m:r>
                                </m:e>
                                <m:sub>
                                  <m:r>
                                    <a:rPr lang="en-US" sz="1800" i="1"/>
                                    <m:t>𝑞</m:t>
                                  </m:r>
                                </m:sub>
                              </m:sSub>
                              <m:d>
                                <m:dPr>
                                  <m:ctrlPr>
                                    <a:rPr lang="en-CA" sz="1800" i="1"/>
                                  </m:ctrlPr>
                                </m:dPr>
                                <m:e>
                                  <m:sSub>
                                    <m:sSubPr>
                                      <m:ctrlPr>
                                        <a:rPr lang="en-CA" sz="1800" i="1"/>
                                      </m:ctrlPr>
                                    </m:sSubPr>
                                    <m:e>
                                      <m:r>
                                        <a:rPr lang="en-US" sz="1800" i="1"/>
                                        <m:t>𝑇</m:t>
                                      </m:r>
                                    </m:e>
                                    <m:sub>
                                      <m:r>
                                        <a:rPr lang="en-US" sz="1800" i="1"/>
                                        <m:t>𝑑</m:t>
                                      </m:r>
                                    </m:sub>
                                  </m:sSub>
                                  <m:r>
                                    <a:rPr lang="en-US" sz="1800" i="1"/>
                                    <m:t>−</m:t>
                                  </m:r>
                                  <m:sSub>
                                    <m:sSubPr>
                                      <m:ctrlPr>
                                        <a:rPr lang="en-CA" sz="1800" i="1"/>
                                      </m:ctrlPr>
                                    </m:sSubPr>
                                    <m:e>
                                      <m:r>
                                        <a:rPr lang="en-US" sz="1800" i="1"/>
                                        <m:t>𝑇</m:t>
                                      </m:r>
                                    </m:e>
                                    <m:sub>
                                      <m:r>
                                        <a:rPr lang="en-US" sz="1800" i="1"/>
                                        <m:t>𝑠</m:t>
                                      </m:r>
                                    </m:sub>
                                  </m:sSub>
                                </m:e>
                              </m:d>
                            </m:sup>
                          </m:sSup>
                          <m:r>
                            <m:rPr>
                              <m:sty m:val="p"/>
                            </m:rPr>
                            <a:rPr lang="en-US" sz="1800"/>
                            <m:t>Φ</m:t>
                          </m:r>
                          <m:d>
                            <m:dPr>
                              <m:ctrlPr>
                                <a:rPr lang="en-CA" sz="1800" i="1"/>
                              </m:ctrlPr>
                            </m:dPr>
                            <m:e>
                              <m:r>
                                <a:rPr lang="en-US" sz="1800" i="1"/>
                                <m:t>−</m:t>
                              </m:r>
                              <m:sSub>
                                <m:sSubPr>
                                  <m:ctrlPr>
                                    <a:rPr lang="en-CA" sz="1800" i="1"/>
                                  </m:ctrlPr>
                                </m:sSubPr>
                                <m:e>
                                  <m:r>
                                    <a:rPr lang="en-US" sz="1800" i="1"/>
                                    <m:t>𝑑</m:t>
                                  </m:r>
                                </m:e>
                                <m:sub>
                                  <m:r>
                                    <a:rPr lang="en-US" sz="1800" i="1"/>
                                    <m:t>1</m:t>
                                  </m:r>
                                </m:sub>
                              </m:sSub>
                            </m:e>
                          </m:d>
                        </m:e>
                      </m:d>
                    </m:oMath>
                  </m:oMathPara>
                </a14:m>
                <a:endParaRPr lang="en-CA" sz="1800"/>
              </a:p>
              <a:p>
                <a:pPr marL="400050" lvl="1" indent="0">
                  <a:spcBef>
                    <a:spcPts val="1200"/>
                  </a:spcBef>
                  <a:buNone/>
                </a:pPr>
                <a:r>
                  <a:rPr lang="en-US" sz="2000" smtClean="0"/>
                  <a:t>where </a:t>
                </a:r>
                <a:r>
                  <a:rPr lang="en-US" sz="2000"/>
                  <a:t>all notations are the same as above</a:t>
                </a:r>
                <a:endParaRPr lang="en-CA" sz="2000"/>
              </a:p>
              <a:p>
                <a:endParaRPr lang="en-CA" sz="1800"/>
              </a:p>
              <a:p>
                <a:pPr lvl="0"/>
                <a:endParaRPr lang="en-CA" sz="1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676400"/>
                <a:ext cx="8229600" cy="4495800"/>
              </a:xfrm>
              <a:blipFill rotWithShape="1">
                <a:blip r:embed="rId2"/>
                <a:stretch>
                  <a:fillRect l="-815" t="-1762" b="-2033"/>
                </a:stretch>
              </a:blipFill>
            </p:spPr>
            <p:txBody>
              <a:bodyPr/>
              <a:lstStyle/>
              <a:p>
                <a:r>
                  <a:rPr lang="en-CA">
                    <a:noFill/>
                  </a:rPr>
                  <a:t> </a:t>
                </a:r>
              </a:p>
            </p:txBody>
          </p:sp>
        </mc:Fallback>
      </mc:AlternateContent>
    </p:spTree>
    <p:extLst>
      <p:ext uri="{BB962C8B-B14F-4D97-AF65-F5344CB8AC3E}">
        <p14:creationId xmlns:p14="http://schemas.microsoft.com/office/powerpoint/2010/main" val="3617141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609600" y="1676400"/>
            <a:ext cx="8229600" cy="4495800"/>
          </a:xfrm>
        </p:spPr>
        <p:txBody>
          <a:bodyPr>
            <a:noAutofit/>
          </a:bodyPr>
          <a:lstStyle/>
          <a:p>
            <a:pPr marL="0" indent="0" algn="ctr">
              <a:buNone/>
            </a:pPr>
            <a:r>
              <a:rPr lang="en-US" smtClean="0"/>
              <a:t>Valuation (Cont)</a:t>
            </a:r>
            <a:endParaRPr lang="en-CA"/>
          </a:p>
          <a:p>
            <a:pPr>
              <a:spcBef>
                <a:spcPts val="1200"/>
              </a:spcBef>
              <a:buFont typeface="Wingdings" panose="05000000000000000000" pitchFamily="2" charset="2"/>
              <a:buChar char="Ø"/>
            </a:pPr>
            <a:r>
              <a:rPr lang="en-US" sz="2400" smtClean="0"/>
              <a:t>American FX Option</a:t>
            </a:r>
          </a:p>
          <a:p>
            <a:pPr>
              <a:spcBef>
                <a:spcPts val="600"/>
              </a:spcBef>
            </a:pPr>
            <a:r>
              <a:rPr lang="en-CA" sz="2000" smtClean="0"/>
              <a:t>FinPricing </a:t>
            </a:r>
            <a:r>
              <a:rPr lang="en-CA" sz="2000"/>
              <a:t>is using the Odd-Even Cox Ross Binomial model to compute prices and risk sensitivities for American-style FX OTC options</a:t>
            </a:r>
            <a:r>
              <a:rPr lang="en-CA" sz="2000"/>
              <a:t>. </a:t>
            </a:r>
            <a:endParaRPr lang="en-CA" sz="2000"/>
          </a:p>
          <a:p>
            <a:pPr>
              <a:spcBef>
                <a:spcPts val="600"/>
              </a:spcBef>
            </a:pPr>
            <a:r>
              <a:rPr lang="en-CA" sz="2000"/>
              <a:t>The Odd-Even Binomial model is an extension of the Cox Ross Binomial model. Compared to Cox Ross Binomial model, the Odd-Even Binomial model provides better price accuracy. It was implemented by creating two tress, one with even number n of iterations and another with n+1 number of iterations, then taking the average of the two results. This method also helps to reduce the number of oscillations that can be observed with traditional Binomial models, where the option value depends quite heavily on the number of periods. </a:t>
            </a:r>
          </a:p>
          <a:p>
            <a:pPr lvl="0">
              <a:spcBef>
                <a:spcPts val="600"/>
              </a:spcBef>
            </a:pPr>
            <a:endParaRPr lang="en-CA" sz="2000"/>
          </a:p>
        </p:txBody>
      </p:sp>
    </p:spTree>
    <p:extLst>
      <p:ext uri="{BB962C8B-B14F-4D97-AF65-F5344CB8AC3E}">
        <p14:creationId xmlns:p14="http://schemas.microsoft.com/office/powerpoint/2010/main" val="1030314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609600" y="1600200"/>
            <a:ext cx="8229600" cy="4648200"/>
          </a:xfrm>
        </p:spPr>
        <p:txBody>
          <a:bodyPr>
            <a:noAutofit/>
          </a:bodyPr>
          <a:lstStyle/>
          <a:p>
            <a:pPr marL="0" lvl="0" indent="0" algn="ctr">
              <a:buNone/>
            </a:pPr>
            <a:r>
              <a:rPr lang="en-US" smtClean="0"/>
              <a:t>Practical Guide</a:t>
            </a:r>
            <a:endParaRPr lang="en-CA"/>
          </a:p>
          <a:p>
            <a:pPr lvl="0"/>
            <a:r>
              <a:rPr lang="en-US" sz="2200" smtClean="0"/>
              <a:t>Please </a:t>
            </a:r>
            <a:r>
              <a:rPr lang="en-US" sz="2200"/>
              <a:t>note the time differences </a:t>
            </a:r>
            <a:r>
              <a:rPr lang="en-US" sz="2200"/>
              <a:t>in </a:t>
            </a:r>
            <a:r>
              <a:rPr lang="en-US" sz="2200" smtClean="0"/>
              <a:t>the formulas above, </a:t>
            </a:r>
            <a:r>
              <a:rPr lang="en-US" sz="2200"/>
              <a:t>which is an important factor in order to apply the Black formula to the FX market. Usually the delivery date is different from the expiry date.</a:t>
            </a:r>
            <a:endParaRPr lang="en-CA" sz="2200"/>
          </a:p>
          <a:p>
            <a:pPr lvl="0"/>
            <a:r>
              <a:rPr lang="en-US" sz="2200"/>
              <a:t>First, you need to construct interest rate zero curves for both base and quote currencies.</a:t>
            </a:r>
            <a:endParaRPr lang="en-CA" sz="2200"/>
          </a:p>
          <a:p>
            <a:r>
              <a:rPr lang="en-US" sz="2200"/>
              <a:t>The curve construction in FX world is different from the one in interest rate world</a:t>
            </a:r>
            <a:r>
              <a:rPr lang="en-US" sz="2200"/>
              <a:t>. </a:t>
            </a:r>
            <a:endParaRPr lang="en-US" sz="2200" smtClean="0"/>
          </a:p>
          <a:p>
            <a:r>
              <a:rPr lang="en-US" sz="2200" smtClean="0"/>
              <a:t>Second</a:t>
            </a:r>
            <a:r>
              <a:rPr lang="en-US" sz="2200"/>
              <a:t>, you need to construct an arbitrage-free volatility surface</a:t>
            </a:r>
            <a:r>
              <a:rPr lang="en-US" sz="2200"/>
              <a:t>. </a:t>
            </a:r>
            <a:r>
              <a:rPr lang="en-US" sz="2200" smtClean="0"/>
              <a:t>FinPricing </a:t>
            </a:r>
            <a:r>
              <a:rPr lang="en-US" sz="2200"/>
              <a:t>is using Vanna Volga model to construct FX volatility surface.</a:t>
            </a:r>
            <a:endParaRPr lang="en-CA" sz="2200"/>
          </a:p>
          <a:p>
            <a:pPr lvl="0"/>
            <a:r>
              <a:rPr lang="en-US" sz="2200"/>
              <a:t>After that, you can </a:t>
            </a:r>
            <a:r>
              <a:rPr lang="en-US" sz="2200"/>
              <a:t>use </a:t>
            </a:r>
            <a:r>
              <a:rPr lang="en-US" sz="2200" smtClean="0"/>
              <a:t>the formulas </a:t>
            </a:r>
            <a:r>
              <a:rPr lang="en-US" sz="2200"/>
              <a:t>to calculate </a:t>
            </a:r>
            <a:r>
              <a:rPr lang="en-US" sz="2200"/>
              <a:t>the </a:t>
            </a:r>
            <a:r>
              <a:rPr lang="en-US" sz="2200" smtClean="0"/>
              <a:t>price and risk sensitivities.</a:t>
            </a:r>
            <a:endParaRPr lang="en-CA" sz="2200"/>
          </a:p>
          <a:p>
            <a:pPr lvl="0">
              <a:spcBef>
                <a:spcPts val="600"/>
              </a:spcBef>
            </a:pPr>
            <a:endParaRPr lang="en-CA" sz="2200"/>
          </a:p>
        </p:txBody>
      </p:sp>
    </p:spTree>
    <p:extLst>
      <p:ext uri="{BB962C8B-B14F-4D97-AF65-F5344CB8AC3E}">
        <p14:creationId xmlns:p14="http://schemas.microsoft.com/office/powerpoint/2010/main" val="3405848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609600" y="1600200"/>
            <a:ext cx="8229600" cy="4648200"/>
          </a:xfrm>
        </p:spPr>
        <p:txBody>
          <a:bodyPr>
            <a:noAutofit/>
          </a:bodyPr>
          <a:lstStyle/>
          <a:p>
            <a:pPr marL="0" lvl="0" indent="0" algn="ctr">
              <a:buNone/>
            </a:pPr>
            <a:r>
              <a:rPr lang="en-US" smtClean="0"/>
              <a:t>A Real World Example</a:t>
            </a:r>
            <a:endParaRPr lang="en-CA"/>
          </a:p>
          <a:p>
            <a:pPr lvl="0">
              <a:spcBef>
                <a:spcPts val="600"/>
              </a:spcBef>
            </a:pPr>
            <a:endParaRPr lang="en-CA" sz="2200"/>
          </a:p>
        </p:txBody>
      </p:sp>
      <p:graphicFrame>
        <p:nvGraphicFramePr>
          <p:cNvPr id="4" name="Table 3"/>
          <p:cNvGraphicFramePr>
            <a:graphicFrameLocks noGrp="1"/>
          </p:cNvGraphicFramePr>
          <p:nvPr>
            <p:extLst>
              <p:ext uri="{D42A27DB-BD31-4B8C-83A1-F6EECF244321}">
                <p14:modId xmlns:p14="http://schemas.microsoft.com/office/powerpoint/2010/main" val="4242051376"/>
              </p:ext>
            </p:extLst>
          </p:nvPr>
        </p:nvGraphicFramePr>
        <p:xfrm>
          <a:off x="1600200" y="2286000"/>
          <a:ext cx="6281420" cy="4343402"/>
        </p:xfrm>
        <a:graphic>
          <a:graphicData uri="http://schemas.openxmlformats.org/drawingml/2006/table">
            <a:tbl>
              <a:tblPr firstRow="1" firstCol="1" bandRow="1">
                <a:tableStyleId>{5C22544A-7EE6-4342-B048-85BDC9FD1C3A}</a:tableStyleId>
              </a:tblPr>
              <a:tblGrid>
                <a:gridCol w="3939750"/>
                <a:gridCol w="2341670"/>
              </a:tblGrid>
              <a:tr h="310243">
                <a:tc>
                  <a:txBody>
                    <a:bodyPr/>
                    <a:lstStyle/>
                    <a:p>
                      <a:pPr>
                        <a:lnSpc>
                          <a:spcPct val="115000"/>
                        </a:lnSpc>
                        <a:spcAft>
                          <a:spcPts val="0"/>
                        </a:spcAft>
                      </a:pPr>
                      <a:r>
                        <a:rPr lang="en-CA" sz="1200">
                          <a:effectLst/>
                        </a:rPr>
                        <a:t>Reporting Currency</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USD</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Base Currency</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USD</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Base Currency Notional</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1790000</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Underlying Currency</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JPY</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Underlying Currency Notional</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200000000</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Trade Date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11/23/2016</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Maturity Date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6/9/2017</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Settlement Date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6/9/2017</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Underlying Future Label</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JUN 17</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Call or Put</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Put</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Buy or Sell</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Buy</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Strike Quotation</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USD/JPY</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Strike Value</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0.895</a:t>
                      </a:r>
                      <a:endParaRPr lang="en-CA" sz="1100">
                        <a:effectLst/>
                        <a:latin typeface="Calibri"/>
                        <a:ea typeface="SimSun"/>
                        <a:cs typeface="Times New Roman"/>
                      </a:endParaRPr>
                    </a:p>
                  </a:txBody>
                  <a:tcPr marL="9525" marR="9525" marT="9525" marB="9525" anchor="ctr"/>
                </a:tc>
              </a:tr>
              <a:tr h="310243">
                <a:tc>
                  <a:txBody>
                    <a:bodyPr/>
                    <a:lstStyle/>
                    <a:p>
                      <a:pPr>
                        <a:lnSpc>
                          <a:spcPct val="115000"/>
                        </a:lnSpc>
                        <a:spcAft>
                          <a:spcPts val="0"/>
                        </a:spcAft>
                      </a:pPr>
                      <a:r>
                        <a:rPr lang="en-CA" sz="1200">
                          <a:effectLst/>
                        </a:rPr>
                        <a:t>Instrument</a:t>
                      </a:r>
                      <a:endParaRPr lang="en-CA" sz="11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200">
                          <a:effectLst/>
                        </a:rPr>
                        <a:t>CME JPYUSD</a:t>
                      </a:r>
                      <a:endParaRPr lang="en-CA" sz="1100">
                        <a:effectLst/>
                        <a:latin typeface="Calibri"/>
                        <a:ea typeface="SimSun"/>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040565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hlinkClick r:id="rId2"/>
              </a:rPr>
              <a:t>http</a:t>
            </a:r>
            <a:r>
              <a:rPr lang="en-CA" sz="1600">
                <a:hlinkClick r:id="rId2"/>
              </a:rPr>
              <a:t>://</a:t>
            </a:r>
            <a:r>
              <a:rPr lang="en-CA" sz="1600" smtClean="0">
                <a:hlinkClick r:id="rId2"/>
              </a:rPr>
              <a:t>www.finpricing.com/lib/FxOption.html</a:t>
            </a:r>
            <a:endParaRPr lang="en-CA" sz="1600" smtClean="0"/>
          </a:p>
          <a:p>
            <a:pPr marL="0" lvl="0" indent="0" algn="r">
              <a:spcBef>
                <a:spcPts val="1200"/>
              </a:spcBef>
              <a:buClr>
                <a:srgbClr val="00B050"/>
              </a:buClr>
              <a:buNone/>
            </a:pP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533400" y="1905000"/>
            <a:ext cx="8229600" cy="4419600"/>
          </a:xfrm>
        </p:spPr>
        <p:txBody>
          <a:bodyPr>
            <a:noAutofit/>
          </a:bodyPr>
          <a:lstStyle/>
          <a:p>
            <a:pPr marL="0" indent="0">
              <a:buNone/>
            </a:pPr>
            <a:r>
              <a:rPr lang="en-CA" sz="2400"/>
              <a:t>	</a:t>
            </a:r>
            <a:r>
              <a:rPr lang="en-US" sz="2200"/>
              <a:t>A currency option or FX option is a contract that gives the buyer the right, but not the obligation, to buy or sell a certain currency at a specified exchange rate on or before a specified date. Currency options are one of the most common ways for corporations, individuals or financial institutions to hedge against adverse movements in exchange rates</a:t>
            </a:r>
            <a:r>
              <a:rPr lang="en-US" sz="2200"/>
              <a:t>. </a:t>
            </a:r>
            <a:endParaRPr lang="en-US" sz="2200" smtClean="0"/>
          </a:p>
          <a:p>
            <a:pPr marL="0" indent="0">
              <a:buNone/>
            </a:pPr>
            <a:r>
              <a:rPr lang="en-US" sz="2200"/>
              <a:t>	</a:t>
            </a:r>
            <a:r>
              <a:rPr lang="en-US" sz="2200" smtClean="0"/>
              <a:t>Currency </a:t>
            </a:r>
            <a:r>
              <a:rPr lang="en-US" sz="2200"/>
              <a:t>options are one of the most common ways for corporations, individuals or financial institutions to hedge against adverse movements in exchange rates. Corporations primarily use FX options to hedge uncertain future cash flows in a foreign currency. The general rule is to hedge certain foreign currency cash flows with forwards, and uncertain foreign cash flows with options.</a:t>
            </a:r>
            <a:endParaRPr lang="en-CA" sz="2200"/>
          </a:p>
          <a:p>
            <a:pPr marL="0" indent="0">
              <a:buNone/>
            </a:pPr>
            <a:endParaRPr lang="en-PH"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indent="0" algn="ctr">
              <a:buNone/>
            </a:pPr>
            <a:r>
              <a:rPr lang="en-PH" sz="4000" smtClean="0"/>
              <a:t>Summary</a:t>
            </a:r>
          </a:p>
          <a:p>
            <a:pPr>
              <a:spcBef>
                <a:spcPts val="1200"/>
              </a:spcBef>
              <a:buClr>
                <a:srgbClr val="00B050"/>
              </a:buClr>
              <a:buFont typeface="Wingdings" panose="05000000000000000000" pitchFamily="2" charset="2"/>
              <a:buChar char="§"/>
            </a:pPr>
            <a:r>
              <a:rPr lang="en-US" sz="2400"/>
              <a:t>Currency </a:t>
            </a:r>
            <a:r>
              <a:rPr lang="en-US" sz="2400" smtClean="0"/>
              <a:t>Option </a:t>
            </a:r>
            <a:r>
              <a:rPr lang="en-US" sz="2400"/>
              <a:t>or FX </a:t>
            </a:r>
            <a:r>
              <a:rPr lang="en-US" sz="2400" smtClean="0"/>
              <a:t>Option </a:t>
            </a:r>
            <a:r>
              <a:rPr lang="en-US" sz="2400" smtClean="0"/>
              <a:t>Introduction</a:t>
            </a:r>
            <a:endParaRPr lang="en-CA" sz="2400"/>
          </a:p>
          <a:p>
            <a:pPr lvl="0">
              <a:spcBef>
                <a:spcPts val="1200"/>
              </a:spcBef>
              <a:buClr>
                <a:srgbClr val="00B050"/>
              </a:buClr>
              <a:buFont typeface="Wingdings" panose="05000000000000000000" pitchFamily="2" charset="2"/>
              <a:buChar char="§"/>
            </a:pPr>
            <a:r>
              <a:rPr lang="en-CA" sz="2400" smtClean="0"/>
              <a:t>The </a:t>
            </a:r>
            <a:r>
              <a:rPr lang="en-CA" sz="2400"/>
              <a:t>Use of </a:t>
            </a:r>
            <a:r>
              <a:rPr lang="en-CA" sz="2400" smtClean="0"/>
              <a:t>Currency </a:t>
            </a:r>
            <a:r>
              <a:rPr lang="en-CA" sz="2400" smtClean="0"/>
              <a:t>Option</a:t>
            </a:r>
            <a:endParaRPr lang="en-CA" sz="2400" smtClean="0"/>
          </a:p>
          <a:p>
            <a:pPr>
              <a:spcBef>
                <a:spcPts val="1200"/>
              </a:spcBef>
              <a:buClr>
                <a:srgbClr val="00B050"/>
              </a:buClr>
              <a:buFont typeface="Wingdings" panose="05000000000000000000" pitchFamily="2" charset="2"/>
              <a:buChar char="§"/>
            </a:pPr>
            <a:r>
              <a:rPr lang="en-US" sz="2400"/>
              <a:t>Forex Market </a:t>
            </a:r>
            <a:r>
              <a:rPr lang="en-US" sz="2400" smtClean="0"/>
              <a:t>Convention</a:t>
            </a:r>
            <a:endParaRPr lang="en-CA" sz="2400"/>
          </a:p>
          <a:p>
            <a:pPr lvl="0">
              <a:spcBef>
                <a:spcPts val="1200"/>
              </a:spcBef>
              <a:buClr>
                <a:srgbClr val="00B050"/>
              </a:buClr>
              <a:buFont typeface="Wingdings" panose="05000000000000000000" pitchFamily="2" charset="2"/>
              <a:buChar char="§"/>
            </a:pPr>
            <a:r>
              <a:rPr lang="en-US" sz="2400" smtClean="0"/>
              <a:t>Currency Option Payoffs</a:t>
            </a:r>
            <a:endParaRPr lang="en-CA" sz="2400" smtClean="0"/>
          </a:p>
          <a:p>
            <a:pPr lvl="0">
              <a:spcBef>
                <a:spcPts val="1200"/>
              </a:spcBef>
              <a:buClr>
                <a:srgbClr val="00B050"/>
              </a:buClr>
              <a:buFont typeface="Wingdings" panose="05000000000000000000" pitchFamily="2" charset="2"/>
              <a:buChar char="§"/>
            </a:pPr>
            <a:r>
              <a:rPr lang="en-CA" sz="2400" smtClean="0"/>
              <a:t>Valuation</a:t>
            </a:r>
          </a:p>
          <a:p>
            <a:pPr lvl="0">
              <a:spcBef>
                <a:spcPts val="1200"/>
              </a:spcBef>
              <a:buClr>
                <a:srgbClr val="00B050"/>
              </a:buClr>
              <a:buFont typeface="Wingdings" panose="05000000000000000000" pitchFamily="2" charset="2"/>
              <a:buChar char="§"/>
            </a:pPr>
            <a:r>
              <a:rPr lang="en-CA" sz="2400" smtClean="0"/>
              <a:t>Practical Guide</a:t>
            </a:r>
            <a:endParaRPr lang="en-CA" sz="2400" smtClean="0"/>
          </a:p>
          <a:p>
            <a:pPr lvl="0">
              <a:spcBef>
                <a:spcPts val="1200"/>
              </a:spcBef>
              <a:buClr>
                <a:srgbClr val="00B050"/>
              </a:buClr>
              <a:buFont typeface="Wingdings" panose="05000000000000000000" pitchFamily="2" charset="2"/>
              <a:buChar char="§"/>
            </a:pPr>
            <a:r>
              <a:rPr lang="en-CA" sz="2400" smtClean="0"/>
              <a:t>A </a:t>
            </a:r>
            <a:r>
              <a:rPr lang="en-CA" sz="2400"/>
              <a:t>Real World </a:t>
            </a:r>
            <a:r>
              <a:rPr lang="en-CA" sz="2400" smtClean="0"/>
              <a:t>Example</a:t>
            </a:r>
            <a:endParaRPr lang="en-CA" sz="2400"/>
          </a:p>
          <a:p>
            <a:endParaRPr lang="en-PH"/>
          </a:p>
        </p:txBody>
      </p:sp>
    </p:spTree>
    <p:extLst>
      <p:ext uri="{BB962C8B-B14F-4D97-AF65-F5344CB8AC3E}">
        <p14:creationId xmlns:p14="http://schemas.microsoft.com/office/powerpoint/2010/main" val="111229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Currency </a:t>
            </a:r>
            <a:r>
              <a:rPr lang="en-US" smtClean="0"/>
              <a:t>Option </a:t>
            </a:r>
            <a:r>
              <a:rPr lang="en-US"/>
              <a:t>or FX </a:t>
            </a:r>
            <a:r>
              <a:rPr lang="en-US" smtClean="0"/>
              <a:t>Option</a:t>
            </a:r>
            <a:r>
              <a:rPr lang="en-US" smtClean="0"/>
              <a:t> </a:t>
            </a:r>
            <a:r>
              <a:rPr lang="en-US"/>
              <a:t>Introduction</a:t>
            </a:r>
            <a:endParaRPr lang="en-CA"/>
          </a:p>
          <a:p>
            <a:pPr lvl="0">
              <a:spcBef>
                <a:spcPts val="1200"/>
              </a:spcBef>
            </a:pPr>
            <a:r>
              <a:rPr lang="en-US" sz="2000"/>
              <a:t>A currency option is a derivative contract that grants the buyer the right but not the obligation to exchange money denominated in one currency into another currency at a pre-agreed exchange rate on a specified future date.</a:t>
            </a:r>
            <a:endParaRPr lang="en-CA" sz="2000"/>
          </a:p>
          <a:p>
            <a:pPr lvl="0"/>
            <a:r>
              <a:rPr lang="en-US" sz="2000"/>
              <a:t>The FX options market is the deepest, largest and most liquid market for options of any kind. </a:t>
            </a:r>
            <a:endParaRPr lang="en-CA" sz="2000"/>
          </a:p>
          <a:p>
            <a:pPr lvl="0"/>
            <a:r>
              <a:rPr lang="en-US" sz="2000"/>
              <a:t>Most trading is over the counter (OTC) and is lightly regulated.</a:t>
            </a:r>
            <a:endParaRPr lang="en-CA" sz="2000"/>
          </a:p>
          <a:p>
            <a:pPr lvl="0"/>
            <a:r>
              <a:rPr lang="en-US" sz="2000"/>
              <a:t>There are call options and put options. Also a currency option could be European style or American style.</a:t>
            </a:r>
            <a:endParaRPr lang="en-CA" sz="2000"/>
          </a:p>
          <a:p>
            <a:pPr lvl="0"/>
            <a:r>
              <a:rPr lang="en-US" sz="2000"/>
              <a:t>Call options provide the holder the right but not the obligation to purchase an underlying currency at a specified FX rate on a future </a:t>
            </a:r>
            <a:r>
              <a:rPr lang="en-US" sz="2000"/>
              <a:t>date</a:t>
            </a:r>
            <a:r>
              <a:rPr lang="en-US" sz="2000" smtClean="0"/>
              <a:t>.</a:t>
            </a:r>
            <a:endParaRPr lang="en-CA" sz="2000"/>
          </a:p>
        </p:txBody>
      </p:sp>
    </p:spTree>
    <p:extLst>
      <p:ext uri="{BB962C8B-B14F-4D97-AF65-F5344CB8AC3E}">
        <p14:creationId xmlns:p14="http://schemas.microsoft.com/office/powerpoint/2010/main" val="130091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Currency </a:t>
            </a:r>
            <a:r>
              <a:rPr lang="en-US" smtClean="0"/>
              <a:t>Option </a:t>
            </a:r>
            <a:r>
              <a:rPr lang="en-US"/>
              <a:t>or FX </a:t>
            </a:r>
            <a:r>
              <a:rPr lang="en-US" smtClean="0"/>
              <a:t>Option</a:t>
            </a:r>
            <a:r>
              <a:rPr lang="en-US" smtClean="0"/>
              <a:t> Introduction (Cont)</a:t>
            </a:r>
            <a:endParaRPr lang="en-CA"/>
          </a:p>
          <a:p>
            <a:pPr lvl="0">
              <a:spcBef>
                <a:spcPts val="1200"/>
              </a:spcBef>
            </a:pPr>
            <a:r>
              <a:rPr lang="en-US" sz="2000" smtClean="0"/>
              <a:t>Put </a:t>
            </a:r>
            <a:r>
              <a:rPr lang="en-US" sz="2000"/>
              <a:t>options give the holder the right to sell an underlying currency at a specified FX rate on a future date.</a:t>
            </a:r>
            <a:endParaRPr lang="en-CA" sz="2000"/>
          </a:p>
          <a:p>
            <a:pPr lvl="0">
              <a:spcBef>
                <a:spcPts val="600"/>
              </a:spcBef>
            </a:pPr>
            <a:r>
              <a:rPr lang="en-US" sz="2000"/>
              <a:t>A European option can be exercised only at the expiration date of the option.</a:t>
            </a:r>
            <a:endParaRPr lang="en-CA" sz="2000"/>
          </a:p>
          <a:p>
            <a:pPr lvl="0">
              <a:spcBef>
                <a:spcPts val="600"/>
              </a:spcBef>
            </a:pPr>
            <a:r>
              <a:rPr lang="en-US" sz="2000"/>
              <a:t>An American option can be exercised anytime during its life.</a:t>
            </a:r>
            <a:endParaRPr lang="en-CA" sz="2000"/>
          </a:p>
          <a:p>
            <a:pPr lvl="0">
              <a:spcBef>
                <a:spcPts val="600"/>
              </a:spcBef>
            </a:pPr>
            <a:r>
              <a:rPr lang="en-US" sz="2000"/>
              <a:t>FX options contain Vanilla FX option and Listed FX option. Although both have similar characteristics, they differ mainly in two respects: First, Vanilla options are traded OTC while Listed options are exchanged-traded. Secondly, the underlying of Vanilla options is FX spot while the one of Listed options is FX future. Nevertheless, their analytics are very similar.</a:t>
            </a:r>
            <a:endParaRPr lang="en-CA" sz="2000"/>
          </a:p>
        </p:txBody>
      </p:sp>
    </p:spTree>
    <p:extLst>
      <p:ext uri="{BB962C8B-B14F-4D97-AF65-F5344CB8AC3E}">
        <p14:creationId xmlns:p14="http://schemas.microsoft.com/office/powerpoint/2010/main" val="1664383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The Use of Currency </a:t>
            </a:r>
            <a:r>
              <a:rPr lang="en-US" smtClean="0"/>
              <a:t>Options</a:t>
            </a:r>
            <a:endParaRPr lang="en-CA"/>
          </a:p>
          <a:p>
            <a:pPr lvl="0"/>
            <a:r>
              <a:rPr lang="en-US" sz="2000"/>
              <a:t>Currency options are one of the most common ways for corporations, individuals or financial institutions to hedge against adverse movements in exchange </a:t>
            </a:r>
            <a:r>
              <a:rPr lang="en-US" sz="2000"/>
              <a:t>rates</a:t>
            </a:r>
            <a:r>
              <a:rPr lang="en-US" sz="2000" smtClean="0"/>
              <a:t>.</a:t>
            </a:r>
            <a:endParaRPr lang="en-CA" sz="2000"/>
          </a:p>
          <a:p>
            <a:pPr lvl="0"/>
            <a:r>
              <a:rPr lang="en-US" sz="2000"/>
              <a:t>Corporations primarily use FX options to hedge </a:t>
            </a:r>
            <a:r>
              <a:rPr lang="en-US" sz="2000" i="1"/>
              <a:t>uncertain</a:t>
            </a:r>
            <a:r>
              <a:rPr lang="en-US" sz="2000"/>
              <a:t> future cash flows in a foreign currency. The general rule is to hedge </a:t>
            </a:r>
            <a:r>
              <a:rPr lang="en-US" sz="2000" i="1"/>
              <a:t>certain</a:t>
            </a:r>
            <a:r>
              <a:rPr lang="en-US" sz="2000"/>
              <a:t> foreign currency cash flows with </a:t>
            </a:r>
            <a:r>
              <a:rPr lang="en-US" sz="2000" i="1"/>
              <a:t>forwards</a:t>
            </a:r>
            <a:r>
              <a:rPr lang="en-US" sz="2000"/>
              <a:t>, and </a:t>
            </a:r>
            <a:r>
              <a:rPr lang="en-US" sz="2000" i="1"/>
              <a:t>uncertain</a:t>
            </a:r>
            <a:r>
              <a:rPr lang="en-US" sz="2000"/>
              <a:t> foreign cash flows with </a:t>
            </a:r>
            <a:r>
              <a:rPr lang="en-US" sz="2000" i="1"/>
              <a:t>options</a:t>
            </a:r>
            <a:r>
              <a:rPr lang="en-US" sz="2000"/>
              <a:t>.</a:t>
            </a:r>
            <a:endParaRPr lang="en-CA" sz="2000"/>
          </a:p>
          <a:p>
            <a:pPr lvl="0"/>
            <a:r>
              <a:rPr lang="en-US" sz="2000"/>
              <a:t>Options give market participants many opportunities to limit risk and increase profit. </a:t>
            </a:r>
            <a:endParaRPr lang="en-CA" sz="2000"/>
          </a:p>
          <a:p>
            <a:pPr lvl="0"/>
            <a:r>
              <a:rPr lang="en-US" sz="2000"/>
              <a:t>Investors buy calls when they think the FX rate will rise or sell a call if they think it will fall. Selling an option is also referred to as ''writing'' an option.</a:t>
            </a:r>
            <a:endParaRPr lang="en-CA" sz="2000"/>
          </a:p>
          <a:p>
            <a:pPr lvl="0"/>
            <a:r>
              <a:rPr lang="en-US" sz="2000"/>
              <a:t>Investors buy puts if they think the FX rate will fall, or sell one if they think it will </a:t>
            </a:r>
            <a:r>
              <a:rPr lang="en-US" sz="2000"/>
              <a:t>rise</a:t>
            </a:r>
            <a:r>
              <a:rPr lang="en-US" sz="2000" smtClean="0"/>
              <a:t>.</a:t>
            </a:r>
            <a:endParaRPr lang="en-CA" sz="2000"/>
          </a:p>
        </p:txBody>
      </p:sp>
    </p:spTree>
    <p:extLst>
      <p:ext uri="{BB962C8B-B14F-4D97-AF65-F5344CB8AC3E}">
        <p14:creationId xmlns:p14="http://schemas.microsoft.com/office/powerpoint/2010/main" val="2969709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The Use of Currency </a:t>
            </a:r>
            <a:r>
              <a:rPr lang="en-US" smtClean="0"/>
              <a:t>Options (Cont)</a:t>
            </a:r>
            <a:endParaRPr lang="en-CA"/>
          </a:p>
          <a:p>
            <a:pPr lvl="0"/>
            <a:r>
              <a:rPr lang="en-US" sz="2000" smtClean="0"/>
              <a:t>One </a:t>
            </a:r>
            <a:r>
              <a:rPr lang="en-US" sz="2000"/>
              <a:t>of the most common reasons for using FX options is for short-term hedges of spot FX or foreign market positions. Unlike a forward contract that locks in the FX rate for a future transaction, FX options allow the investors to benefit from favorable FX rate movements.</a:t>
            </a:r>
            <a:endParaRPr lang="en-CA" sz="2000"/>
          </a:p>
          <a:p>
            <a:pPr lvl="0" fontAlgn="base"/>
            <a:r>
              <a:rPr lang="en-CA" sz="2000"/>
              <a:t>Currency market fluctuations can have a lasting impact on cash flow whether it is buying a property, paying salaries, making an investment or settling invoices. By utilising FX Options, business can protect themselves against adverse movements in exchange rates.</a:t>
            </a:r>
          </a:p>
          <a:p>
            <a:pPr lvl="0"/>
            <a:r>
              <a:rPr lang="en-US" sz="2000"/>
              <a:t>FX Options are also useful tools which can be easily combined with Spot and Forward contracts to create bespoke hedging strategies.</a:t>
            </a:r>
            <a:endParaRPr lang="en-CA" sz="2000"/>
          </a:p>
          <a:p>
            <a:pPr lvl="0"/>
            <a:r>
              <a:rPr lang="en-US" sz="2000"/>
              <a:t>There are many bullish, bearish and even neutral strategies that can be implemented with </a:t>
            </a:r>
            <a:r>
              <a:rPr lang="en-US" sz="2000"/>
              <a:t>options </a:t>
            </a:r>
            <a:r>
              <a:rPr lang="en-US" sz="2000" smtClean="0"/>
              <a:t>contracts.</a:t>
            </a:r>
            <a:endParaRPr lang="en-CA" sz="2000"/>
          </a:p>
        </p:txBody>
      </p:sp>
    </p:spTree>
    <p:extLst>
      <p:ext uri="{BB962C8B-B14F-4D97-AF65-F5344CB8AC3E}">
        <p14:creationId xmlns:p14="http://schemas.microsoft.com/office/powerpoint/2010/main" val="1123452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Convention</a:t>
            </a:r>
            <a:endParaRPr lang="en-CA"/>
          </a:p>
          <a:p>
            <a:pPr lvl="0">
              <a:spcBef>
                <a:spcPts val="1200"/>
              </a:spcBef>
              <a:buClr>
                <a:srgbClr val="00B050"/>
              </a:buClr>
              <a:buFont typeface="Wingdings" panose="05000000000000000000" pitchFamily="2" charset="2"/>
              <a:buChar char="§"/>
            </a:pPr>
            <a:r>
              <a:rPr lang="en-CA" sz="2400"/>
              <a:t>One of the biggest sources of confusion for those new to the FX market is the market convention. We need to make clear the meaning of the following terms in the forex market first</a:t>
            </a:r>
            <a:r>
              <a:rPr lang="en-CA" sz="2400" smtClean="0"/>
              <a:t>.</a:t>
            </a:r>
            <a:endParaRPr lang="en-CA" sz="2400"/>
          </a:p>
          <a:p>
            <a:pPr lvl="0">
              <a:spcBef>
                <a:spcPts val="1200"/>
              </a:spcBef>
              <a:buClr>
                <a:srgbClr val="00B050"/>
              </a:buClr>
              <a:buFont typeface="Wingdings" panose="05000000000000000000" pitchFamily="2" charset="2"/>
              <a:buChar char="§"/>
            </a:pPr>
            <a:r>
              <a:rPr lang="en-US" sz="2400" b="1"/>
              <a:t>FX quotation</a:t>
            </a:r>
            <a:r>
              <a:rPr lang="en-US" sz="2400"/>
              <a:t>: the quotation EUR/USD 1.25 means that one Euro is exchanged for 1.25 USD. Here EUR (nominator) is the base or primary currency and USD (denominator) is the quote currency. One can convert any amount of base currency to quote currency by</a:t>
            </a:r>
            <a:endParaRPr lang="en-CA" sz="2400"/>
          </a:p>
          <a:p>
            <a:pPr marL="0" indent="0">
              <a:spcBef>
                <a:spcPts val="1200"/>
              </a:spcBef>
              <a:buNone/>
            </a:pPr>
            <a:r>
              <a:rPr lang="en-CA" sz="2400" smtClean="0"/>
              <a:t>	QuoteCurrencyAmount </a:t>
            </a:r>
            <a:r>
              <a:rPr lang="en-CA" sz="2400"/>
              <a:t>= FxRate * </a:t>
            </a:r>
            <a:r>
              <a:rPr lang="en-CA" sz="2400" smtClean="0"/>
              <a:t>BaseCurrencyAmount</a:t>
            </a:r>
            <a:endParaRPr lang="en-CA" sz="2400"/>
          </a:p>
        </p:txBody>
      </p:sp>
    </p:spTree>
    <p:extLst>
      <p:ext uri="{BB962C8B-B14F-4D97-AF65-F5344CB8AC3E}">
        <p14:creationId xmlns:p14="http://schemas.microsoft.com/office/powerpoint/2010/main" val="374220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Currency </a:t>
            </a:r>
            <a:r>
              <a:rPr lang="en-PH" sz="2400" smtClean="0"/>
              <a:t>Option</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a:t>
            </a:r>
            <a:r>
              <a:rPr lang="en-US" smtClean="0"/>
              <a:t>Convention (Cont)</a:t>
            </a:r>
            <a:endParaRPr lang="en-CA"/>
          </a:p>
          <a:p>
            <a:pPr lvl="0">
              <a:spcBef>
                <a:spcPts val="1200"/>
              </a:spcBef>
              <a:buClr>
                <a:srgbClr val="00B050"/>
              </a:buClr>
              <a:buFont typeface="Wingdings" panose="05000000000000000000" pitchFamily="2" charset="2"/>
              <a:buChar char="§"/>
            </a:pPr>
            <a:r>
              <a:rPr lang="en-US" sz="2400" b="1" smtClean="0"/>
              <a:t>Spot </a:t>
            </a:r>
            <a:r>
              <a:rPr lang="en-US" sz="2400" b="1"/>
              <a:t>Days</a:t>
            </a:r>
            <a:r>
              <a:rPr lang="en-US" sz="2400"/>
              <a:t>: The spot date or value date is the day the two parties actually exchange the two currencies. In other words, a currency pair requires a specification of the number of days between the quotation date (trade date) and the Spot Date on which the exchange is to take place at that quote. Spot days can be different for each currency pair, although typically it is two business days</a:t>
            </a:r>
            <a:r>
              <a:rPr lang="en-US" sz="2400" smtClean="0"/>
              <a:t>.</a:t>
            </a:r>
            <a:endParaRPr lang="en-CA" sz="2400"/>
          </a:p>
          <a:p>
            <a:pPr lvl="0">
              <a:spcBef>
                <a:spcPts val="1200"/>
              </a:spcBef>
              <a:buClr>
                <a:srgbClr val="00B050"/>
              </a:buClr>
              <a:buFont typeface="Wingdings" panose="05000000000000000000" pitchFamily="2" charset="2"/>
              <a:buChar char="§"/>
            </a:pPr>
            <a:r>
              <a:rPr lang="en-US" sz="2400" b="1"/>
              <a:t>Holidays</a:t>
            </a:r>
            <a:r>
              <a:rPr lang="en-US" sz="2400"/>
              <a:t>: Each currency pair has a set of holidays associated with it. The holidays of a currency pair is the union of the holidays of the two currencies.</a:t>
            </a:r>
            <a:endParaRPr lang="en-CA" sz="2400"/>
          </a:p>
        </p:txBody>
      </p:sp>
    </p:spTree>
    <p:extLst>
      <p:ext uri="{BB962C8B-B14F-4D97-AF65-F5344CB8AC3E}">
        <p14:creationId xmlns:p14="http://schemas.microsoft.com/office/powerpoint/2010/main" val="37483158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715</TotalTime>
  <Words>941</Words>
  <Application>Microsoft Office PowerPoint</Application>
  <PresentationFormat>On-screen Show (4:3)</PresentationFormat>
  <Paragraphs>148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Currency Option or FX Option Introduction and Pricing Guide</vt:lpstr>
      <vt:lpstr>Currency Option</vt:lpstr>
      <vt:lpstr>Currency Option</vt:lpstr>
      <vt:lpstr>Currency Option</vt:lpstr>
      <vt:lpstr>Currency Option</vt:lpstr>
      <vt:lpstr>Currency Option</vt:lpstr>
      <vt:lpstr>Currency Option</vt:lpstr>
      <vt:lpstr>Currency Option</vt:lpstr>
      <vt:lpstr>Currency Option</vt:lpstr>
      <vt:lpstr>Currency Option</vt:lpstr>
      <vt:lpstr>Currency Option</vt:lpstr>
      <vt:lpstr>Currency Option</vt:lpstr>
      <vt:lpstr>Currency Option</vt:lpstr>
      <vt:lpstr>Currency Option</vt:lpstr>
      <vt:lpstr>Currency Option</vt:lpstr>
      <vt:lpstr>Currency Option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196</cp:revision>
  <dcterms:created xsi:type="dcterms:W3CDTF">2006-08-16T00:00:00Z</dcterms:created>
  <dcterms:modified xsi:type="dcterms:W3CDTF">2018-05-23T14:12:50Z</dcterms:modified>
</cp:coreProperties>
</file>