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76" r:id="rId4"/>
    <p:sldId id="277" r:id="rId5"/>
    <p:sldId id="285" r:id="rId6"/>
    <p:sldId id="278" r:id="rId7"/>
    <p:sldId id="280" r:id="rId8"/>
    <p:sldId id="281" r:id="rId9"/>
    <p:sldId id="282" r:id="rId10"/>
    <p:sldId id="283" r:id="rId11"/>
    <p:sldId id="286" r:id="rId12"/>
    <p:sldId id="287" r:id="rId13"/>
    <p:sldId id="284"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5/22/2018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1600"/>
            <a:ext cx="8534400" cy="1470025"/>
          </a:xfrm>
        </p:spPr>
        <p:txBody>
          <a:bodyPr/>
          <a:lstStyle/>
          <a:p>
            <a:pPr algn="r"/>
            <a:r>
              <a:rPr lang="en-CA" sz="4800" smtClean="0">
                <a:effectLst/>
              </a:rPr>
              <a:t>Currency </a:t>
            </a:r>
            <a:r>
              <a:rPr lang="en-CA" sz="4800" smtClean="0">
                <a:effectLst/>
              </a:rPr>
              <a:t>Swap </a:t>
            </a:r>
            <a:r>
              <a:rPr lang="en-CA" sz="4800" smtClean="0">
                <a:effectLst/>
              </a:rPr>
              <a:t>or FX </a:t>
            </a:r>
            <a:r>
              <a:rPr lang="en-CA" sz="4800" smtClean="0">
                <a:effectLst/>
              </a:rPr>
              <a:t>Swapd </a:t>
            </a:r>
            <a:r>
              <a:rPr lang="en-CA" sz="4800" smtClean="0">
                <a:effectLst/>
              </a:rPr>
              <a:t>Difinition and Pricing Guide</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a:t>Valuation</a:t>
            </a:r>
          </a:p>
          <a:p>
            <a:pPr>
              <a:spcBef>
                <a:spcPts val="1800"/>
              </a:spcBef>
              <a:buClr>
                <a:srgbClr val="00B050"/>
              </a:buClr>
              <a:buFont typeface="Wingdings" panose="05000000000000000000" pitchFamily="2" charset="2"/>
              <a:buChar char="§"/>
            </a:pPr>
            <a:r>
              <a:rPr lang="en-CA" sz="2200"/>
              <a:t>An FX swap is a simultaneous purchase and sale of identical amounts of one currency for another with two different value dates, normally spot date and forward date</a:t>
            </a:r>
            <a:r>
              <a:rPr lang="en-CA" sz="2200"/>
              <a:t>. </a:t>
            </a:r>
            <a:endParaRPr lang="en-CA" sz="2200" smtClean="0"/>
          </a:p>
          <a:p>
            <a:pPr>
              <a:spcBef>
                <a:spcPts val="1200"/>
              </a:spcBef>
              <a:buClr>
                <a:srgbClr val="00B050"/>
              </a:buClr>
              <a:buFont typeface="Wingdings" panose="05000000000000000000" pitchFamily="2" charset="2"/>
              <a:buChar char="§"/>
            </a:pPr>
            <a:r>
              <a:rPr lang="en-CA" sz="2200" smtClean="0"/>
              <a:t>Therefore</a:t>
            </a:r>
            <a:r>
              <a:rPr lang="en-CA" sz="2200"/>
              <a:t>, an FX swap has two legs – a spot transaction and a forward </a:t>
            </a:r>
            <a:r>
              <a:rPr lang="en-CA" sz="2200"/>
              <a:t>transaction</a:t>
            </a:r>
            <a:r>
              <a:rPr lang="en-CA" sz="2200" smtClean="0"/>
              <a:t>.</a:t>
            </a:r>
            <a:endParaRPr lang="en-CA" sz="2200"/>
          </a:p>
          <a:p>
            <a:pPr>
              <a:spcBef>
                <a:spcPts val="1200"/>
              </a:spcBef>
              <a:buClr>
                <a:srgbClr val="00B050"/>
              </a:buClr>
              <a:buFont typeface="Wingdings" panose="05000000000000000000" pitchFamily="2" charset="2"/>
              <a:buChar char="§"/>
            </a:pPr>
            <a:r>
              <a:rPr lang="en-CA" sz="2200"/>
              <a:t>In the spot leg, a particular quantity of a currency is bought or sold versus another currency at an agreed upon rate on the spot date</a:t>
            </a:r>
            <a:r>
              <a:rPr lang="en-CA" sz="2200"/>
              <a:t>. </a:t>
            </a:r>
            <a:endParaRPr lang="en-CA" sz="2200" smtClean="0"/>
          </a:p>
          <a:p>
            <a:pPr>
              <a:spcBef>
                <a:spcPts val="1200"/>
              </a:spcBef>
              <a:buClr>
                <a:srgbClr val="00B050"/>
              </a:buClr>
              <a:buFont typeface="Wingdings" panose="05000000000000000000" pitchFamily="2" charset="2"/>
              <a:buChar char="§"/>
            </a:pPr>
            <a:r>
              <a:rPr lang="en-CA" sz="2200" smtClean="0"/>
              <a:t>In </a:t>
            </a:r>
            <a:r>
              <a:rPr lang="en-CA" sz="2200"/>
              <a:t>the forward leg, the same quantity of currency is then simultaneously sold or bought versus the other currency at a second agreed upon rate on the forward </a:t>
            </a:r>
            <a:r>
              <a:rPr lang="en-CA" sz="2200"/>
              <a:t>date</a:t>
            </a:r>
            <a:r>
              <a:rPr lang="en-CA" sz="2200" smtClean="0"/>
              <a:t>.</a:t>
            </a:r>
            <a:endParaRPr lang="en-CA" sz="2200"/>
          </a:p>
        </p:txBody>
      </p:sp>
    </p:spTree>
    <p:extLst>
      <p:ext uri="{BB962C8B-B14F-4D97-AF65-F5344CB8AC3E}">
        <p14:creationId xmlns:p14="http://schemas.microsoft.com/office/powerpoint/2010/main" val="3399084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smtClean="0"/>
              <a:t>Valuation (Cont)</a:t>
            </a:r>
            <a:endParaRPr lang="en-CA"/>
          </a:p>
          <a:p>
            <a:pPr>
              <a:lnSpc>
                <a:spcPct val="150000"/>
              </a:lnSpc>
              <a:spcBef>
                <a:spcPts val="1800"/>
              </a:spcBef>
              <a:buClr>
                <a:srgbClr val="00B050"/>
              </a:buClr>
              <a:buFont typeface="Wingdings" panose="05000000000000000000" pitchFamily="2" charset="2"/>
              <a:buChar char="§"/>
            </a:pPr>
            <a:r>
              <a:rPr lang="en-CA" sz="2400" smtClean="0"/>
              <a:t>From </a:t>
            </a:r>
            <a:r>
              <a:rPr lang="en-CA" sz="2400"/>
              <a:t>valuation perspective, an FX swap can be viewed as a combination of two forward contracts</a:t>
            </a:r>
            <a:r>
              <a:rPr lang="en-CA" sz="2400"/>
              <a:t>. </a:t>
            </a:r>
            <a:endParaRPr lang="en-CA" sz="2400" smtClean="0"/>
          </a:p>
          <a:p>
            <a:pPr>
              <a:lnSpc>
                <a:spcPct val="150000"/>
              </a:lnSpc>
              <a:spcBef>
                <a:spcPts val="1200"/>
              </a:spcBef>
              <a:buClr>
                <a:srgbClr val="00B050"/>
              </a:buClr>
              <a:buFont typeface="Wingdings" panose="05000000000000000000" pitchFamily="2" charset="2"/>
              <a:buChar char="§"/>
            </a:pPr>
            <a:r>
              <a:rPr lang="en-CA" sz="2400" smtClean="0"/>
              <a:t>In </a:t>
            </a:r>
            <a:r>
              <a:rPr lang="en-CA" sz="2400"/>
              <a:t>general, it has a long FX forward contract and a short one</a:t>
            </a:r>
            <a:r>
              <a:rPr lang="en-CA" sz="2400"/>
              <a:t>. </a:t>
            </a:r>
            <a:endParaRPr lang="en-CA" sz="2400" smtClean="0"/>
          </a:p>
          <a:p>
            <a:pPr>
              <a:lnSpc>
                <a:spcPct val="150000"/>
              </a:lnSpc>
              <a:spcBef>
                <a:spcPts val="1200"/>
              </a:spcBef>
              <a:buClr>
                <a:srgbClr val="00B050"/>
              </a:buClr>
              <a:buFont typeface="Wingdings" panose="05000000000000000000" pitchFamily="2" charset="2"/>
              <a:buChar char="§"/>
            </a:pPr>
            <a:r>
              <a:rPr lang="en-CA" sz="2400" smtClean="0"/>
              <a:t>Typically</a:t>
            </a:r>
            <a:r>
              <a:rPr lang="en-CA" sz="2400"/>
              <a:t>, one leg of the outstanding contract would have already expired. Therefore, in many situations, an FX swap is equivalent to an FX forward </a:t>
            </a:r>
            <a:r>
              <a:rPr lang="en-CA" sz="2400"/>
              <a:t>contract</a:t>
            </a:r>
            <a:r>
              <a:rPr lang="en-CA" sz="2400" smtClean="0"/>
              <a:t>.</a:t>
            </a:r>
            <a:endParaRPr lang="en-CA" sz="2400" smtClean="0"/>
          </a:p>
          <a:p>
            <a:pPr marL="0" indent="0">
              <a:buClr>
                <a:srgbClr val="00B050"/>
              </a:buClr>
              <a:buNone/>
            </a:pPr>
            <a:endParaRPr lang="en-CA" sz="1800"/>
          </a:p>
        </p:txBody>
      </p:sp>
    </p:spTree>
    <p:extLst>
      <p:ext uri="{BB962C8B-B14F-4D97-AF65-F5344CB8AC3E}">
        <p14:creationId xmlns:p14="http://schemas.microsoft.com/office/powerpoint/2010/main" val="3141321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smtClean="0"/>
                  <a:t>Valuation (Cont)</a:t>
                </a:r>
                <a:endParaRPr lang="en-CA"/>
              </a:p>
              <a:p>
                <a:pPr>
                  <a:spcBef>
                    <a:spcPts val="1800"/>
                  </a:spcBef>
                  <a:buClr>
                    <a:srgbClr val="00B050"/>
                  </a:buClr>
                  <a:buFont typeface="Wingdings" panose="05000000000000000000" pitchFamily="2" charset="2"/>
                  <a:buChar char="§"/>
                </a:pPr>
                <a:r>
                  <a:rPr lang="en-CA" sz="2200" smtClean="0"/>
                  <a:t>The </a:t>
                </a:r>
                <a:r>
                  <a:rPr lang="en-CA" sz="2200"/>
                  <a:t>present value of an FX forward contract is given </a:t>
                </a:r>
                <a:r>
                  <a:rPr lang="en-CA" sz="2200" smtClean="0"/>
                  <a:t>by</a:t>
                </a:r>
              </a:p>
              <a:p>
                <a:endParaRPr lang="en-CA" sz="600"/>
              </a:p>
              <a:p>
                <a:pPr marL="0" indent="0">
                  <a:buNone/>
                </a:pPr>
                <a14:m>
                  <m:oMathPara xmlns:m="http://schemas.openxmlformats.org/officeDocument/2006/math">
                    <m:oMathParaPr>
                      <m:jc m:val="centerGroup"/>
                    </m:oMathParaPr>
                    <m:oMath xmlns:m="http://schemas.openxmlformats.org/officeDocument/2006/math">
                      <m:r>
                        <a:rPr lang="en-CA" sz="1800" i="1">
                          <a:latin typeface="Cambria Math"/>
                        </a:rPr>
                        <m:t>𝑃𝑉</m:t>
                      </m:r>
                      <m:d>
                        <m:dPr>
                          <m:ctrlPr>
                            <a:rPr lang="en-CA" sz="1800" i="1">
                              <a:latin typeface="Cambria Math"/>
                            </a:rPr>
                          </m:ctrlPr>
                        </m:dPr>
                        <m:e>
                          <m:r>
                            <a:rPr lang="en-CA" sz="1800" i="1">
                              <a:latin typeface="Cambria Math"/>
                            </a:rPr>
                            <m:t>𝑡</m:t>
                          </m:r>
                        </m:e>
                      </m:d>
                      <m:r>
                        <a:rPr lang="en-CA" sz="1800" i="1">
                          <a:latin typeface="Cambria Math"/>
                        </a:rPr>
                        <m:t>=</m:t>
                      </m:r>
                      <m:sSub>
                        <m:sSubPr>
                          <m:ctrlPr>
                            <a:rPr lang="en-CA" sz="1800" i="1">
                              <a:latin typeface="Cambria Math"/>
                            </a:rPr>
                          </m:ctrlPr>
                        </m:sSubPr>
                        <m:e>
                          <m:r>
                            <a:rPr lang="en-CA" sz="1800" i="1">
                              <a:latin typeface="Cambria Math"/>
                            </a:rPr>
                            <m:t>𝑁</m:t>
                          </m:r>
                        </m:e>
                        <m:sub>
                          <m:r>
                            <a:rPr lang="en-CA" sz="1800" i="1">
                              <a:latin typeface="Cambria Math"/>
                            </a:rPr>
                            <m:t>𝑏</m:t>
                          </m:r>
                        </m:sub>
                      </m:sSub>
                      <m:sSub>
                        <m:sSubPr>
                          <m:ctrlPr>
                            <a:rPr lang="en-CA" sz="1800" i="1">
                              <a:latin typeface="Cambria Math"/>
                            </a:rPr>
                          </m:ctrlPr>
                        </m:sSubPr>
                        <m:e>
                          <m:r>
                            <a:rPr lang="en-CA" sz="1800" i="1">
                              <a:latin typeface="Cambria Math"/>
                            </a:rPr>
                            <m:t>𝐷</m:t>
                          </m:r>
                        </m:e>
                        <m:sub>
                          <m:r>
                            <a:rPr lang="en-CA" sz="1800" i="1">
                              <a:latin typeface="Cambria Math"/>
                            </a:rPr>
                            <m:t>𝑏</m:t>
                          </m:r>
                        </m:sub>
                      </m:sSub>
                      <m:d>
                        <m:dPr>
                          <m:ctrlPr>
                            <a:rPr lang="en-CA" sz="1800" i="1">
                              <a:latin typeface="Cambria Math"/>
                            </a:rPr>
                          </m:ctrlPr>
                        </m:dPr>
                        <m:e>
                          <m:r>
                            <a:rPr lang="en-CA" sz="1800" i="1">
                              <a:latin typeface="Cambria Math"/>
                            </a:rPr>
                            <m:t>𝑡</m:t>
                          </m:r>
                          <m:r>
                            <a:rPr lang="en-CA" sz="1800" i="1">
                              <a:latin typeface="Cambria Math"/>
                            </a:rPr>
                            <m:t>,</m:t>
                          </m:r>
                          <m:r>
                            <a:rPr lang="en-CA" sz="1800" i="1">
                              <a:latin typeface="Cambria Math"/>
                            </a:rPr>
                            <m:t>𝑇</m:t>
                          </m:r>
                        </m:e>
                      </m:d>
                      <m:sSub>
                        <m:sSubPr>
                          <m:ctrlPr>
                            <a:rPr lang="en-CA" sz="1800" i="1">
                              <a:latin typeface="Cambria Math"/>
                            </a:rPr>
                          </m:ctrlPr>
                        </m:sSubPr>
                        <m:e>
                          <m:r>
                            <a:rPr lang="en-CA" sz="1800" i="1">
                              <a:latin typeface="Cambria Math"/>
                            </a:rPr>
                            <m:t>𝑋</m:t>
                          </m:r>
                        </m:e>
                        <m:sub>
                          <m:r>
                            <a:rPr lang="en-CA" sz="1800" i="1">
                              <a:latin typeface="Cambria Math"/>
                            </a:rPr>
                            <m:t>0</m:t>
                          </m:r>
                        </m:sub>
                      </m:sSub>
                      <m:r>
                        <a:rPr lang="en-CA" sz="1800" i="1">
                          <a:latin typeface="Cambria Math"/>
                        </a:rPr>
                        <m:t>−</m:t>
                      </m:r>
                      <m:sSub>
                        <m:sSubPr>
                          <m:ctrlPr>
                            <a:rPr lang="en-CA" sz="1800" i="1">
                              <a:latin typeface="Cambria Math"/>
                            </a:rPr>
                          </m:ctrlPr>
                        </m:sSubPr>
                        <m:e>
                          <m:r>
                            <a:rPr lang="en-CA" sz="1800" i="1">
                              <a:latin typeface="Cambria Math"/>
                            </a:rPr>
                            <m:t>𝑁</m:t>
                          </m:r>
                        </m:e>
                        <m:sub>
                          <m:r>
                            <a:rPr lang="en-CA" sz="1800" i="1">
                              <a:latin typeface="Cambria Math"/>
                            </a:rPr>
                            <m:t>𝑞</m:t>
                          </m:r>
                        </m:sub>
                      </m:sSub>
                      <m:sSub>
                        <m:sSubPr>
                          <m:ctrlPr>
                            <a:rPr lang="en-CA" sz="1800" i="1">
                              <a:latin typeface="Cambria Math"/>
                            </a:rPr>
                          </m:ctrlPr>
                        </m:sSubPr>
                        <m:e>
                          <m:r>
                            <a:rPr lang="en-CA" sz="1800" i="1">
                              <a:latin typeface="Cambria Math"/>
                            </a:rPr>
                            <m:t>𝐷</m:t>
                          </m:r>
                        </m:e>
                        <m:sub>
                          <m:r>
                            <a:rPr lang="en-CA" sz="1800" i="1">
                              <a:latin typeface="Cambria Math"/>
                            </a:rPr>
                            <m:t>𝑞</m:t>
                          </m:r>
                        </m:sub>
                      </m:sSub>
                      <m:r>
                        <a:rPr lang="en-CA" sz="1800" i="1">
                          <a:latin typeface="Cambria Math"/>
                        </a:rPr>
                        <m:t>(</m:t>
                      </m:r>
                      <m:r>
                        <a:rPr lang="en-CA" sz="1800" i="1">
                          <a:latin typeface="Cambria Math"/>
                        </a:rPr>
                        <m:t>𝑡</m:t>
                      </m:r>
                      <m:r>
                        <a:rPr lang="en-CA" sz="1800" i="1">
                          <a:latin typeface="Cambria Math"/>
                        </a:rPr>
                        <m:t>,</m:t>
                      </m:r>
                      <m:r>
                        <a:rPr lang="en-CA" sz="1800" i="1">
                          <a:latin typeface="Cambria Math"/>
                        </a:rPr>
                        <m:t>𝑇</m:t>
                      </m:r>
                      <m:r>
                        <a:rPr lang="en-CA" sz="1800" i="1">
                          <a:latin typeface="Cambria Math"/>
                        </a:rPr>
                        <m:t>)</m:t>
                      </m:r>
                    </m:oMath>
                  </m:oMathPara>
                </a14:m>
                <a:endParaRPr lang="en-CA" sz="1800"/>
              </a:p>
              <a:p>
                <a:pPr marL="400050" lvl="1" indent="0">
                  <a:buNone/>
                </a:pPr>
                <a:r>
                  <a:rPr lang="en-CA" sz="1800"/>
                  <a:t>where</a:t>
                </a:r>
              </a:p>
              <a:p>
                <a:pPr marL="0" indent="0">
                  <a:buNone/>
                </a:pPr>
                <a:r>
                  <a:rPr lang="en-CA" sz="1800"/>
                  <a:t>	</a:t>
                </a:r>
                <a:r>
                  <a:rPr lang="en-CA" sz="1800" i="1"/>
                  <a:t>t</a:t>
                </a:r>
                <a:r>
                  <a:rPr lang="en-CA" sz="1800"/>
                  <a:t> 	</a:t>
                </a:r>
                <a:r>
                  <a:rPr lang="en-CA" sz="1800" smtClean="0"/>
                  <a:t>the valuation </a:t>
                </a:r>
                <a:r>
                  <a:rPr lang="en-CA" sz="1800"/>
                  <a:t>date</a:t>
                </a:r>
              </a:p>
              <a:p>
                <a:pPr marL="0" indent="0">
                  <a:buNone/>
                </a:pPr>
                <a:r>
                  <a:rPr lang="en-CA" sz="1800"/>
                  <a:t>	</a:t>
                </a:r>
                <a:r>
                  <a:rPr lang="en-CA" sz="1800" i="1"/>
                  <a:t>T</a:t>
                </a:r>
                <a:r>
                  <a:rPr lang="en-CA" sz="1800"/>
                  <a:t> 	</a:t>
                </a:r>
                <a:r>
                  <a:rPr lang="en-CA" sz="1800" smtClean="0"/>
                  <a:t>the payment </a:t>
                </a:r>
                <a:r>
                  <a:rPr lang="en-CA" sz="1800"/>
                  <a:t>date</a:t>
                </a:r>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𝑋</m:t>
                        </m:r>
                      </m:e>
                      <m:sub>
                        <m:r>
                          <a:rPr lang="en-CA" sz="1800" i="1">
                            <a:latin typeface="Cambria Math"/>
                          </a:rPr>
                          <m:t>𝑠</m:t>
                        </m:r>
                      </m:sub>
                    </m:sSub>
                  </m:oMath>
                </a14:m>
                <a:r>
                  <a:rPr lang="en-CA" sz="1800"/>
                  <a:t> 	</a:t>
                </a:r>
                <a:r>
                  <a:rPr lang="en-CA" sz="1800" smtClean="0"/>
                  <a:t>the spot </a:t>
                </a:r>
                <a:r>
                  <a:rPr lang="en-CA" sz="1800"/>
                  <a:t>FX </a:t>
                </a:r>
                <a:r>
                  <a:rPr lang="en-CA" sz="1800" smtClean="0"/>
                  <a:t>rate quoted as </a:t>
                </a:r>
                <a:r>
                  <a:rPr lang="en-CA" sz="1800"/>
                  <a:t>base/quote</a:t>
                </a:r>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𝐷</m:t>
                        </m:r>
                      </m:e>
                      <m:sub>
                        <m:r>
                          <a:rPr lang="en-CA" sz="1800" i="1">
                            <a:latin typeface="Cambria Math"/>
                          </a:rPr>
                          <m:t>𝑏</m:t>
                        </m:r>
                      </m:sub>
                    </m:sSub>
                    <m:r>
                      <a:rPr lang="en-CA" sz="1800" i="1">
                        <a:latin typeface="Cambria Math"/>
                      </a:rPr>
                      <m:t>(</m:t>
                    </m:r>
                    <m:r>
                      <a:rPr lang="en-CA" sz="1800" i="1">
                        <a:latin typeface="Cambria Math"/>
                      </a:rPr>
                      <m:t>𝑡</m:t>
                    </m:r>
                    <m:r>
                      <a:rPr lang="en-CA" sz="1800" i="1">
                        <a:latin typeface="Cambria Math"/>
                      </a:rPr>
                      <m:t>,</m:t>
                    </m:r>
                    <m:r>
                      <a:rPr lang="en-CA" sz="1800" i="1">
                        <a:latin typeface="Cambria Math"/>
                      </a:rPr>
                      <m:t>𝑇</m:t>
                    </m:r>
                    <m:r>
                      <a:rPr lang="en-CA" sz="1800" i="1">
                        <a:latin typeface="Cambria Math"/>
                      </a:rPr>
                      <m:t>)</m:t>
                    </m:r>
                  </m:oMath>
                </a14:m>
                <a:r>
                  <a:rPr lang="en-CA" sz="1800"/>
                  <a:t> </a:t>
                </a:r>
                <a:r>
                  <a:rPr lang="en-CA" sz="1800" smtClean="0"/>
                  <a:t>	the </a:t>
                </a:r>
                <a:r>
                  <a:rPr lang="en-CA" sz="1800"/>
                  <a:t>discount factor of base </a:t>
                </a:r>
                <a:r>
                  <a:rPr lang="en-CA" sz="1800" smtClean="0"/>
                  <a:t>currency</a:t>
                </a:r>
                <a:endParaRPr lang="en-CA" sz="1800"/>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𝐷</m:t>
                        </m:r>
                      </m:e>
                      <m:sub>
                        <m:r>
                          <a:rPr lang="en-CA" sz="1800" i="1">
                            <a:latin typeface="Cambria Math"/>
                          </a:rPr>
                          <m:t>𝑞</m:t>
                        </m:r>
                      </m:sub>
                    </m:sSub>
                    <m:r>
                      <a:rPr lang="en-CA" sz="1800" i="1">
                        <a:latin typeface="Cambria Math"/>
                      </a:rPr>
                      <m:t>(</m:t>
                    </m:r>
                    <m:r>
                      <a:rPr lang="en-CA" sz="1800" i="1">
                        <a:latin typeface="Cambria Math"/>
                      </a:rPr>
                      <m:t>𝑡</m:t>
                    </m:r>
                    <m:r>
                      <a:rPr lang="en-CA" sz="1800" i="1">
                        <a:latin typeface="Cambria Math"/>
                      </a:rPr>
                      <m:t>,</m:t>
                    </m:r>
                    <m:r>
                      <a:rPr lang="en-CA" sz="1800" i="1">
                        <a:latin typeface="Cambria Math"/>
                      </a:rPr>
                      <m:t>𝑇</m:t>
                    </m:r>
                    <m:r>
                      <a:rPr lang="en-CA" sz="1800" i="1">
                        <a:latin typeface="Cambria Math"/>
                      </a:rPr>
                      <m:t>)</m:t>
                    </m:r>
                  </m:oMath>
                </a14:m>
                <a:r>
                  <a:rPr lang="en-CA" sz="1800"/>
                  <a:t> </a:t>
                </a:r>
                <a:r>
                  <a:rPr lang="en-CA" sz="1800" smtClean="0"/>
                  <a:t>	the </a:t>
                </a:r>
                <a:r>
                  <a:rPr lang="en-CA" sz="1800"/>
                  <a:t>discount factor of quote </a:t>
                </a:r>
                <a:r>
                  <a:rPr lang="en-CA" sz="1800" smtClean="0"/>
                  <a:t>currency</a:t>
                </a:r>
                <a:endParaRPr lang="en-CA" sz="1800"/>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𝑁</m:t>
                        </m:r>
                      </m:e>
                      <m:sub>
                        <m:r>
                          <a:rPr lang="en-CA" sz="1800" i="1">
                            <a:latin typeface="Cambria Math"/>
                          </a:rPr>
                          <m:t>𝑏</m:t>
                        </m:r>
                      </m:sub>
                    </m:sSub>
                  </m:oMath>
                </a14:m>
                <a:r>
                  <a:rPr lang="en-CA" sz="1800"/>
                  <a:t> </a:t>
                </a:r>
                <a:r>
                  <a:rPr lang="en-CA" sz="1800" smtClean="0"/>
                  <a:t>	the </a:t>
                </a:r>
                <a:r>
                  <a:rPr lang="en-CA" sz="1800"/>
                  <a:t>notional principal amount for base currency</a:t>
                </a:r>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𝑁</m:t>
                        </m:r>
                      </m:e>
                      <m:sub>
                        <m:r>
                          <a:rPr lang="en-CA" sz="1800" i="1">
                            <a:latin typeface="Cambria Math"/>
                          </a:rPr>
                          <m:t>𝑞</m:t>
                        </m:r>
                      </m:sub>
                    </m:sSub>
                  </m:oMath>
                </a14:m>
                <a:r>
                  <a:rPr lang="en-CA" sz="1800"/>
                  <a:t> </a:t>
                </a:r>
                <a:r>
                  <a:rPr lang="en-CA" sz="1800" smtClean="0"/>
                  <a:t>	the notional </a:t>
                </a:r>
                <a:r>
                  <a:rPr lang="en-CA" sz="1800"/>
                  <a:t>principal amount for quote currency</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800600"/>
              </a:xfrm>
              <a:blipFill rotWithShape="1">
                <a:blip r:embed="rId2"/>
                <a:stretch>
                  <a:fillRect l="-815" t="-1650"/>
                </a:stretch>
              </a:blipFill>
            </p:spPr>
            <p:txBody>
              <a:bodyPr/>
              <a:lstStyle/>
              <a:p>
                <a:r>
                  <a:rPr lang="en-CA">
                    <a:noFill/>
                  </a:rPr>
                  <a:t> </a:t>
                </a:r>
              </a:p>
            </p:txBody>
          </p:sp>
        </mc:Fallback>
      </mc:AlternateContent>
    </p:spTree>
    <p:extLst>
      <p:ext uri="{BB962C8B-B14F-4D97-AF65-F5344CB8AC3E}">
        <p14:creationId xmlns:p14="http://schemas.microsoft.com/office/powerpoint/2010/main" val="152046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smtClean="0"/>
              <a:t>A Real World Example</a:t>
            </a:r>
            <a:endParaRPr lang="en-CA"/>
          </a:p>
        </p:txBody>
      </p:sp>
      <p:graphicFrame>
        <p:nvGraphicFramePr>
          <p:cNvPr id="5" name="Table 4"/>
          <p:cNvGraphicFramePr>
            <a:graphicFrameLocks noGrp="1"/>
          </p:cNvGraphicFramePr>
          <p:nvPr>
            <p:extLst>
              <p:ext uri="{D42A27DB-BD31-4B8C-83A1-F6EECF244321}">
                <p14:modId xmlns:p14="http://schemas.microsoft.com/office/powerpoint/2010/main" val="4147897088"/>
              </p:ext>
            </p:extLst>
          </p:nvPr>
        </p:nvGraphicFramePr>
        <p:xfrm>
          <a:off x="1219200" y="2615406"/>
          <a:ext cx="6858000" cy="3861600"/>
        </p:xfrm>
        <a:graphic>
          <a:graphicData uri="http://schemas.openxmlformats.org/drawingml/2006/table">
            <a:tbl>
              <a:tblPr firstRow="1" firstCol="1" bandRow="1">
                <a:tableStyleId>{5C22544A-7EE6-4342-B048-85BDC9FD1C3A}</a:tableStyleId>
              </a:tblPr>
              <a:tblGrid>
                <a:gridCol w="4387601"/>
                <a:gridCol w="2470399"/>
              </a:tblGrid>
              <a:tr h="257440">
                <a:tc>
                  <a:txBody>
                    <a:bodyPr/>
                    <a:lstStyle/>
                    <a:p>
                      <a:pPr>
                        <a:spcAft>
                          <a:spcPts val="0"/>
                        </a:spcAft>
                      </a:pPr>
                      <a:r>
                        <a:rPr lang="en-CA" sz="1100">
                          <a:effectLst/>
                        </a:rPr>
                        <a:t>Delivery Type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Delivery</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Leg One Currency</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GBP</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Leg One Notional</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10043000</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Leg Two Currency</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USD</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Leg Two Notional</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12289368.03</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Net Price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1.223675</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Buy Sell</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Buy</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Base Currency</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GBP</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Underlying Currency</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USD</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Instrument</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GBP/USD</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Spot Quotation Denominator</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GBP</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Spot Quotation Numerator</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USD</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Trade Date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10/28/2016</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Maturity Date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11/1/2017</a:t>
                      </a:r>
                      <a:endParaRPr lang="en-CA" sz="1200">
                        <a:effectLst/>
                        <a:latin typeface="Times New Roman"/>
                        <a:ea typeface="SimSun"/>
                      </a:endParaRPr>
                    </a:p>
                  </a:txBody>
                  <a:tcPr marL="9525" marR="9525" marT="9525" marB="9525" anchor="ctr"/>
                </a:tc>
              </a:tr>
              <a:tr h="257440">
                <a:tc>
                  <a:txBody>
                    <a:bodyPr/>
                    <a:lstStyle/>
                    <a:p>
                      <a:pPr>
                        <a:spcAft>
                          <a:spcPts val="0"/>
                        </a:spcAft>
                      </a:pPr>
                      <a:r>
                        <a:rPr lang="en-CA" sz="1100">
                          <a:effectLst/>
                        </a:rPr>
                        <a:t>Settlement Date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11/1/2017</a:t>
                      </a:r>
                      <a:endParaRPr lang="en-CA" sz="1200">
                        <a:effectLst/>
                        <a:latin typeface="Times New Roman"/>
                        <a:ea typeface="SimSun"/>
                      </a:endParaRPr>
                    </a:p>
                  </a:txBody>
                  <a:tcPr marL="9525" marR="9525" marT="9525" marB="9525" anchor="ctr"/>
                </a:tc>
              </a:tr>
            </a:tbl>
          </a:graphicData>
        </a:graphic>
      </p:graphicFrame>
    </p:spTree>
    <p:extLst>
      <p:ext uri="{BB962C8B-B14F-4D97-AF65-F5344CB8AC3E}">
        <p14:creationId xmlns:p14="http://schemas.microsoft.com/office/powerpoint/2010/main" val="3003479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t>http://</a:t>
            </a:r>
            <a:r>
              <a:rPr lang="en-CA" sz="1600" smtClean="0"/>
              <a:t>www.finpricing.com/lib/FxSwap.html</a:t>
            </a: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533400" y="1752600"/>
            <a:ext cx="8229600" cy="4800600"/>
          </a:xfrm>
        </p:spPr>
        <p:txBody>
          <a:bodyPr>
            <a:noAutofit/>
          </a:bodyPr>
          <a:lstStyle/>
          <a:p>
            <a:pPr marL="0" indent="0">
              <a:buNone/>
            </a:pPr>
            <a:r>
              <a:rPr lang="en-CA" sz="2400"/>
              <a:t>	</a:t>
            </a:r>
            <a:r>
              <a:rPr lang="en-CA" sz="2200"/>
              <a:t>An FX swap or currency swap agreement is a contract  in which both parties agree to exchange one currency for another currency at a spot FX rate. The agreement also stipulates to re-exchange the same amounts at a certain future date also at a forward FX rate. Many people confuse currency swaps with cross currency swaps. They are totally different. A cross currency swap is an interest rate swap in which two parties to exchange interest payments and principal on loans denominated in two different </a:t>
            </a:r>
            <a:r>
              <a:rPr lang="en-CA" sz="2200"/>
              <a:t>currencies</a:t>
            </a:r>
            <a:r>
              <a:rPr lang="en-CA" sz="2200" smtClean="0"/>
              <a:t>.</a:t>
            </a:r>
          </a:p>
          <a:p>
            <a:pPr marL="0" indent="0">
              <a:buNone/>
            </a:pPr>
            <a:r>
              <a:rPr lang="en-US" sz="2200"/>
              <a:t>	</a:t>
            </a:r>
            <a:r>
              <a:rPr lang="en-CA" sz="2200" smtClean="0"/>
              <a:t>The </a:t>
            </a:r>
            <a:r>
              <a:rPr lang="en-CA" sz="2200"/>
              <a:t>most common use of FX Swaps is for institutions to fund their foreign exchange balances. FX swaps are also used by importers and exporters, as well as institutional investors who wish to hedge their positions. They are also used to speculate and, by incurring a risk, attempt to profit from rising or falling exchange rates.</a:t>
            </a:r>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indent="0" algn="ctr">
              <a:buNone/>
            </a:pPr>
            <a:r>
              <a:rPr lang="en-PH" sz="4000" smtClean="0"/>
              <a:t>Summary</a:t>
            </a:r>
          </a:p>
          <a:p>
            <a:pPr>
              <a:lnSpc>
                <a:spcPct val="150000"/>
              </a:lnSpc>
              <a:buClr>
                <a:srgbClr val="00B050"/>
              </a:buClr>
              <a:buFont typeface="Wingdings" panose="05000000000000000000" pitchFamily="2" charset="2"/>
              <a:buChar char="§"/>
            </a:pPr>
            <a:r>
              <a:rPr lang="en-US" sz="2400"/>
              <a:t>Currency </a:t>
            </a:r>
            <a:r>
              <a:rPr lang="en-US" sz="2400" smtClean="0"/>
              <a:t>Swap</a:t>
            </a:r>
            <a:r>
              <a:rPr lang="en-US" sz="2400" smtClean="0"/>
              <a:t> </a:t>
            </a:r>
            <a:r>
              <a:rPr lang="en-US" sz="2400"/>
              <a:t>or FX </a:t>
            </a:r>
            <a:r>
              <a:rPr lang="en-US" sz="2400" smtClean="0"/>
              <a:t>Swap</a:t>
            </a:r>
            <a:r>
              <a:rPr lang="en-US" sz="2400" smtClean="0"/>
              <a:t> </a:t>
            </a:r>
            <a:r>
              <a:rPr lang="en-US" sz="2400" smtClean="0"/>
              <a:t>Introduction</a:t>
            </a:r>
            <a:endParaRPr lang="en-CA" sz="2400"/>
          </a:p>
          <a:p>
            <a:pPr lvl="0">
              <a:lnSpc>
                <a:spcPct val="150000"/>
              </a:lnSpc>
              <a:buClr>
                <a:srgbClr val="00B050"/>
              </a:buClr>
              <a:buFont typeface="Wingdings" panose="05000000000000000000" pitchFamily="2" charset="2"/>
              <a:buChar char="§"/>
            </a:pPr>
            <a:r>
              <a:rPr lang="en-CA" sz="2400" smtClean="0"/>
              <a:t>The </a:t>
            </a:r>
            <a:r>
              <a:rPr lang="en-CA" sz="2400"/>
              <a:t>Use of </a:t>
            </a:r>
            <a:r>
              <a:rPr lang="en-CA" sz="2400" smtClean="0"/>
              <a:t>Currency </a:t>
            </a:r>
            <a:r>
              <a:rPr lang="en-CA" sz="2400" smtClean="0"/>
              <a:t>Swaps</a:t>
            </a:r>
            <a:endParaRPr lang="en-CA" sz="2400" smtClean="0"/>
          </a:p>
          <a:p>
            <a:pPr>
              <a:lnSpc>
                <a:spcPct val="150000"/>
              </a:lnSpc>
              <a:buClr>
                <a:srgbClr val="00B050"/>
              </a:buClr>
              <a:buFont typeface="Wingdings" panose="05000000000000000000" pitchFamily="2" charset="2"/>
              <a:buChar char="§"/>
            </a:pPr>
            <a:r>
              <a:rPr lang="en-US" sz="2400"/>
              <a:t>Forex Market </a:t>
            </a:r>
            <a:r>
              <a:rPr lang="en-US" sz="2400" smtClean="0"/>
              <a:t>Convention</a:t>
            </a:r>
            <a:endParaRPr lang="en-CA" sz="2400"/>
          </a:p>
          <a:p>
            <a:pPr lvl="0">
              <a:lnSpc>
                <a:spcPct val="150000"/>
              </a:lnSpc>
              <a:buClr>
                <a:srgbClr val="00B050"/>
              </a:buClr>
              <a:buFont typeface="Wingdings" panose="05000000000000000000" pitchFamily="2" charset="2"/>
              <a:buChar char="§"/>
            </a:pPr>
            <a:r>
              <a:rPr lang="en-US" sz="2400"/>
              <a:t>Forward FX </a:t>
            </a:r>
            <a:r>
              <a:rPr lang="en-US" sz="2400" smtClean="0"/>
              <a:t>Rate</a:t>
            </a:r>
            <a:endParaRPr lang="en-CA" sz="2400" smtClean="0"/>
          </a:p>
          <a:p>
            <a:pPr lvl="0">
              <a:lnSpc>
                <a:spcPct val="150000"/>
              </a:lnSpc>
              <a:buClr>
                <a:srgbClr val="00B050"/>
              </a:buClr>
              <a:buFont typeface="Wingdings" panose="05000000000000000000" pitchFamily="2" charset="2"/>
              <a:buChar char="§"/>
            </a:pPr>
            <a:r>
              <a:rPr lang="en-CA" sz="2400" smtClean="0"/>
              <a:t>Valuation</a:t>
            </a:r>
          </a:p>
          <a:p>
            <a:pPr lvl="0">
              <a:lnSpc>
                <a:spcPct val="150000"/>
              </a:lnSpc>
              <a:buClr>
                <a:srgbClr val="00B050"/>
              </a:buClr>
              <a:buFont typeface="Wingdings" panose="05000000000000000000" pitchFamily="2" charset="2"/>
              <a:buChar char="§"/>
            </a:pPr>
            <a:r>
              <a:rPr lang="en-CA" sz="2400" smtClean="0"/>
              <a:t>A </a:t>
            </a:r>
            <a:r>
              <a:rPr lang="en-CA" sz="2400"/>
              <a:t>Real World </a:t>
            </a:r>
            <a:r>
              <a:rPr lang="en-CA" sz="2400" smtClean="0"/>
              <a:t>Example</a:t>
            </a:r>
            <a:endParaRPr lang="en-CA" sz="2400"/>
          </a:p>
          <a:p>
            <a:endParaRPr lang="en-PH"/>
          </a:p>
        </p:txBody>
      </p:sp>
    </p:spTree>
    <p:extLst>
      <p:ext uri="{BB962C8B-B14F-4D97-AF65-F5344CB8AC3E}">
        <p14:creationId xmlns:p14="http://schemas.microsoft.com/office/powerpoint/2010/main" val="111229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Currency Swap or FX Swap Introduction</a:t>
            </a:r>
            <a:endParaRPr lang="en-CA"/>
          </a:p>
          <a:p>
            <a:pPr lvl="0">
              <a:buClr>
                <a:srgbClr val="00B050"/>
              </a:buClr>
              <a:buFont typeface="Wingdings" panose="05000000000000000000" pitchFamily="2" charset="2"/>
              <a:buChar char="§"/>
            </a:pPr>
            <a:r>
              <a:rPr lang="en-US" sz="2000"/>
              <a:t>An FX swap agreement is a contract  in which both parties agree to exchange one currency for another currency at a spot FX rate. The agreement also stipulates to re-exchange the same amounts at a certain future date also at a swap FX rate.</a:t>
            </a:r>
            <a:endParaRPr lang="en-CA" sz="2000"/>
          </a:p>
          <a:p>
            <a:pPr lvl="0">
              <a:buClr>
                <a:srgbClr val="00B050"/>
              </a:buClr>
              <a:buFont typeface="Wingdings" panose="05000000000000000000" pitchFamily="2" charset="2"/>
              <a:buChar char="§"/>
            </a:pPr>
            <a:r>
              <a:rPr lang="en-US" sz="2000"/>
              <a:t>Many people confuse currency swaps with cross currency swaps. They are totally different. A cross currency swap is an interest rate swap in which two parties to exchange interest payments and principal on loans denominated in two different currencies..</a:t>
            </a:r>
            <a:endParaRPr lang="en-CA" sz="2000"/>
          </a:p>
          <a:p>
            <a:pPr lvl="0">
              <a:buClr>
                <a:srgbClr val="00B050"/>
              </a:buClr>
              <a:buFont typeface="Wingdings" panose="05000000000000000000" pitchFamily="2" charset="2"/>
              <a:buChar char="§"/>
            </a:pPr>
            <a:r>
              <a:rPr lang="en-US" sz="2000"/>
              <a:t>In a currency swap, one party simultaneously borrows one currency and lends another currency to a second party. The repayment obligation is used as collateral and the amount of repayment is fixed at the FX forward rate</a:t>
            </a:r>
            <a:r>
              <a:rPr lang="en-US" sz="2000"/>
              <a:t>. </a:t>
            </a:r>
            <a:endParaRPr lang="en-CA" sz="2000"/>
          </a:p>
        </p:txBody>
      </p:sp>
    </p:spTree>
    <p:extLst>
      <p:ext uri="{BB962C8B-B14F-4D97-AF65-F5344CB8AC3E}">
        <p14:creationId xmlns:p14="http://schemas.microsoft.com/office/powerpoint/2010/main" val="130091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533400" y="1981200"/>
            <a:ext cx="8229600" cy="4495800"/>
          </a:xfrm>
        </p:spPr>
        <p:txBody>
          <a:bodyPr>
            <a:noAutofit/>
          </a:bodyPr>
          <a:lstStyle/>
          <a:p>
            <a:pPr marL="0" lvl="0" indent="0" algn="ctr">
              <a:buNone/>
            </a:pPr>
            <a:r>
              <a:rPr lang="en-US"/>
              <a:t>Currency Swap or FX </a:t>
            </a:r>
            <a:r>
              <a:rPr lang="en-US"/>
              <a:t>Swap </a:t>
            </a:r>
            <a:r>
              <a:rPr lang="en-US" smtClean="0"/>
              <a:t>Introduction (cont)</a:t>
            </a:r>
            <a:endParaRPr lang="en-CA"/>
          </a:p>
          <a:p>
            <a:pPr lvl="0">
              <a:buClr>
                <a:srgbClr val="00B050"/>
              </a:buClr>
              <a:buFont typeface="Wingdings" panose="05000000000000000000" pitchFamily="2" charset="2"/>
              <a:buChar char="§"/>
            </a:pPr>
            <a:r>
              <a:rPr lang="en-US" sz="2000" smtClean="0"/>
              <a:t>FX </a:t>
            </a:r>
            <a:r>
              <a:rPr lang="en-US" sz="2000"/>
              <a:t>swaps can be considered riskless collateralized borrowing/lending. The contract virtually allows you to utilize the funds you have in one currency to fund obligations denominated in a different currency, without incurring foreign exchange risk. </a:t>
            </a:r>
            <a:endParaRPr lang="en-CA" sz="2000"/>
          </a:p>
          <a:p>
            <a:pPr lvl="0">
              <a:buClr>
                <a:srgbClr val="00B050"/>
              </a:buClr>
              <a:buFont typeface="Wingdings" panose="05000000000000000000" pitchFamily="2" charset="2"/>
              <a:buChar char="§"/>
            </a:pPr>
            <a:r>
              <a:rPr lang="en-US" sz="2000"/>
              <a:t>An FX swap is a simultaneous purchase and sale of identical amounts of one currency for another with two different value dates, normally spot to forward. </a:t>
            </a:r>
            <a:endParaRPr lang="en-CA" sz="2000"/>
          </a:p>
          <a:p>
            <a:pPr lvl="0">
              <a:buClr>
                <a:srgbClr val="00B050"/>
              </a:buClr>
              <a:buFont typeface="Wingdings" panose="05000000000000000000" pitchFamily="2" charset="2"/>
              <a:buChar char="§"/>
            </a:pPr>
            <a:r>
              <a:rPr lang="en-US" sz="2000"/>
              <a:t>Therefore, an FX swap consists of two transactions:  a spot transaction and a forward transaction.</a:t>
            </a:r>
            <a:endParaRPr lang="en-CA" sz="2000"/>
          </a:p>
          <a:p>
            <a:pPr lvl="0">
              <a:buClr>
                <a:srgbClr val="00B050"/>
              </a:buClr>
              <a:buFont typeface="Wingdings" panose="05000000000000000000" pitchFamily="2" charset="2"/>
              <a:buChar char="§"/>
            </a:pPr>
            <a:r>
              <a:rPr lang="en-US" sz="2000"/>
              <a:t>Effectively the FX swap is two exchange contracts packed in one: a spot foreign exchange transaction, and a forward foreign exchange transaction</a:t>
            </a:r>
            <a:endParaRPr lang="en-CA" sz="2000"/>
          </a:p>
        </p:txBody>
      </p:sp>
    </p:spTree>
    <p:extLst>
      <p:ext uri="{BB962C8B-B14F-4D97-AF65-F5344CB8AC3E}">
        <p14:creationId xmlns:p14="http://schemas.microsoft.com/office/powerpoint/2010/main" val="357018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609600" y="1752600"/>
            <a:ext cx="8229600" cy="4724400"/>
          </a:xfrm>
        </p:spPr>
        <p:txBody>
          <a:bodyPr>
            <a:noAutofit/>
          </a:bodyPr>
          <a:lstStyle/>
          <a:p>
            <a:pPr marL="0" lvl="0" indent="0" algn="ctr">
              <a:buNone/>
            </a:pPr>
            <a:r>
              <a:rPr lang="en-US"/>
              <a:t>The Use of Currency </a:t>
            </a:r>
            <a:r>
              <a:rPr lang="en-US" smtClean="0"/>
              <a:t>Swaps</a:t>
            </a:r>
            <a:endParaRPr lang="en-CA"/>
          </a:p>
          <a:p>
            <a:pPr lvl="0">
              <a:buClr>
                <a:srgbClr val="00B050"/>
              </a:buClr>
              <a:buFont typeface="Wingdings" panose="05000000000000000000" pitchFamily="2" charset="2"/>
              <a:buChar char="§"/>
            </a:pPr>
            <a:r>
              <a:rPr lang="en-US" sz="2000"/>
              <a:t>A swap deal can be used if you have a currency, which you do not need before a certain time, but at the same time have a short-term need for another currency</a:t>
            </a:r>
            <a:r>
              <a:rPr lang="en-US" sz="2000"/>
              <a:t> </a:t>
            </a:r>
            <a:endParaRPr lang="en-CA" sz="2000"/>
          </a:p>
          <a:p>
            <a:pPr lvl="0">
              <a:buClr>
                <a:srgbClr val="00B050"/>
              </a:buClr>
              <a:buFont typeface="Wingdings" panose="05000000000000000000" pitchFamily="2" charset="2"/>
              <a:buChar char="§"/>
            </a:pPr>
            <a:r>
              <a:rPr lang="en-US" sz="2000"/>
              <a:t>Swap deals are used for managing currency risks, postponing the term of forward-deal and optimizing </a:t>
            </a:r>
            <a:r>
              <a:rPr lang="en-US" sz="2000"/>
              <a:t>financing</a:t>
            </a:r>
            <a:r>
              <a:rPr lang="en-US" sz="2000" smtClean="0"/>
              <a:t>.</a:t>
            </a:r>
            <a:endParaRPr lang="en-CA" sz="2000"/>
          </a:p>
          <a:p>
            <a:pPr lvl="0">
              <a:buClr>
                <a:srgbClr val="00B050"/>
              </a:buClr>
              <a:buFont typeface="Wingdings" panose="05000000000000000000" pitchFamily="2" charset="2"/>
              <a:buChar char="§"/>
            </a:pPr>
            <a:r>
              <a:rPr lang="en-US" sz="2000"/>
              <a:t>The most common use of FX Swaps is for institutions to fund their foreign exchange balances</a:t>
            </a:r>
            <a:r>
              <a:rPr lang="en-US" sz="2000"/>
              <a:t>. </a:t>
            </a:r>
            <a:endParaRPr lang="en-CA" sz="2000"/>
          </a:p>
          <a:p>
            <a:pPr lvl="0">
              <a:buClr>
                <a:srgbClr val="00B050"/>
              </a:buClr>
              <a:buFont typeface="Wingdings" panose="05000000000000000000" pitchFamily="2" charset="2"/>
              <a:buChar char="§"/>
            </a:pPr>
            <a:r>
              <a:rPr lang="en-US" sz="2000"/>
              <a:t>FX swaps are also used by importers and exporters, as well as institutional investors who wish to hedge their positions</a:t>
            </a:r>
            <a:r>
              <a:rPr lang="en-US" sz="2000"/>
              <a:t>. </a:t>
            </a:r>
            <a:endParaRPr lang="en-CA" sz="2000"/>
          </a:p>
          <a:p>
            <a:pPr lvl="0">
              <a:buClr>
                <a:srgbClr val="00B050"/>
              </a:buClr>
              <a:buFont typeface="Wingdings" panose="05000000000000000000" pitchFamily="2" charset="2"/>
              <a:buChar char="§"/>
            </a:pPr>
            <a:r>
              <a:rPr lang="en-US" sz="2000"/>
              <a:t>They are also used to speculate and, by incurring a risk, attempt to profit from rising or falling exchange rates.</a:t>
            </a:r>
            <a:endParaRPr lang="en-CA" sz="2000"/>
          </a:p>
          <a:p>
            <a:pPr lvl="0">
              <a:buClr>
                <a:srgbClr val="00B050"/>
              </a:buClr>
              <a:buFont typeface="Wingdings" panose="05000000000000000000" pitchFamily="2" charset="2"/>
              <a:buChar char="§"/>
            </a:pPr>
            <a:r>
              <a:rPr lang="en-US" sz="2000"/>
              <a:t>Currency swaps are OTC trades and have credit risk</a:t>
            </a:r>
            <a:r>
              <a:rPr lang="en-US" sz="2000"/>
              <a:t>. </a:t>
            </a:r>
            <a:endParaRPr lang="en-CA" sz="2000"/>
          </a:p>
        </p:txBody>
      </p:sp>
    </p:spTree>
    <p:extLst>
      <p:ext uri="{BB962C8B-B14F-4D97-AF65-F5344CB8AC3E}">
        <p14:creationId xmlns:p14="http://schemas.microsoft.com/office/powerpoint/2010/main" val="296970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Convention</a:t>
            </a:r>
            <a:endParaRPr lang="en-CA"/>
          </a:p>
          <a:p>
            <a:pPr lvl="0">
              <a:spcBef>
                <a:spcPts val="1200"/>
              </a:spcBef>
              <a:buClr>
                <a:srgbClr val="00B050"/>
              </a:buClr>
              <a:buFont typeface="Wingdings" panose="05000000000000000000" pitchFamily="2" charset="2"/>
              <a:buChar char="§"/>
            </a:pPr>
            <a:r>
              <a:rPr lang="en-CA" sz="2400"/>
              <a:t>One of the biggest sources of confusion for those new to the FX market is the market convention. We need to make clear the meaning of the following terms in the forex market first</a:t>
            </a:r>
            <a:r>
              <a:rPr lang="en-CA" sz="2400" smtClean="0"/>
              <a:t>.</a:t>
            </a:r>
            <a:endParaRPr lang="en-CA" sz="2400"/>
          </a:p>
          <a:p>
            <a:pPr lvl="0">
              <a:spcBef>
                <a:spcPts val="1200"/>
              </a:spcBef>
              <a:buClr>
                <a:srgbClr val="00B050"/>
              </a:buClr>
              <a:buFont typeface="Wingdings" panose="05000000000000000000" pitchFamily="2" charset="2"/>
              <a:buChar char="§"/>
            </a:pPr>
            <a:r>
              <a:rPr lang="en-US" sz="2400" b="1"/>
              <a:t>FX quotation</a:t>
            </a:r>
            <a:r>
              <a:rPr lang="en-US" sz="2400"/>
              <a:t>: the quotation EUR/USD 1.25 means that one Euro is exchanged for 1.25 USD. Here EUR (nominator) is the base or primary currency and USD (denominator) is the quote currency. One can convert any amount of base currency to quote currency by</a:t>
            </a:r>
            <a:endParaRPr lang="en-CA" sz="2400"/>
          </a:p>
          <a:p>
            <a:pPr marL="0" indent="0">
              <a:spcBef>
                <a:spcPts val="1200"/>
              </a:spcBef>
              <a:buNone/>
            </a:pPr>
            <a:r>
              <a:rPr lang="en-CA" sz="2400" smtClean="0"/>
              <a:t>	QuoteCurrencyAmount </a:t>
            </a:r>
            <a:r>
              <a:rPr lang="en-CA" sz="2400"/>
              <a:t>= FxRate * </a:t>
            </a:r>
            <a:r>
              <a:rPr lang="en-CA" sz="2400" smtClean="0"/>
              <a:t>BaseCurrencyAmount</a:t>
            </a:r>
            <a:endParaRPr lang="en-CA" sz="2400"/>
          </a:p>
        </p:txBody>
      </p:sp>
    </p:spTree>
    <p:extLst>
      <p:ext uri="{BB962C8B-B14F-4D97-AF65-F5344CB8AC3E}">
        <p14:creationId xmlns:p14="http://schemas.microsoft.com/office/powerpoint/2010/main" val="37422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a:t>
            </a:r>
            <a:r>
              <a:rPr lang="en-US" smtClean="0"/>
              <a:t>Convention (Cont)</a:t>
            </a:r>
            <a:endParaRPr lang="en-CA"/>
          </a:p>
          <a:p>
            <a:pPr lvl="0">
              <a:spcBef>
                <a:spcPts val="1200"/>
              </a:spcBef>
              <a:buClr>
                <a:srgbClr val="00B050"/>
              </a:buClr>
              <a:buFont typeface="Wingdings" panose="05000000000000000000" pitchFamily="2" charset="2"/>
              <a:buChar char="§"/>
            </a:pPr>
            <a:r>
              <a:rPr lang="en-US" sz="2400" b="1" smtClean="0"/>
              <a:t>Spot </a:t>
            </a:r>
            <a:r>
              <a:rPr lang="en-US" sz="2400" b="1"/>
              <a:t>Days</a:t>
            </a:r>
            <a:r>
              <a:rPr lang="en-US" sz="2400"/>
              <a:t>: The spot date or value date is the day the two parties actually exchange the two currencies. In other words, a currency pair requires a specification of the number of days between the quotation date (trade date) and the Spot Date on which the exchange is to take place at that quote. Spot days can be different for each currency pair, although typically it is two business days</a:t>
            </a:r>
            <a:r>
              <a:rPr lang="en-US" sz="2400" smtClean="0"/>
              <a:t>.</a:t>
            </a:r>
            <a:endParaRPr lang="en-CA" sz="2400"/>
          </a:p>
          <a:p>
            <a:pPr lvl="0">
              <a:spcBef>
                <a:spcPts val="1200"/>
              </a:spcBef>
              <a:buClr>
                <a:srgbClr val="00B050"/>
              </a:buClr>
              <a:buFont typeface="Wingdings" panose="05000000000000000000" pitchFamily="2" charset="2"/>
              <a:buChar char="§"/>
            </a:pPr>
            <a:r>
              <a:rPr lang="en-US" sz="2400" b="1"/>
              <a:t>Holidays</a:t>
            </a:r>
            <a:r>
              <a:rPr lang="en-US" sz="2400"/>
              <a:t>: Each currency pair has a set of holidays associated with it. The holidays of a currency pair is the union of the holidays of the two currencies.</a:t>
            </a:r>
            <a:endParaRPr lang="en-CA" sz="2400"/>
          </a:p>
        </p:txBody>
      </p:sp>
    </p:spTree>
    <p:extLst>
      <p:ext uri="{BB962C8B-B14F-4D97-AF65-F5344CB8AC3E}">
        <p14:creationId xmlns:p14="http://schemas.microsoft.com/office/powerpoint/2010/main" val="37483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Swap</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828800"/>
                <a:ext cx="8229600" cy="4800600"/>
              </a:xfrm>
            </p:spPr>
            <p:txBody>
              <a:bodyPr>
                <a:noAutofit/>
              </a:bodyPr>
              <a:lstStyle/>
              <a:p>
                <a:pPr marL="0" lvl="0" indent="0" algn="ctr">
                  <a:buNone/>
                </a:pPr>
                <a:r>
                  <a:rPr lang="en-CA" smtClean="0"/>
                  <a:t>Forward FX Rate</a:t>
                </a:r>
                <a:endParaRPr lang="en-CA"/>
              </a:p>
              <a:p>
                <a:pPr>
                  <a:buClr>
                    <a:srgbClr val="00B050"/>
                  </a:buClr>
                  <a:buFont typeface="Wingdings" panose="05000000000000000000" pitchFamily="2" charset="2"/>
                  <a:buChar char="§"/>
                </a:pPr>
                <a:r>
                  <a:rPr lang="en-CA" sz="2000" smtClean="0"/>
                  <a:t>Given </a:t>
                </a:r>
                <a:r>
                  <a:rPr lang="en-CA" sz="2000"/>
                  <a:t>spot rate </a:t>
                </a:r>
                <a14:m>
                  <m:oMath xmlns:m="http://schemas.openxmlformats.org/officeDocument/2006/math">
                    <m:sSub>
                      <m:sSubPr>
                        <m:ctrlPr>
                          <a:rPr lang="en-CA" sz="2000" i="1">
                            <a:latin typeface="Cambria Math"/>
                          </a:rPr>
                        </m:ctrlPr>
                      </m:sSubPr>
                      <m:e>
                        <m:r>
                          <a:rPr lang="en-CA" sz="2000" i="1">
                            <a:latin typeface="Cambria Math"/>
                          </a:rPr>
                          <m:t>𝑋</m:t>
                        </m:r>
                      </m:e>
                      <m:sub>
                        <m:r>
                          <a:rPr lang="en-CA" sz="2000" i="1">
                            <a:latin typeface="Cambria Math"/>
                          </a:rPr>
                          <m:t>𝑠</m:t>
                        </m:r>
                      </m:sub>
                    </m:sSub>
                  </m:oMath>
                </a14:m>
                <a:r>
                  <a:rPr lang="en-CA" sz="2000"/>
                  <a:t> , spot date </a:t>
                </a:r>
                <a14:m>
                  <m:oMath xmlns:m="http://schemas.openxmlformats.org/officeDocument/2006/math">
                    <m:sSub>
                      <m:sSubPr>
                        <m:ctrlPr>
                          <a:rPr lang="en-CA" sz="2000" i="1">
                            <a:latin typeface="Cambria Math"/>
                          </a:rPr>
                        </m:ctrlPr>
                      </m:sSubPr>
                      <m:e>
                        <m:r>
                          <a:rPr lang="en-CA" sz="2000" i="1">
                            <a:latin typeface="Cambria Math"/>
                          </a:rPr>
                          <m:t>𝑇</m:t>
                        </m:r>
                      </m:e>
                      <m:sub>
                        <m:r>
                          <a:rPr lang="en-CA" sz="2000" i="1">
                            <a:latin typeface="Cambria Math"/>
                          </a:rPr>
                          <m:t>𝑠</m:t>
                        </m:r>
                      </m:sub>
                    </m:sSub>
                  </m:oMath>
                </a14:m>
                <a:r>
                  <a:rPr lang="en-CA" sz="2000"/>
                  <a:t> and forward date T, the FX forward rate can be represented </a:t>
                </a:r>
                <a:r>
                  <a:rPr lang="en-CA" sz="2000" smtClean="0"/>
                  <a:t>as</a:t>
                </a:r>
                <a:endParaRPr lang="en-CA" sz="2000"/>
              </a:p>
              <a:p>
                <a:pPr marL="0" indent="0">
                  <a:buNone/>
                </a:pPr>
                <a14:m>
                  <m:oMathPara xmlns:m="http://schemas.openxmlformats.org/officeDocument/2006/math">
                    <m:oMathParaPr>
                      <m:jc m:val="centerGroup"/>
                    </m:oMathParaPr>
                    <m:oMath xmlns:m="http://schemas.openxmlformats.org/officeDocument/2006/math">
                      <m:d>
                        <m:dPr>
                          <m:begChr m:val="{"/>
                          <m:endChr m:val=""/>
                          <m:ctrlPr>
                            <a:rPr lang="en-CA" sz="1600" i="1">
                              <a:latin typeface="Cambria Math"/>
                            </a:rPr>
                          </m:ctrlPr>
                        </m:dPr>
                        <m:e>
                          <m:m>
                            <m:mPr>
                              <m:mcs>
                                <m:mc>
                                  <m:mcPr>
                                    <m:count m:val="1"/>
                                    <m:mcJc m:val="center"/>
                                  </m:mcPr>
                                </m:mc>
                              </m:mcs>
                              <m:ctrlPr>
                                <a:rPr lang="en-CA" sz="1600" i="1">
                                  <a:latin typeface="Cambria Math"/>
                                </a:rPr>
                              </m:ctrlPr>
                            </m:mPr>
                            <m:mr>
                              <m:e>
                                <m:sSub>
                                  <m:sSubPr>
                                    <m:ctrlPr>
                                      <a:rPr lang="en-CA" sz="1600" i="1">
                                        <a:latin typeface="Cambria Math"/>
                                      </a:rPr>
                                    </m:ctrlPr>
                                  </m:sSubPr>
                                  <m:e>
                                    <m:r>
                                      <a:rPr lang="en-CA" sz="1600" i="1">
                                        <a:latin typeface="Cambria Math"/>
                                      </a:rPr>
                                      <m:t>𝑋</m:t>
                                    </m:r>
                                  </m:e>
                                  <m:sub>
                                    <m:r>
                                      <a:rPr lang="en-CA" sz="1600" i="1">
                                        <a:latin typeface="Cambria Math"/>
                                      </a:rPr>
                                      <m:t>𝑓</m:t>
                                    </m:r>
                                  </m:sub>
                                </m:sSub>
                                <m:r>
                                  <a:rPr lang="en-CA" sz="1600" i="1">
                                    <a:latin typeface="Cambria Math"/>
                                  </a:rPr>
                                  <m:t>=</m:t>
                                </m:r>
                                <m:sSub>
                                  <m:sSubPr>
                                    <m:ctrlPr>
                                      <a:rPr lang="en-CA" sz="1600" i="1">
                                        <a:latin typeface="Cambria Math"/>
                                      </a:rPr>
                                    </m:ctrlPr>
                                  </m:sSubPr>
                                  <m:e>
                                    <m:r>
                                      <a:rPr lang="en-CA" sz="1600" i="1">
                                        <a:latin typeface="Cambria Math"/>
                                      </a:rPr>
                                      <m:t>𝑋</m:t>
                                    </m:r>
                                  </m:e>
                                  <m:sub>
                                    <m:r>
                                      <a:rPr lang="en-CA" sz="1600" i="1">
                                        <a:latin typeface="Cambria Math"/>
                                      </a:rPr>
                                      <m:t>𝑠</m:t>
                                    </m:r>
                                  </m:sub>
                                </m:sSub>
                                <m:f>
                                  <m:fPr>
                                    <m:ctrlPr>
                                      <a:rPr lang="en-CA" sz="1600" i="1">
                                        <a:latin typeface="Cambria Math"/>
                                      </a:rPr>
                                    </m:ctrlPr>
                                  </m:fPr>
                                  <m:num>
                                    <m:sSub>
                                      <m:sSubPr>
                                        <m:ctrlPr>
                                          <a:rPr lang="en-CA" sz="1600" i="1">
                                            <a:latin typeface="Cambria Math"/>
                                          </a:rPr>
                                        </m:ctrlPr>
                                      </m:sSubPr>
                                      <m:e>
                                        <m:r>
                                          <a:rPr lang="en-CA" sz="1600" i="1">
                                            <a:latin typeface="Cambria Math"/>
                                          </a:rPr>
                                          <m:t>𝐷</m:t>
                                        </m:r>
                                      </m:e>
                                      <m:sub>
                                        <m:r>
                                          <a:rPr lang="en-CA" sz="1600" i="1">
                                            <a:latin typeface="Cambria Math"/>
                                          </a:rPr>
                                          <m:t>𝑏</m:t>
                                        </m:r>
                                      </m:sub>
                                    </m:sSub>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r>
                                      <a:rPr lang="en-CA" sz="1600" i="1">
                                        <a:latin typeface="Cambria Math"/>
                                      </a:rPr>
                                      <m:t>,</m:t>
                                    </m:r>
                                    <m:r>
                                      <a:rPr lang="en-CA" sz="1600" i="1">
                                        <a:latin typeface="Cambria Math"/>
                                      </a:rPr>
                                      <m:t>𝑇</m:t>
                                    </m:r>
                                    <m:r>
                                      <a:rPr lang="en-CA" sz="1600" i="1">
                                        <a:latin typeface="Cambria Math"/>
                                      </a:rPr>
                                      <m:t>)</m:t>
                                    </m:r>
                                  </m:num>
                                  <m:den>
                                    <m:sSub>
                                      <m:sSubPr>
                                        <m:ctrlPr>
                                          <a:rPr lang="en-CA" sz="1600" i="1">
                                            <a:latin typeface="Cambria Math"/>
                                          </a:rPr>
                                        </m:ctrlPr>
                                      </m:sSubPr>
                                      <m:e>
                                        <m:r>
                                          <a:rPr lang="en-CA" sz="1600" i="1">
                                            <a:latin typeface="Cambria Math"/>
                                          </a:rPr>
                                          <m:t>𝐷</m:t>
                                        </m:r>
                                      </m:e>
                                      <m:sub>
                                        <m:r>
                                          <a:rPr lang="en-CA" sz="1600" i="1">
                                            <a:latin typeface="Cambria Math"/>
                                          </a:rPr>
                                          <m:t>𝑞</m:t>
                                        </m:r>
                                      </m:sub>
                                    </m:sSub>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r>
                                      <a:rPr lang="en-CA" sz="1600" i="1">
                                        <a:latin typeface="Cambria Math"/>
                                      </a:rPr>
                                      <m:t>,</m:t>
                                    </m:r>
                                    <m:r>
                                      <a:rPr lang="en-CA" sz="1600" i="1">
                                        <a:latin typeface="Cambria Math"/>
                                      </a:rPr>
                                      <m:t>𝑇</m:t>
                                    </m:r>
                                    <m:r>
                                      <a:rPr lang="en-CA" sz="1600" i="1">
                                        <a:latin typeface="Cambria Math"/>
                                      </a:rPr>
                                      <m:t>)</m:t>
                                    </m:r>
                                  </m:den>
                                </m:f>
                                <m:r>
                                  <a:rPr lang="en-CA" sz="1600" i="1">
                                    <a:latin typeface="Cambria Math"/>
                                  </a:rPr>
                                  <m:t>                </m:t>
                                </m:r>
                                <m:r>
                                  <a:rPr lang="en-CA" sz="1600" i="1">
                                    <a:latin typeface="Cambria Math"/>
                                  </a:rPr>
                                  <m:t>𝑖𝑓</m:t>
                                </m:r>
                                <m:r>
                                  <a:rPr lang="en-CA" sz="1600" i="1">
                                    <a:latin typeface="Cambria Math"/>
                                  </a:rPr>
                                  <m:t>  </m:t>
                                </m:r>
                                <m:r>
                                  <a:rPr lang="en-CA" sz="1600" i="1">
                                    <a:latin typeface="Cambria Math"/>
                                  </a:rPr>
                                  <m:t>𝑇</m:t>
                                </m:r>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e>
                            </m:mr>
                            <m:mr>
                              <m:e>
                                <m:sSub>
                                  <m:sSubPr>
                                    <m:ctrlPr>
                                      <a:rPr lang="en-CA" sz="1600" i="1">
                                        <a:latin typeface="Cambria Math"/>
                                      </a:rPr>
                                    </m:ctrlPr>
                                  </m:sSubPr>
                                  <m:e>
                                    <m:r>
                                      <a:rPr lang="en-CA" sz="1600" i="1">
                                        <a:latin typeface="Cambria Math"/>
                                      </a:rPr>
                                      <m:t>𝑋</m:t>
                                    </m:r>
                                  </m:e>
                                  <m:sub>
                                    <m:r>
                                      <a:rPr lang="en-CA" sz="1600" i="1">
                                        <a:latin typeface="Cambria Math"/>
                                      </a:rPr>
                                      <m:t>𝑓</m:t>
                                    </m:r>
                                  </m:sub>
                                </m:sSub>
                                <m:r>
                                  <a:rPr lang="en-CA" sz="1600" i="1">
                                    <a:latin typeface="Cambria Math"/>
                                  </a:rPr>
                                  <m:t>=</m:t>
                                </m:r>
                                <m:sSub>
                                  <m:sSubPr>
                                    <m:ctrlPr>
                                      <a:rPr lang="en-CA" sz="1600" i="1">
                                        <a:latin typeface="Cambria Math"/>
                                      </a:rPr>
                                    </m:ctrlPr>
                                  </m:sSubPr>
                                  <m:e>
                                    <m:r>
                                      <a:rPr lang="en-CA" sz="1600" i="1">
                                        <a:latin typeface="Cambria Math"/>
                                      </a:rPr>
                                      <m:t>𝑋</m:t>
                                    </m:r>
                                  </m:e>
                                  <m:sub>
                                    <m:r>
                                      <a:rPr lang="en-CA" sz="1600" i="1">
                                        <a:latin typeface="Cambria Math"/>
                                      </a:rPr>
                                      <m:t>𝑠</m:t>
                                    </m:r>
                                  </m:sub>
                                </m:sSub>
                                <m:f>
                                  <m:fPr>
                                    <m:ctrlPr>
                                      <a:rPr lang="en-CA" sz="1600" i="1">
                                        <a:latin typeface="Cambria Math"/>
                                      </a:rPr>
                                    </m:ctrlPr>
                                  </m:fPr>
                                  <m:num>
                                    <m:sSub>
                                      <m:sSubPr>
                                        <m:ctrlPr>
                                          <a:rPr lang="en-CA" sz="1600" i="1">
                                            <a:latin typeface="Cambria Math"/>
                                          </a:rPr>
                                        </m:ctrlPr>
                                      </m:sSubPr>
                                      <m:e>
                                        <m:r>
                                          <a:rPr lang="en-CA" sz="1600" i="1">
                                            <a:latin typeface="Cambria Math"/>
                                          </a:rPr>
                                          <m:t>𝐷</m:t>
                                        </m:r>
                                      </m:e>
                                      <m:sub>
                                        <m:r>
                                          <a:rPr lang="en-CA" sz="1600" i="1">
                                            <a:latin typeface="Cambria Math"/>
                                          </a:rPr>
                                          <m:t>𝑞</m:t>
                                        </m:r>
                                      </m:sub>
                                    </m:sSub>
                                    <m:r>
                                      <a:rPr lang="en-CA" sz="1600" i="1">
                                        <a:latin typeface="Cambria Math"/>
                                      </a:rPr>
                                      <m:t>(</m:t>
                                    </m:r>
                                    <m:r>
                                      <a:rPr lang="en-CA" sz="1600" i="1">
                                        <a:latin typeface="Cambria Math"/>
                                      </a:rPr>
                                      <m:t>𝑇</m:t>
                                    </m:r>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r>
                                      <a:rPr lang="en-CA" sz="1600" i="1">
                                        <a:latin typeface="Cambria Math"/>
                                      </a:rPr>
                                      <m:t>)</m:t>
                                    </m:r>
                                  </m:num>
                                  <m:den>
                                    <m:sSub>
                                      <m:sSubPr>
                                        <m:ctrlPr>
                                          <a:rPr lang="en-CA" sz="1600" i="1">
                                            <a:latin typeface="Cambria Math"/>
                                          </a:rPr>
                                        </m:ctrlPr>
                                      </m:sSubPr>
                                      <m:e>
                                        <m:r>
                                          <a:rPr lang="en-CA" sz="1600" i="1">
                                            <a:latin typeface="Cambria Math"/>
                                          </a:rPr>
                                          <m:t>𝐷</m:t>
                                        </m:r>
                                      </m:e>
                                      <m:sub>
                                        <m:r>
                                          <a:rPr lang="en-CA" sz="1600" i="1">
                                            <a:latin typeface="Cambria Math"/>
                                          </a:rPr>
                                          <m:t>𝑏</m:t>
                                        </m:r>
                                      </m:sub>
                                    </m:sSub>
                                    <m:r>
                                      <a:rPr lang="en-CA" sz="1600" i="1">
                                        <a:latin typeface="Cambria Math"/>
                                      </a:rPr>
                                      <m:t>(</m:t>
                                    </m:r>
                                    <m:r>
                                      <a:rPr lang="en-CA" sz="1600" i="1">
                                        <a:latin typeface="Cambria Math"/>
                                      </a:rPr>
                                      <m:t>𝑇</m:t>
                                    </m:r>
                                    <m:r>
                                      <a:rPr lang="en-CA" sz="1600" i="1">
                                        <a:latin typeface="Cambria Math"/>
                                      </a:rPr>
                                      <m:t>,</m:t>
                                    </m:r>
                                    <m:sSub>
                                      <m:sSubPr>
                                        <m:ctrlPr>
                                          <a:rPr lang="en-CA" sz="1600" i="1">
                                            <a:latin typeface="Cambria Math"/>
                                          </a:rPr>
                                        </m:ctrlPr>
                                      </m:sSubPr>
                                      <m:e>
                                        <m:r>
                                          <a:rPr lang="en-CA" sz="1600" i="1">
                                            <a:latin typeface="Cambria Math"/>
                                          </a:rPr>
                                          <m:t>𝑇</m:t>
                                        </m:r>
                                      </m:e>
                                      <m:sub>
                                        <m:r>
                                          <a:rPr lang="en-CA" sz="1600" i="1">
                                            <a:latin typeface="Cambria Math"/>
                                          </a:rPr>
                                          <m:t>𝑠</m:t>
                                        </m:r>
                                      </m:sub>
                                    </m:sSub>
                                    <m:r>
                                      <a:rPr lang="en-CA" sz="1600" i="1">
                                        <a:latin typeface="Cambria Math"/>
                                      </a:rPr>
                                      <m:t>)</m:t>
                                    </m:r>
                                  </m:den>
                                </m:f>
                                <m:r>
                                  <a:rPr lang="en-CA" sz="1600" i="1">
                                    <a:latin typeface="Cambria Math"/>
                                  </a:rPr>
                                  <m:t>                </m:t>
                                </m:r>
                                <m:r>
                                  <a:rPr lang="en-CA" sz="1600" i="1">
                                    <a:latin typeface="Cambria Math"/>
                                  </a:rPr>
                                  <m:t>𝑖𝑓</m:t>
                                </m:r>
                                <m:r>
                                  <a:rPr lang="en-CA" sz="1600" i="1">
                                    <a:latin typeface="Cambria Math"/>
                                  </a:rPr>
                                  <m:t>  </m:t>
                                </m:r>
                                <m:r>
                                  <a:rPr lang="en-CA" sz="1600" i="1">
                                    <a:latin typeface="Cambria Math"/>
                                  </a:rPr>
                                  <m:t>𝑇</m:t>
                                </m:r>
                                <m:r>
                                  <a:rPr lang="en-CA" sz="1600" i="1">
                                    <a:latin typeface="Cambria Math"/>
                                  </a:rPr>
                                  <m:t>&lt;</m:t>
                                </m:r>
                                <m:sSub>
                                  <m:sSubPr>
                                    <m:ctrlPr>
                                      <a:rPr lang="en-CA" sz="1600" i="1">
                                        <a:latin typeface="Cambria Math"/>
                                      </a:rPr>
                                    </m:ctrlPr>
                                  </m:sSubPr>
                                  <m:e>
                                    <m:r>
                                      <a:rPr lang="en-CA" sz="1600" i="1">
                                        <a:latin typeface="Cambria Math"/>
                                      </a:rPr>
                                      <m:t>𝑇</m:t>
                                    </m:r>
                                  </m:e>
                                  <m:sub>
                                    <m:r>
                                      <a:rPr lang="en-CA" sz="1600" i="1">
                                        <a:latin typeface="Cambria Math"/>
                                      </a:rPr>
                                      <m:t>𝑠</m:t>
                                    </m:r>
                                  </m:sub>
                                </m:sSub>
                              </m:e>
                            </m:mr>
                          </m:m>
                        </m:e>
                      </m:d>
                    </m:oMath>
                  </m:oMathPara>
                </a14:m>
                <a:endParaRPr lang="en-CA" sz="1600"/>
              </a:p>
              <a:p>
                <a:pPr marL="400050" lvl="1" indent="0">
                  <a:buNone/>
                </a:pPr>
                <a:r>
                  <a:rPr lang="en-CA" sz="1800"/>
                  <a:t>where</a:t>
                </a:r>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𝑋</m:t>
                        </m:r>
                      </m:e>
                      <m:sub>
                        <m:r>
                          <a:rPr lang="en-CA" sz="1800" i="1">
                            <a:latin typeface="Cambria Math"/>
                          </a:rPr>
                          <m:t>𝑠</m:t>
                        </m:r>
                      </m:sub>
                    </m:sSub>
                  </m:oMath>
                </a14:m>
                <a:r>
                  <a:rPr lang="en-CA" sz="1800"/>
                  <a:t>  	the spot FX rate quoted as base/quote</a:t>
                </a:r>
              </a:p>
              <a:p>
                <a:pPr marL="0" indent="0">
                  <a:buNone/>
                </a:pPr>
                <a:r>
                  <a:rPr lang="en-CA" sz="1800"/>
                  <a:t>	t 	the valuation date</a:t>
                </a:r>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𝑇</m:t>
                        </m:r>
                      </m:e>
                      <m:sub>
                        <m:r>
                          <a:rPr lang="en-CA" sz="1800" i="1">
                            <a:latin typeface="Cambria Math"/>
                          </a:rPr>
                          <m:t>𝑠</m:t>
                        </m:r>
                      </m:sub>
                    </m:sSub>
                  </m:oMath>
                </a14:m>
                <a:r>
                  <a:rPr lang="en-CA" sz="1800"/>
                  <a:t> 	the spot date (several days after the valuation date)</a:t>
                </a:r>
              </a:p>
              <a:p>
                <a:pPr marL="0" indent="0">
                  <a:buNone/>
                </a:pPr>
                <a:r>
                  <a:rPr lang="en-CA" sz="1800"/>
                  <a:t>	T 	the forward date</a:t>
                </a:r>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𝐷</m:t>
                        </m:r>
                      </m:e>
                      <m:sub>
                        <m:r>
                          <a:rPr lang="en-CA" sz="1800" i="1">
                            <a:latin typeface="Cambria Math"/>
                          </a:rPr>
                          <m:t>𝑏</m:t>
                        </m:r>
                      </m:sub>
                    </m:sSub>
                    <m:r>
                      <a:rPr lang="en-CA" sz="1800" i="1">
                        <a:latin typeface="Cambria Math"/>
                      </a:rPr>
                      <m:t>(</m:t>
                    </m:r>
                    <m:sSub>
                      <m:sSubPr>
                        <m:ctrlPr>
                          <a:rPr lang="en-CA" sz="1800" i="1">
                            <a:latin typeface="Cambria Math"/>
                          </a:rPr>
                        </m:ctrlPr>
                      </m:sSubPr>
                      <m:e>
                        <m:r>
                          <a:rPr lang="en-CA" sz="1800" i="1">
                            <a:latin typeface="Cambria Math"/>
                          </a:rPr>
                          <m:t>𝑇</m:t>
                        </m:r>
                      </m:e>
                      <m:sub>
                        <m:r>
                          <a:rPr lang="en-CA" sz="1800" i="1">
                            <a:latin typeface="Cambria Math"/>
                          </a:rPr>
                          <m:t>𝑠</m:t>
                        </m:r>
                      </m:sub>
                    </m:sSub>
                    <m:r>
                      <a:rPr lang="en-CA" sz="1800" i="1">
                        <a:latin typeface="Cambria Math"/>
                      </a:rPr>
                      <m:t>,</m:t>
                    </m:r>
                    <m:r>
                      <a:rPr lang="en-CA" sz="1800" i="1">
                        <a:latin typeface="Cambria Math"/>
                      </a:rPr>
                      <m:t>𝑇</m:t>
                    </m:r>
                    <m:r>
                      <a:rPr lang="en-CA" sz="1800" i="1">
                        <a:latin typeface="Cambria Math"/>
                      </a:rPr>
                      <m:t>)</m:t>
                    </m:r>
                  </m:oMath>
                </a14:m>
                <a:r>
                  <a:rPr lang="en-CA" sz="1800"/>
                  <a:t> 	the discount factor of base </a:t>
                </a:r>
                <a:r>
                  <a:rPr lang="en-CA" sz="1800" smtClean="0"/>
                  <a:t>currency</a:t>
                </a:r>
                <a:endParaRPr lang="en-CA" sz="1800"/>
              </a:p>
              <a:p>
                <a:pPr marL="0" indent="0">
                  <a:buNone/>
                </a:pPr>
                <a:r>
                  <a:rPr lang="en-CA" sz="1800"/>
                  <a:t>	</a:t>
                </a:r>
                <a14:m>
                  <m:oMath xmlns:m="http://schemas.openxmlformats.org/officeDocument/2006/math">
                    <m:sSub>
                      <m:sSubPr>
                        <m:ctrlPr>
                          <a:rPr lang="en-CA" sz="1800" i="1">
                            <a:latin typeface="Cambria Math"/>
                          </a:rPr>
                        </m:ctrlPr>
                      </m:sSubPr>
                      <m:e>
                        <m:r>
                          <a:rPr lang="en-CA" sz="1800" i="1">
                            <a:latin typeface="Cambria Math"/>
                          </a:rPr>
                          <m:t>𝐷</m:t>
                        </m:r>
                      </m:e>
                      <m:sub>
                        <m:r>
                          <a:rPr lang="en-CA" sz="1800" i="1">
                            <a:latin typeface="Cambria Math"/>
                          </a:rPr>
                          <m:t>𝑞</m:t>
                        </m:r>
                      </m:sub>
                    </m:sSub>
                    <m:r>
                      <a:rPr lang="en-CA" sz="1800" i="1">
                        <a:latin typeface="Cambria Math"/>
                      </a:rPr>
                      <m:t>(</m:t>
                    </m:r>
                    <m:sSub>
                      <m:sSubPr>
                        <m:ctrlPr>
                          <a:rPr lang="en-CA" sz="1800" i="1">
                            <a:latin typeface="Cambria Math"/>
                          </a:rPr>
                        </m:ctrlPr>
                      </m:sSubPr>
                      <m:e>
                        <m:r>
                          <a:rPr lang="en-CA" sz="1800" i="1">
                            <a:latin typeface="Cambria Math"/>
                          </a:rPr>
                          <m:t>𝑇</m:t>
                        </m:r>
                      </m:e>
                      <m:sub>
                        <m:r>
                          <a:rPr lang="en-CA" sz="1800" i="1">
                            <a:latin typeface="Cambria Math"/>
                          </a:rPr>
                          <m:t>𝑠</m:t>
                        </m:r>
                      </m:sub>
                    </m:sSub>
                    <m:r>
                      <a:rPr lang="en-CA" sz="1800" i="1">
                        <a:latin typeface="Cambria Math"/>
                      </a:rPr>
                      <m:t>,</m:t>
                    </m:r>
                    <m:r>
                      <a:rPr lang="en-CA" sz="1800" i="1">
                        <a:latin typeface="Cambria Math"/>
                      </a:rPr>
                      <m:t>𝑇</m:t>
                    </m:r>
                    <m:r>
                      <a:rPr lang="en-CA" sz="1800" i="1">
                        <a:latin typeface="Cambria Math"/>
                      </a:rPr>
                      <m:t>)</m:t>
                    </m:r>
                  </m:oMath>
                </a14:m>
                <a:r>
                  <a:rPr lang="en-CA" sz="1800"/>
                  <a:t> 	the discount factor of quote </a:t>
                </a:r>
                <a:r>
                  <a:rPr lang="en-CA" sz="1800" smtClean="0"/>
                  <a:t>currency</a:t>
                </a:r>
                <a:endParaRPr lang="en-CA" sz="18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800600"/>
              </a:xfrm>
              <a:blipFill rotWithShape="1">
                <a:blip r:embed="rId2"/>
                <a:stretch>
                  <a:fillRect l="-667" t="-1650"/>
                </a:stretch>
              </a:blipFill>
            </p:spPr>
            <p:txBody>
              <a:bodyPr/>
              <a:lstStyle/>
              <a:p>
                <a:r>
                  <a:rPr lang="en-CA">
                    <a:noFill/>
                  </a:rPr>
                  <a:t> </a:t>
                </a:r>
              </a:p>
            </p:txBody>
          </p:sp>
        </mc:Fallback>
      </mc:AlternateContent>
    </p:spTree>
    <p:extLst>
      <p:ext uri="{BB962C8B-B14F-4D97-AF65-F5344CB8AC3E}">
        <p14:creationId xmlns:p14="http://schemas.microsoft.com/office/powerpoint/2010/main" val="2196466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947</Words>
  <Application>Microsoft Office PowerPoint</Application>
  <PresentationFormat>On-screen Show (4:3)</PresentationFormat>
  <Paragraphs>117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Currency Swap or FX Swapd Difinition and Pricing Guide</vt:lpstr>
      <vt:lpstr>Currency Swap</vt:lpstr>
      <vt:lpstr>Currency Swap</vt:lpstr>
      <vt:lpstr>Currency Swap</vt:lpstr>
      <vt:lpstr>Currency Swap</vt:lpstr>
      <vt:lpstr>Currency Swap</vt:lpstr>
      <vt:lpstr>Currency Swap</vt:lpstr>
      <vt:lpstr>Currency Swap</vt:lpstr>
      <vt:lpstr>Currency Swap</vt:lpstr>
      <vt:lpstr>Currency Swap</vt:lpstr>
      <vt:lpstr>Currency Swap</vt:lpstr>
      <vt:lpstr>Currency Swap</vt:lpstr>
      <vt:lpstr>Currency Swap</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199</cp:revision>
  <dcterms:created xsi:type="dcterms:W3CDTF">2006-08-16T00:00:00Z</dcterms:created>
  <dcterms:modified xsi:type="dcterms:W3CDTF">2018-05-22T17:05:49Z</dcterms:modified>
</cp:coreProperties>
</file>