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67" r:id="rId3"/>
    <p:sldId id="276" r:id="rId4"/>
    <p:sldId id="294" r:id="rId5"/>
    <p:sldId id="295" r:id="rId6"/>
    <p:sldId id="305" r:id="rId7"/>
    <p:sldId id="280" r:id="rId8"/>
    <p:sldId id="281" r:id="rId9"/>
    <p:sldId id="306" r:id="rId10"/>
    <p:sldId id="307" r:id="rId11"/>
    <p:sldId id="309" r:id="rId12"/>
    <p:sldId id="311" r:id="rId13"/>
    <p:sldId id="312" r:id="rId14"/>
    <p:sldId id="304" r:id="rId15"/>
    <p:sldId id="303" r:id="rId16"/>
    <p:sldId id="266"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080494-859A-4581-8E99-5530062B724B}" type="datetimeFigureOut">
              <a:rPr lang="en-PH" smtClean="0"/>
              <a:t>5/24/2018</a:t>
            </a:fld>
            <a:endParaRPr lang="en-PH"/>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B88048-F625-4CD4-A837-B4EBA9EEF480}" type="slidenum">
              <a:rPr lang="en-PH" smtClean="0"/>
              <a:t>‹#›</a:t>
            </a:fld>
            <a:endParaRPr lang="en-PH"/>
          </a:p>
        </p:txBody>
      </p:sp>
    </p:spTree>
    <p:extLst>
      <p:ext uri="{BB962C8B-B14F-4D97-AF65-F5344CB8AC3E}">
        <p14:creationId xmlns:p14="http://schemas.microsoft.com/office/powerpoint/2010/main" val="1574414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38600" y="1066800"/>
            <a:ext cx="4648200" cy="1470025"/>
          </a:xfrm>
        </p:spPr>
        <p:txBody>
          <a:bodyPr>
            <a:noAutofit/>
          </a:bodyPr>
          <a:lstStyle>
            <a:lvl1pPr>
              <a:defRPr sz="8000"/>
            </a:lvl1pPr>
          </a:lstStyle>
          <a:p>
            <a:r>
              <a:rPr lang="en-US" dirty="0" smtClean="0"/>
              <a:t>Title 01</a:t>
            </a:r>
            <a:endParaRPr lang="en-US" dirty="0"/>
          </a:p>
        </p:txBody>
      </p:sp>
      <p:sp>
        <p:nvSpPr>
          <p:cNvPr id="3" name="Subtitle 2"/>
          <p:cNvSpPr>
            <a:spLocks noGrp="1"/>
          </p:cNvSpPr>
          <p:nvPr>
            <p:ph type="subTitle" idx="1"/>
          </p:nvPr>
        </p:nvSpPr>
        <p:spPr>
          <a:xfrm>
            <a:off x="3962400" y="5029200"/>
            <a:ext cx="4724400" cy="1143000"/>
          </a:xfrm>
        </p:spPr>
        <p:txBody>
          <a:bodyPr>
            <a:normAutofit/>
          </a:bodyPr>
          <a:lstStyle>
            <a:lvl1pPr marL="0" indent="0" algn="r">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5/24/2018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5/24/2018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5/24/2018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5/24/2018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5/24/2018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52600" y="35859"/>
            <a:ext cx="72390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905000"/>
            <a:ext cx="8229600" cy="42211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5/24/2018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b="1" kern="1200">
          <a:solidFill>
            <a:schemeClr val="bg1"/>
          </a:solidFill>
          <a:effectLst>
            <a:outerShdw blurRad="38100" dist="38100" dir="2700000" algn="tl">
              <a:srgbClr val="000000">
                <a:alpha val="43137"/>
              </a:srgbClr>
            </a:outerShd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www.finpricing.com/lib/FxTouch.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1371600"/>
            <a:ext cx="8305800" cy="1470025"/>
          </a:xfrm>
        </p:spPr>
        <p:txBody>
          <a:bodyPr/>
          <a:lstStyle/>
          <a:p>
            <a:pPr algn="r"/>
            <a:r>
              <a:rPr lang="en-CA" sz="4800" smtClean="0">
                <a:effectLst/>
              </a:rPr>
              <a:t>FX Touch Option Introduction and Pricing Guide</a:t>
            </a:r>
            <a:endParaRPr lang="en-CA" sz="4800">
              <a:effectLst/>
            </a:endParaRPr>
          </a:p>
        </p:txBody>
      </p:sp>
      <p:sp>
        <p:nvSpPr>
          <p:cNvPr id="3" name="Subtitle 2"/>
          <p:cNvSpPr>
            <a:spLocks noGrp="1"/>
          </p:cNvSpPr>
          <p:nvPr>
            <p:ph type="subTitle" idx="1"/>
          </p:nvPr>
        </p:nvSpPr>
        <p:spPr>
          <a:xfrm>
            <a:off x="4038600" y="4800600"/>
            <a:ext cx="4343400" cy="990600"/>
          </a:xfrm>
        </p:spPr>
        <p:txBody>
          <a:bodyPr>
            <a:normAutofit fontScale="92500" lnSpcReduction="20000"/>
          </a:bodyPr>
          <a:lstStyle/>
          <a:p>
            <a:r>
              <a:rPr lang="en-PH" b="1" smtClean="0">
                <a:solidFill>
                  <a:schemeClr val="tx1"/>
                </a:solidFill>
              </a:rPr>
              <a:t>Michael Taylor</a:t>
            </a:r>
          </a:p>
          <a:p>
            <a:endParaRPr lang="en-PH" sz="1300" b="1" smtClean="0">
              <a:solidFill>
                <a:schemeClr val="tx1"/>
              </a:solidFill>
            </a:endParaRPr>
          </a:p>
          <a:p>
            <a:r>
              <a:rPr lang="en-PH" sz="2400" b="1" smtClean="0">
                <a:solidFill>
                  <a:schemeClr val="tx1"/>
                </a:solidFill>
              </a:rPr>
              <a:t>FinPricing</a:t>
            </a:r>
          </a:p>
        </p:txBody>
      </p:sp>
    </p:spTree>
    <p:extLst>
      <p:ext uri="{BB962C8B-B14F-4D97-AF65-F5344CB8AC3E}">
        <p14:creationId xmlns:p14="http://schemas.microsoft.com/office/powerpoint/2010/main" val="18024113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FX Touch</a:t>
            </a:r>
            <a:endParaRPr lang="en-PH" sz="24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533400" y="1828800"/>
                <a:ext cx="8229600" cy="4495800"/>
              </a:xfrm>
            </p:spPr>
            <p:txBody>
              <a:bodyPr>
                <a:noAutofit/>
              </a:bodyPr>
              <a:lstStyle/>
              <a:p>
                <a:pPr marL="0" lvl="0" indent="0" algn="ctr">
                  <a:buNone/>
                </a:pPr>
                <a:r>
                  <a:rPr lang="en-CA" smtClean="0"/>
                  <a:t>Payoffs and Conditions</a:t>
                </a:r>
                <a:r>
                  <a:rPr lang="en-CA"/>
                  <a:t> </a:t>
                </a:r>
                <a:r>
                  <a:rPr lang="en-CA" smtClean="0"/>
                  <a:t>(Cont)</a:t>
                </a:r>
                <a:endParaRPr lang="en-CA" sz="2000"/>
              </a:p>
              <a:p>
                <a:pPr lvl="1">
                  <a:buClr>
                    <a:srgbClr val="00B050"/>
                  </a:buClr>
                  <a:buFont typeface="Arial" panose="020B0604020202020204" pitchFamily="34" charset="0"/>
                  <a:buChar char="•"/>
                </a:pPr>
                <a:r>
                  <a:rPr lang="en-CA" sz="2000"/>
                  <a:t>One touch down no touch up:	</a:t>
                </a:r>
                <a14:m>
                  <m:oMath xmlns:m="http://schemas.openxmlformats.org/officeDocument/2006/math">
                    <m:sSub>
                      <m:sSubPr>
                        <m:ctrlPr>
                          <a:rPr lang="en-CA" sz="2000" i="1">
                            <a:latin typeface="Cambria Math"/>
                          </a:rPr>
                        </m:ctrlPr>
                      </m:sSubPr>
                      <m:e>
                        <m:r>
                          <a:rPr lang="en-CA" sz="2000" i="1">
                            <a:latin typeface="Cambria Math"/>
                          </a:rPr>
                          <m:t>𝑆</m:t>
                        </m:r>
                      </m:e>
                      <m:sub>
                        <m:r>
                          <a:rPr lang="en-CA" sz="2000" i="1">
                            <a:latin typeface="Cambria Math"/>
                          </a:rPr>
                          <m:t>𝑡</m:t>
                        </m:r>
                      </m:sub>
                    </m:sSub>
                    <m:r>
                      <a:rPr lang="en-CA" sz="2000" i="1">
                        <a:latin typeface="Cambria Math"/>
                      </a:rPr>
                      <m:t>≤</m:t>
                    </m:r>
                    <m:sSub>
                      <m:sSubPr>
                        <m:ctrlPr>
                          <a:rPr lang="en-CA" sz="2000" i="1">
                            <a:latin typeface="Cambria Math"/>
                          </a:rPr>
                        </m:ctrlPr>
                      </m:sSubPr>
                      <m:e>
                        <m:r>
                          <a:rPr lang="en-CA" sz="2000" i="1">
                            <a:latin typeface="Cambria Math"/>
                          </a:rPr>
                          <m:t>𝐵</m:t>
                        </m:r>
                      </m:e>
                      <m:sub>
                        <m:r>
                          <a:rPr lang="en-CA" sz="2000" i="1">
                            <a:latin typeface="Cambria Math"/>
                          </a:rPr>
                          <m:t>𝑙</m:t>
                        </m:r>
                      </m:sub>
                    </m:sSub>
                  </m:oMath>
                </a14:m>
                <a:r>
                  <a:rPr lang="en-CA" sz="2000"/>
                  <a:t> or </a:t>
                </a:r>
                <a14:m>
                  <m:oMath xmlns:m="http://schemas.openxmlformats.org/officeDocument/2006/math">
                    <m:sSub>
                      <m:sSubPr>
                        <m:ctrlPr>
                          <a:rPr lang="en-CA" sz="2000" i="1">
                            <a:latin typeface="Cambria Math"/>
                          </a:rPr>
                        </m:ctrlPr>
                      </m:sSubPr>
                      <m:e>
                        <m:r>
                          <a:rPr lang="en-CA" sz="2000" i="1">
                            <a:latin typeface="Cambria Math"/>
                          </a:rPr>
                          <m:t>𝑆</m:t>
                        </m:r>
                      </m:e>
                      <m:sub>
                        <m:r>
                          <a:rPr lang="en-CA" sz="2000" i="1">
                            <a:latin typeface="Cambria Math"/>
                          </a:rPr>
                          <m:t>𝑡</m:t>
                        </m:r>
                      </m:sub>
                    </m:sSub>
                    <m:r>
                      <a:rPr lang="en-CA" sz="2000" i="1">
                        <a:latin typeface="Cambria Math"/>
                      </a:rPr>
                      <m:t>&lt;</m:t>
                    </m:r>
                    <m:sSub>
                      <m:sSubPr>
                        <m:ctrlPr>
                          <a:rPr lang="en-CA" sz="2000" i="1">
                            <a:latin typeface="Cambria Math"/>
                          </a:rPr>
                        </m:ctrlPr>
                      </m:sSubPr>
                      <m:e>
                        <m:r>
                          <a:rPr lang="en-CA" sz="2000" i="1">
                            <a:latin typeface="Cambria Math"/>
                          </a:rPr>
                          <m:t>𝐵</m:t>
                        </m:r>
                      </m:e>
                      <m:sub>
                        <m:r>
                          <a:rPr lang="en-CA" sz="2000" i="1">
                            <a:latin typeface="Cambria Math"/>
                          </a:rPr>
                          <m:t>h</m:t>
                        </m:r>
                      </m:sub>
                    </m:sSub>
                  </m:oMath>
                </a14:m>
                <a:endParaRPr lang="en-CA" sz="2000"/>
              </a:p>
              <a:p>
                <a:pPr lvl="1">
                  <a:buClr>
                    <a:srgbClr val="00B050"/>
                  </a:buClr>
                  <a:buFont typeface="Arial" panose="020B0604020202020204" pitchFamily="34" charset="0"/>
                  <a:buChar char="•"/>
                </a:pPr>
                <a:r>
                  <a:rPr lang="en-CA" sz="2000"/>
                  <a:t>One touch up no touch down:	</a:t>
                </a:r>
                <a14:m>
                  <m:oMath xmlns:m="http://schemas.openxmlformats.org/officeDocument/2006/math">
                    <m:sSub>
                      <m:sSubPr>
                        <m:ctrlPr>
                          <a:rPr lang="en-CA" sz="2000" i="1">
                            <a:latin typeface="Cambria Math"/>
                          </a:rPr>
                        </m:ctrlPr>
                      </m:sSubPr>
                      <m:e>
                        <m:r>
                          <a:rPr lang="en-CA" sz="2000" i="1">
                            <a:latin typeface="Cambria Math"/>
                          </a:rPr>
                          <m:t>𝑆</m:t>
                        </m:r>
                      </m:e>
                      <m:sub>
                        <m:r>
                          <a:rPr lang="en-CA" sz="2000" i="1">
                            <a:latin typeface="Cambria Math"/>
                          </a:rPr>
                          <m:t>𝑡</m:t>
                        </m:r>
                      </m:sub>
                    </m:sSub>
                    <m:r>
                      <a:rPr lang="en-CA" sz="2000" i="1">
                        <a:latin typeface="Cambria Math"/>
                      </a:rPr>
                      <m:t>&gt;</m:t>
                    </m:r>
                    <m:sSub>
                      <m:sSubPr>
                        <m:ctrlPr>
                          <a:rPr lang="en-CA" sz="2000" i="1">
                            <a:latin typeface="Cambria Math"/>
                          </a:rPr>
                        </m:ctrlPr>
                      </m:sSubPr>
                      <m:e>
                        <m:r>
                          <a:rPr lang="en-CA" sz="2000" i="1">
                            <a:latin typeface="Cambria Math"/>
                          </a:rPr>
                          <m:t>𝐵</m:t>
                        </m:r>
                      </m:e>
                      <m:sub>
                        <m:r>
                          <a:rPr lang="en-CA" sz="2000" i="1">
                            <a:latin typeface="Cambria Math"/>
                          </a:rPr>
                          <m:t>𝑙</m:t>
                        </m:r>
                      </m:sub>
                    </m:sSub>
                  </m:oMath>
                </a14:m>
                <a:r>
                  <a:rPr lang="en-CA" sz="2000"/>
                  <a:t> or </a:t>
                </a:r>
                <a14:m>
                  <m:oMath xmlns:m="http://schemas.openxmlformats.org/officeDocument/2006/math">
                    <m:sSub>
                      <m:sSubPr>
                        <m:ctrlPr>
                          <a:rPr lang="en-CA" sz="2000" i="1">
                            <a:latin typeface="Cambria Math"/>
                          </a:rPr>
                        </m:ctrlPr>
                      </m:sSubPr>
                      <m:e>
                        <m:r>
                          <a:rPr lang="en-CA" sz="2000" i="1">
                            <a:latin typeface="Cambria Math"/>
                          </a:rPr>
                          <m:t>𝑆</m:t>
                        </m:r>
                      </m:e>
                      <m:sub>
                        <m:r>
                          <a:rPr lang="en-CA" sz="2000" i="1">
                            <a:latin typeface="Cambria Math"/>
                          </a:rPr>
                          <m:t>𝑡</m:t>
                        </m:r>
                      </m:sub>
                    </m:sSub>
                    <m:r>
                      <a:rPr lang="en-CA" sz="2000" i="1">
                        <a:latin typeface="Cambria Math"/>
                      </a:rPr>
                      <m:t>≥</m:t>
                    </m:r>
                    <m:sSub>
                      <m:sSubPr>
                        <m:ctrlPr>
                          <a:rPr lang="en-CA" sz="2000" i="1">
                            <a:latin typeface="Cambria Math"/>
                          </a:rPr>
                        </m:ctrlPr>
                      </m:sSubPr>
                      <m:e>
                        <m:r>
                          <a:rPr lang="en-CA" sz="2000" i="1">
                            <a:latin typeface="Cambria Math"/>
                          </a:rPr>
                          <m:t>𝐵</m:t>
                        </m:r>
                      </m:e>
                      <m:sub>
                        <m:r>
                          <a:rPr lang="en-CA" sz="2000" i="1">
                            <a:latin typeface="Cambria Math"/>
                          </a:rPr>
                          <m:t>h</m:t>
                        </m:r>
                      </m:sub>
                    </m:sSub>
                  </m:oMath>
                </a14:m>
                <a:endParaRPr lang="en-CA" sz="2000"/>
              </a:p>
              <a:p>
                <a:pPr marL="400050" lvl="1" indent="0">
                  <a:buNone/>
                </a:pPr>
                <a:r>
                  <a:rPr lang="en-CA" sz="2000"/>
                  <a:t>where</a:t>
                </a:r>
              </a:p>
              <a:p>
                <a:pPr marL="0" indent="0">
                  <a:buNone/>
                </a:pPr>
                <a:r>
                  <a:rPr lang="en-CA" sz="2000"/>
                  <a:t>	B	the barrier</a:t>
                </a:r>
              </a:p>
              <a:p>
                <a:pPr marL="0" indent="0">
                  <a:buNone/>
                </a:pPr>
                <a:r>
                  <a:rPr lang="en-CA" sz="2000"/>
                  <a:t>	</a:t>
                </a:r>
                <a14:m>
                  <m:oMath xmlns:m="http://schemas.openxmlformats.org/officeDocument/2006/math">
                    <m:sSub>
                      <m:sSubPr>
                        <m:ctrlPr>
                          <a:rPr lang="en-CA" sz="2000" i="1">
                            <a:latin typeface="Cambria Math"/>
                          </a:rPr>
                        </m:ctrlPr>
                      </m:sSubPr>
                      <m:e>
                        <m:r>
                          <a:rPr lang="en-CA" sz="2000" i="1">
                            <a:latin typeface="Cambria Math"/>
                          </a:rPr>
                          <m:t>𝐵</m:t>
                        </m:r>
                      </m:e>
                      <m:sub>
                        <m:r>
                          <a:rPr lang="en-CA" sz="2000" i="1">
                            <a:latin typeface="Cambria Math"/>
                          </a:rPr>
                          <m:t>𝑙</m:t>
                        </m:r>
                      </m:sub>
                    </m:sSub>
                  </m:oMath>
                </a14:m>
                <a:r>
                  <a:rPr lang="en-CA" sz="2000"/>
                  <a:t>	the low barrier</a:t>
                </a:r>
              </a:p>
              <a:p>
                <a:pPr marL="0" indent="0">
                  <a:buNone/>
                </a:pPr>
                <a:r>
                  <a:rPr lang="en-CA" sz="2000" smtClean="0"/>
                  <a:t>	</a:t>
                </a:r>
                <a14:m>
                  <m:oMath xmlns:m="http://schemas.openxmlformats.org/officeDocument/2006/math">
                    <m:sSub>
                      <m:sSubPr>
                        <m:ctrlPr>
                          <a:rPr lang="en-CA" sz="2000" i="1">
                            <a:latin typeface="Cambria Math"/>
                          </a:rPr>
                        </m:ctrlPr>
                      </m:sSubPr>
                      <m:e>
                        <m:r>
                          <a:rPr lang="en-CA" sz="2000" i="1">
                            <a:latin typeface="Cambria Math"/>
                          </a:rPr>
                          <m:t>𝐵</m:t>
                        </m:r>
                      </m:e>
                      <m:sub>
                        <m:r>
                          <a:rPr lang="en-CA" sz="2000" i="1">
                            <a:latin typeface="Cambria Math"/>
                          </a:rPr>
                          <m:t>h</m:t>
                        </m:r>
                      </m:sub>
                    </m:sSub>
                  </m:oMath>
                </a14:m>
                <a:r>
                  <a:rPr lang="en-CA" sz="2000"/>
                  <a:t> 	the high barrier</a:t>
                </a:r>
              </a:p>
              <a:p>
                <a:pPr lvl="0">
                  <a:buClr>
                    <a:srgbClr val="00B050"/>
                  </a:buClr>
                  <a:buFont typeface="Wingdings" panose="05000000000000000000" pitchFamily="2" charset="2"/>
                  <a:buChar char="§"/>
                </a:pPr>
                <a:r>
                  <a:rPr lang="en-CA" sz="2200"/>
                  <a:t>The payoff currency could be either the cash (base) or the asset (underlying).</a:t>
                </a:r>
              </a:p>
              <a:p>
                <a:pPr marL="0" indent="0">
                  <a:buNone/>
                </a:pPr>
                <a:r>
                  <a:rPr lang="en-CA" sz="1800" smtClean="0"/>
                  <a:t>	</a:t>
                </a:r>
                <a14:m>
                  <m:oMath xmlns:m="http://schemas.openxmlformats.org/officeDocument/2006/math">
                    <m:r>
                      <a:rPr lang="en-CA" sz="1800" i="1">
                        <a:latin typeface="Cambria Math"/>
                      </a:rPr>
                      <m:t>𝑝𝑎𝑦𝑜𝑓𝑓</m:t>
                    </m:r>
                    <m:r>
                      <a:rPr lang="en-CA" sz="1800" i="1">
                        <a:latin typeface="Cambria Math"/>
                      </a:rPr>
                      <m:t>=</m:t>
                    </m:r>
                    <m:r>
                      <a:rPr lang="en-CA" sz="1800" i="1">
                        <a:latin typeface="Cambria Math"/>
                      </a:rPr>
                      <m:t>𝑁𝑜𝑚𝑖𝑛𝑎𝑙</m:t>
                    </m:r>
                    <m:r>
                      <a:rPr lang="en-CA" sz="1800" i="1">
                        <a:latin typeface="Cambria Math"/>
                      </a:rPr>
                      <m:t>×</m:t>
                    </m:r>
                    <m:r>
                      <a:rPr lang="en-CA" sz="1800" i="1">
                        <a:latin typeface="Cambria Math"/>
                      </a:rPr>
                      <m:t>𝑆</m:t>
                    </m:r>
                    <m:r>
                      <a:rPr lang="en-CA" sz="1800" i="1">
                        <a:latin typeface="Cambria Math"/>
                      </a:rPr>
                      <m:t>×</m:t>
                    </m:r>
                    <m:sSub>
                      <m:sSubPr>
                        <m:ctrlPr>
                          <a:rPr lang="en-CA" sz="1800" i="1">
                            <a:latin typeface="Cambria Math"/>
                          </a:rPr>
                        </m:ctrlPr>
                      </m:sSubPr>
                      <m:e>
                        <m:r>
                          <a:rPr lang="en-CA" sz="1800" i="1">
                            <a:latin typeface="Cambria Math"/>
                          </a:rPr>
                          <m:t>1</m:t>
                        </m:r>
                      </m:e>
                      <m:sub>
                        <m:r>
                          <a:rPr lang="en-CA" sz="1800" i="1">
                            <a:latin typeface="Cambria Math"/>
                          </a:rPr>
                          <m:t>𝑐𝑜𝑛𝑑𝑖𝑡𝑖𝑜𝑛</m:t>
                        </m:r>
                      </m:sub>
                    </m:sSub>
                  </m:oMath>
                </a14:m>
                <a:r>
                  <a:rPr lang="en-CA" sz="1800"/>
                  <a:t>	if the payout currency is asset</a:t>
                </a:r>
              </a:p>
              <a:p>
                <a:pPr marL="0" indent="0">
                  <a:buNone/>
                </a:pPr>
                <a:r>
                  <a:rPr lang="en-CA" sz="1800" smtClean="0"/>
                  <a:t>	</a:t>
                </a:r>
                <a14:m>
                  <m:oMath xmlns:m="http://schemas.openxmlformats.org/officeDocument/2006/math">
                    <m:r>
                      <a:rPr lang="en-CA" sz="1800" i="1">
                        <a:latin typeface="Cambria Math"/>
                      </a:rPr>
                      <m:t>𝑝𝑎𝑦𝑜𝑓𝑓</m:t>
                    </m:r>
                    <m:r>
                      <a:rPr lang="en-CA" sz="1800" i="1">
                        <a:latin typeface="Cambria Math"/>
                      </a:rPr>
                      <m:t>=</m:t>
                    </m:r>
                    <m:r>
                      <a:rPr lang="en-CA" sz="1800" i="1">
                        <a:latin typeface="Cambria Math"/>
                      </a:rPr>
                      <m:t>𝑁𝑜𝑚𝑖𝑛𝑎𝑙</m:t>
                    </m:r>
                    <m:r>
                      <a:rPr lang="en-CA" sz="1800" i="1">
                        <a:latin typeface="Cambria Math"/>
                      </a:rPr>
                      <m:t>×</m:t>
                    </m:r>
                    <m:sSub>
                      <m:sSubPr>
                        <m:ctrlPr>
                          <a:rPr lang="en-CA" sz="1800" i="1">
                            <a:latin typeface="Cambria Math"/>
                          </a:rPr>
                        </m:ctrlPr>
                      </m:sSubPr>
                      <m:e>
                        <m:r>
                          <a:rPr lang="en-CA" sz="1800" i="1">
                            <a:latin typeface="Cambria Math"/>
                          </a:rPr>
                          <m:t>1</m:t>
                        </m:r>
                      </m:e>
                      <m:sub>
                        <m:r>
                          <a:rPr lang="en-CA" sz="1800" i="1">
                            <a:latin typeface="Cambria Math"/>
                          </a:rPr>
                          <m:t>𝑐𝑜𝑛𝑑𝑖𝑡𝑖𝑜𝑛</m:t>
                        </m:r>
                      </m:sub>
                    </m:sSub>
                  </m:oMath>
                </a14:m>
                <a:r>
                  <a:rPr lang="en-CA" sz="1800"/>
                  <a:t>	if the payout currency is cash</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33400" y="1828800"/>
                <a:ext cx="8229600" cy="4495800"/>
              </a:xfrm>
              <a:blipFill rotWithShape="1">
                <a:blip r:embed="rId2"/>
                <a:stretch>
                  <a:fillRect l="-815" t="-1762"/>
                </a:stretch>
              </a:blipFill>
            </p:spPr>
            <p:txBody>
              <a:bodyPr/>
              <a:lstStyle/>
              <a:p>
                <a:r>
                  <a:rPr lang="en-CA">
                    <a:noFill/>
                  </a:rPr>
                  <a:t> </a:t>
                </a:r>
              </a:p>
            </p:txBody>
          </p:sp>
        </mc:Fallback>
      </mc:AlternateContent>
    </p:spTree>
    <p:extLst>
      <p:ext uri="{BB962C8B-B14F-4D97-AF65-F5344CB8AC3E}">
        <p14:creationId xmlns:p14="http://schemas.microsoft.com/office/powerpoint/2010/main" val="2266788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FX Touch</a:t>
            </a:r>
            <a:endParaRPr lang="en-PH" sz="2400" dirty="0"/>
          </a:p>
        </p:txBody>
      </p:sp>
      <p:sp>
        <p:nvSpPr>
          <p:cNvPr id="3" name="Content Placeholder 2"/>
          <p:cNvSpPr>
            <a:spLocks noGrp="1"/>
          </p:cNvSpPr>
          <p:nvPr>
            <p:ph idx="1"/>
          </p:nvPr>
        </p:nvSpPr>
        <p:spPr>
          <a:xfrm>
            <a:off x="533400" y="1828800"/>
            <a:ext cx="8229600" cy="4495800"/>
          </a:xfrm>
        </p:spPr>
        <p:txBody>
          <a:bodyPr>
            <a:noAutofit/>
          </a:bodyPr>
          <a:lstStyle/>
          <a:p>
            <a:pPr marL="0" lvl="0" indent="0" algn="ctr">
              <a:buNone/>
            </a:pPr>
            <a:r>
              <a:rPr lang="en-CA"/>
              <a:t>Valuation</a:t>
            </a:r>
          </a:p>
          <a:p>
            <a:pPr lvl="0">
              <a:lnSpc>
                <a:spcPct val="150000"/>
              </a:lnSpc>
              <a:buClr>
                <a:srgbClr val="00B050"/>
              </a:buClr>
              <a:buFont typeface="Wingdings" panose="05000000000000000000" pitchFamily="2" charset="2"/>
              <a:buChar char="§"/>
            </a:pPr>
            <a:r>
              <a:rPr lang="en-US" sz="2200"/>
              <a:t>Touch and no touch options are a great way for you to further customize your trading experience. Because there are only two different outcomes that can possibly occur, these are still considered to be binary options.</a:t>
            </a:r>
            <a:endParaRPr lang="en-CA" sz="2200"/>
          </a:p>
          <a:p>
            <a:pPr lvl="0">
              <a:lnSpc>
                <a:spcPct val="150000"/>
              </a:lnSpc>
              <a:buClr>
                <a:srgbClr val="00B050"/>
              </a:buClr>
              <a:buFont typeface="Wingdings" panose="05000000000000000000" pitchFamily="2" charset="2"/>
              <a:buChar char="§"/>
            </a:pPr>
            <a:r>
              <a:rPr lang="en-US" sz="2200"/>
              <a:t>The present value of a one touch option is given by</a:t>
            </a:r>
            <a:endParaRPr lang="en-CA" sz="2200"/>
          </a:p>
          <a:p>
            <a:pPr marL="0" indent="0">
              <a:buNone/>
            </a:pPr>
            <a:r>
              <a:rPr lang="en-US"/>
              <a:t> </a:t>
            </a:r>
            <a:endParaRPr lang="en-CA"/>
          </a:p>
          <a:p>
            <a:pPr marL="0" indent="0">
              <a:buNone/>
            </a:pPr>
            <a:r>
              <a:rPr lang="en-US" smtClean="0"/>
              <a:t>  </a:t>
            </a:r>
            <a:endParaRPr lang="en-CA"/>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5029200"/>
            <a:ext cx="5116966"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72820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FX Touch</a:t>
            </a:r>
            <a:endParaRPr lang="en-PH" sz="2400" dirty="0"/>
          </a:p>
        </p:txBody>
      </p:sp>
      <p:sp>
        <p:nvSpPr>
          <p:cNvPr id="3" name="Content Placeholder 2"/>
          <p:cNvSpPr>
            <a:spLocks noGrp="1"/>
          </p:cNvSpPr>
          <p:nvPr>
            <p:ph idx="1"/>
          </p:nvPr>
        </p:nvSpPr>
        <p:spPr>
          <a:xfrm>
            <a:off x="571500" y="1600200"/>
            <a:ext cx="8229600" cy="4495800"/>
          </a:xfrm>
        </p:spPr>
        <p:txBody>
          <a:bodyPr>
            <a:noAutofit/>
          </a:bodyPr>
          <a:lstStyle/>
          <a:p>
            <a:pPr marL="0" lvl="0" indent="0" algn="ctr">
              <a:buNone/>
            </a:pPr>
            <a:r>
              <a:rPr lang="en-CA" smtClean="0"/>
              <a:t>Valuation (Cont)</a:t>
            </a:r>
            <a:endParaRPr lang="en-CA"/>
          </a:p>
          <a:p>
            <a:pPr lvl="0"/>
            <a:endParaRPr lang="en-CA"/>
          </a:p>
          <a:p>
            <a:pPr marL="0" indent="0">
              <a:buNone/>
            </a:pPr>
            <a:r>
              <a:rPr lang="en-US" smtClean="0"/>
              <a:t>  </a:t>
            </a:r>
            <a:endParaRPr lang="en-CA"/>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2479964"/>
            <a:ext cx="3733800" cy="3938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13603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FX Touch</a:t>
            </a:r>
            <a:endParaRPr lang="en-PH" sz="2400" dirty="0"/>
          </a:p>
        </p:txBody>
      </p:sp>
      <p:sp>
        <p:nvSpPr>
          <p:cNvPr id="3" name="Content Placeholder 2"/>
          <p:cNvSpPr>
            <a:spLocks noGrp="1"/>
          </p:cNvSpPr>
          <p:nvPr>
            <p:ph idx="1"/>
          </p:nvPr>
        </p:nvSpPr>
        <p:spPr>
          <a:xfrm>
            <a:off x="571500" y="1600200"/>
            <a:ext cx="8229600" cy="4495800"/>
          </a:xfrm>
        </p:spPr>
        <p:txBody>
          <a:bodyPr>
            <a:noAutofit/>
          </a:bodyPr>
          <a:lstStyle/>
          <a:p>
            <a:pPr marL="0" lvl="0" indent="0" algn="ctr">
              <a:buNone/>
            </a:pPr>
            <a:r>
              <a:rPr lang="en-CA" smtClean="0"/>
              <a:t>Valuation (Cont)</a:t>
            </a:r>
            <a:endParaRPr lang="en-CA"/>
          </a:p>
          <a:p>
            <a:pPr marL="400050" lvl="1" indent="0">
              <a:buNone/>
            </a:pPr>
            <a:r>
              <a:rPr lang="en-US" sz="1800" smtClean="0"/>
              <a:t>where</a:t>
            </a:r>
            <a:endParaRPr lang="en-CA" sz="1800"/>
          </a:p>
          <a:p>
            <a:pPr marL="0" indent="0">
              <a:buNone/>
            </a:pPr>
            <a:r>
              <a:rPr lang="en-US" sz="1800" smtClean="0"/>
              <a:t>	S </a:t>
            </a:r>
            <a:r>
              <a:rPr lang="en-US" sz="1800"/>
              <a:t>	the spot exchange rate</a:t>
            </a:r>
            <a:endParaRPr lang="en-CA" sz="1800"/>
          </a:p>
          <a:p>
            <a:pPr marL="0" indent="0">
              <a:buNone/>
            </a:pPr>
            <a:r>
              <a:rPr lang="en-US" sz="1800" smtClean="0"/>
              <a:t>	σ </a:t>
            </a:r>
            <a:r>
              <a:rPr lang="en-US" sz="1800"/>
              <a:t>	the annualized volatility of the underlying rate</a:t>
            </a:r>
            <a:endParaRPr lang="en-CA" sz="1800"/>
          </a:p>
          <a:p>
            <a:pPr marL="0" indent="0">
              <a:buNone/>
            </a:pPr>
            <a:r>
              <a:rPr lang="en-US" sz="1800" smtClean="0"/>
              <a:t>	r </a:t>
            </a:r>
            <a:r>
              <a:rPr lang="en-US" sz="1800"/>
              <a:t>	the domestic interest rate between spot date and delivery date</a:t>
            </a:r>
            <a:endParaRPr lang="en-CA" sz="1800"/>
          </a:p>
          <a:p>
            <a:pPr marL="0" indent="0">
              <a:buNone/>
            </a:pPr>
            <a:r>
              <a:rPr lang="en-US" sz="1800" smtClean="0"/>
              <a:t>	r</a:t>
            </a:r>
            <a:r>
              <a:rPr lang="en-US" sz="1800" baseline="-25000" smtClean="0"/>
              <a:t>f</a:t>
            </a:r>
            <a:r>
              <a:rPr lang="en-US" sz="1800" smtClean="0"/>
              <a:t> </a:t>
            </a:r>
            <a:r>
              <a:rPr lang="en-US" sz="1800"/>
              <a:t>	the foreign interest rate between spot date and delivery date</a:t>
            </a:r>
            <a:endParaRPr lang="en-CA" sz="1800"/>
          </a:p>
          <a:p>
            <a:pPr marL="0" indent="0">
              <a:buNone/>
            </a:pPr>
            <a:r>
              <a:rPr lang="en-US" sz="1800" smtClean="0"/>
              <a:t>	T</a:t>
            </a:r>
            <a:r>
              <a:rPr lang="en-US" sz="1800" baseline="-25000" smtClean="0"/>
              <a:t>e</a:t>
            </a:r>
            <a:r>
              <a:rPr lang="en-US" sz="1800" smtClean="0"/>
              <a:t> </a:t>
            </a:r>
            <a:r>
              <a:rPr lang="en-US" sz="1800"/>
              <a:t>	the expiry date</a:t>
            </a:r>
            <a:endParaRPr lang="en-CA" sz="1800"/>
          </a:p>
          <a:p>
            <a:pPr marL="0" indent="0">
              <a:buNone/>
            </a:pPr>
            <a:r>
              <a:rPr lang="en-US" sz="1800" smtClean="0"/>
              <a:t>	T</a:t>
            </a:r>
            <a:r>
              <a:rPr lang="en-US" sz="1800" baseline="-25000" smtClean="0"/>
              <a:t>d</a:t>
            </a:r>
            <a:r>
              <a:rPr lang="en-US" sz="1800" smtClean="0"/>
              <a:t> </a:t>
            </a:r>
            <a:r>
              <a:rPr lang="en-US" sz="1800"/>
              <a:t>	the delivery date</a:t>
            </a:r>
            <a:endParaRPr lang="en-CA" sz="1800"/>
          </a:p>
          <a:p>
            <a:pPr marL="0" indent="0">
              <a:buNone/>
            </a:pPr>
            <a:r>
              <a:rPr lang="en-US" sz="1800" smtClean="0"/>
              <a:t>	ε </a:t>
            </a:r>
            <a:r>
              <a:rPr lang="en-US" sz="1800"/>
              <a:t>	1 for a lower barrier, -1 for an upper barrier.   </a:t>
            </a:r>
            <a:endParaRPr lang="en-CA" sz="1800"/>
          </a:p>
          <a:p>
            <a:pPr marL="0" indent="0">
              <a:buNone/>
            </a:pPr>
            <a:r>
              <a:rPr lang="en-US" sz="1800" smtClean="0"/>
              <a:t>	N(x</a:t>
            </a:r>
            <a:r>
              <a:rPr lang="en-US" sz="1800"/>
              <a:t>)	the standard normal cumulative distribution function</a:t>
            </a:r>
            <a:endParaRPr lang="en-CA" sz="1800"/>
          </a:p>
          <a:p>
            <a:pPr marL="0" indent="0">
              <a:buNone/>
            </a:pPr>
            <a:r>
              <a:rPr lang="en-US" sz="1800" smtClean="0"/>
              <a:t>	L</a:t>
            </a:r>
            <a:r>
              <a:rPr lang="en-US" sz="1800"/>
              <a:t>	the barrier level</a:t>
            </a:r>
            <a:endParaRPr lang="en-CA" sz="1800"/>
          </a:p>
          <a:p>
            <a:pPr marL="0" indent="0">
              <a:buNone/>
            </a:pPr>
            <a:r>
              <a:rPr lang="en-US" sz="1800" smtClean="0"/>
              <a:t>	R</a:t>
            </a:r>
            <a:r>
              <a:rPr lang="en-US" sz="1800"/>
              <a:t>	the domestic cash amount</a:t>
            </a:r>
            <a:endParaRPr lang="en-CA" sz="1800"/>
          </a:p>
          <a:p>
            <a:pPr marL="0" indent="0">
              <a:buNone/>
            </a:pPr>
            <a:r>
              <a:rPr lang="en-US" sz="1800" smtClean="0"/>
              <a:t>	w </a:t>
            </a:r>
            <a:r>
              <a:rPr lang="en-US" sz="1800"/>
              <a:t>	the rebate value</a:t>
            </a:r>
            <a:endParaRPr lang="en-CA" sz="1800"/>
          </a:p>
          <a:p>
            <a:pPr lvl="0"/>
            <a:endParaRPr lang="en-CA"/>
          </a:p>
          <a:p>
            <a:pPr marL="0" indent="0">
              <a:buNone/>
            </a:pPr>
            <a:r>
              <a:rPr lang="en-US" smtClean="0"/>
              <a:t>  </a:t>
            </a:r>
            <a:endParaRPr lang="en-CA"/>
          </a:p>
        </p:txBody>
      </p:sp>
    </p:spTree>
    <p:extLst>
      <p:ext uri="{BB962C8B-B14F-4D97-AF65-F5344CB8AC3E}">
        <p14:creationId xmlns:p14="http://schemas.microsoft.com/office/powerpoint/2010/main" val="2623763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FX Touch</a:t>
            </a:r>
            <a:endParaRPr lang="en-PH" sz="2400" dirty="0"/>
          </a:p>
        </p:txBody>
      </p:sp>
      <p:sp>
        <p:nvSpPr>
          <p:cNvPr id="3" name="Content Placeholder 2"/>
          <p:cNvSpPr>
            <a:spLocks noGrp="1"/>
          </p:cNvSpPr>
          <p:nvPr>
            <p:ph idx="1"/>
          </p:nvPr>
        </p:nvSpPr>
        <p:spPr>
          <a:xfrm>
            <a:off x="533400" y="1600200"/>
            <a:ext cx="8229600" cy="5029200"/>
          </a:xfrm>
        </p:spPr>
        <p:txBody>
          <a:bodyPr>
            <a:noAutofit/>
          </a:bodyPr>
          <a:lstStyle/>
          <a:p>
            <a:pPr marL="0" lvl="0" indent="0" algn="ctr">
              <a:buNone/>
            </a:pPr>
            <a:r>
              <a:rPr lang="en-US"/>
              <a:t>Practical Guide</a:t>
            </a:r>
            <a:endParaRPr lang="en-CA"/>
          </a:p>
          <a:p>
            <a:pPr>
              <a:buClr>
                <a:srgbClr val="00B050"/>
              </a:buClr>
              <a:buFont typeface="Wingdings" panose="05000000000000000000" pitchFamily="2" charset="2"/>
              <a:buChar char="§"/>
            </a:pPr>
            <a:r>
              <a:rPr lang="en-US" sz="2200" smtClean="0"/>
              <a:t>Please note the </a:t>
            </a:r>
            <a:r>
              <a:rPr lang="en-US" sz="2200"/>
              <a:t>time differences in the formulas above, which is an important factor in order to apply the </a:t>
            </a:r>
            <a:r>
              <a:rPr lang="en-US" sz="2200" smtClean="0"/>
              <a:t>formula </a:t>
            </a:r>
            <a:r>
              <a:rPr lang="en-US" sz="2200"/>
              <a:t>to the FX market. Usually the delivery date is different from the expiry date</a:t>
            </a:r>
            <a:r>
              <a:rPr lang="en-US" sz="2200" smtClean="0"/>
              <a:t>.</a:t>
            </a:r>
          </a:p>
          <a:p>
            <a:pPr lvl="0">
              <a:buClr>
                <a:srgbClr val="00B050"/>
              </a:buClr>
              <a:buFont typeface="Wingdings" panose="05000000000000000000" pitchFamily="2" charset="2"/>
              <a:buChar char="§"/>
            </a:pPr>
            <a:r>
              <a:rPr lang="en-US" sz="2200" smtClean="0"/>
              <a:t>First</a:t>
            </a:r>
            <a:r>
              <a:rPr lang="en-US" sz="2200"/>
              <a:t>, you need to construct interest rate zero curves for both base and quote currencies.</a:t>
            </a:r>
            <a:endParaRPr lang="en-CA" sz="2200"/>
          </a:p>
          <a:p>
            <a:pPr>
              <a:buClr>
                <a:srgbClr val="00B050"/>
              </a:buClr>
              <a:buFont typeface="Wingdings" panose="05000000000000000000" pitchFamily="2" charset="2"/>
              <a:buChar char="§"/>
            </a:pPr>
            <a:r>
              <a:rPr lang="en-US" sz="2200"/>
              <a:t>The curve construction in FX world is different from the one in interest rate world. </a:t>
            </a:r>
          </a:p>
          <a:p>
            <a:pPr>
              <a:buClr>
                <a:srgbClr val="00B050"/>
              </a:buClr>
              <a:buFont typeface="Wingdings" panose="05000000000000000000" pitchFamily="2" charset="2"/>
              <a:buChar char="§"/>
            </a:pPr>
            <a:r>
              <a:rPr lang="en-US" sz="2200"/>
              <a:t>Second, you need to construct an arbitrage-free volatility surface. FinPricing is using Vanna Volga model to construct FX volatility surface.</a:t>
            </a:r>
            <a:endParaRPr lang="en-CA" sz="2200"/>
          </a:p>
          <a:p>
            <a:pPr lvl="0">
              <a:buClr>
                <a:srgbClr val="00B050"/>
              </a:buClr>
              <a:buFont typeface="Wingdings" panose="05000000000000000000" pitchFamily="2" charset="2"/>
              <a:buChar char="§"/>
            </a:pPr>
            <a:r>
              <a:rPr lang="en-US" sz="2200"/>
              <a:t>After that, you can use the formulas to calculate the price and risk sensitivities</a:t>
            </a:r>
            <a:r>
              <a:rPr lang="en-US" sz="2200" smtClean="0"/>
              <a:t>.</a:t>
            </a:r>
            <a:endParaRPr lang="en-CA" sz="2200"/>
          </a:p>
        </p:txBody>
      </p:sp>
    </p:spTree>
    <p:extLst>
      <p:ext uri="{BB962C8B-B14F-4D97-AF65-F5344CB8AC3E}">
        <p14:creationId xmlns:p14="http://schemas.microsoft.com/office/powerpoint/2010/main" val="2044189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FX Touch</a:t>
            </a:r>
            <a:endParaRPr lang="en-PH" sz="2400" dirty="0"/>
          </a:p>
        </p:txBody>
      </p:sp>
      <p:sp>
        <p:nvSpPr>
          <p:cNvPr id="3" name="Content Placeholder 2"/>
          <p:cNvSpPr>
            <a:spLocks noGrp="1"/>
          </p:cNvSpPr>
          <p:nvPr>
            <p:ph idx="1"/>
          </p:nvPr>
        </p:nvSpPr>
        <p:spPr>
          <a:xfrm>
            <a:off x="533400" y="1676400"/>
            <a:ext cx="8229600" cy="4495800"/>
          </a:xfrm>
        </p:spPr>
        <p:txBody>
          <a:bodyPr>
            <a:noAutofit/>
          </a:bodyPr>
          <a:lstStyle/>
          <a:p>
            <a:pPr marL="0" lvl="0" indent="0" algn="ctr">
              <a:buNone/>
            </a:pPr>
            <a:r>
              <a:rPr lang="en-CA" smtClean="0"/>
              <a:t>A Real World Example</a:t>
            </a:r>
          </a:p>
          <a:p>
            <a:pPr marL="0" indent="0">
              <a:buNone/>
            </a:pPr>
            <a:r>
              <a:rPr lang="en-US" sz="2000" smtClean="0"/>
              <a:t>	</a:t>
            </a:r>
            <a:endParaRPr lang="en-CA" sz="1800"/>
          </a:p>
        </p:txBody>
      </p:sp>
      <p:graphicFrame>
        <p:nvGraphicFramePr>
          <p:cNvPr id="5" name="Table 4"/>
          <p:cNvGraphicFramePr>
            <a:graphicFrameLocks noGrp="1"/>
          </p:cNvGraphicFramePr>
          <p:nvPr>
            <p:extLst>
              <p:ext uri="{D42A27DB-BD31-4B8C-83A1-F6EECF244321}">
                <p14:modId xmlns:p14="http://schemas.microsoft.com/office/powerpoint/2010/main" val="2184771272"/>
              </p:ext>
            </p:extLst>
          </p:nvPr>
        </p:nvGraphicFramePr>
        <p:xfrm>
          <a:off x="1371600" y="2362189"/>
          <a:ext cx="6705600" cy="4114810"/>
        </p:xfrm>
        <a:graphic>
          <a:graphicData uri="http://schemas.openxmlformats.org/drawingml/2006/table">
            <a:tbl>
              <a:tblPr firstRow="1" firstCol="1" bandRow="1">
                <a:tableStyleId>{5C22544A-7EE6-4342-B048-85BDC9FD1C3A}</a:tableStyleId>
              </a:tblPr>
              <a:tblGrid>
                <a:gridCol w="1876119"/>
                <a:gridCol w="1143131"/>
                <a:gridCol w="1960123"/>
                <a:gridCol w="1726227"/>
              </a:tblGrid>
              <a:tr h="293915">
                <a:tc>
                  <a:txBody>
                    <a:bodyPr/>
                    <a:lstStyle/>
                    <a:p>
                      <a:pPr>
                        <a:spcAft>
                          <a:spcPts val="0"/>
                        </a:spcAft>
                      </a:pPr>
                      <a:r>
                        <a:rPr lang="en-US" sz="1200">
                          <a:effectLst/>
                        </a:rPr>
                        <a:t>Delivery Type</a:t>
                      </a:r>
                      <a:endParaRPr lang="en-CA" sz="1200">
                        <a:effectLst/>
                        <a:latin typeface="Times New Roman"/>
                        <a:ea typeface="Times New Roman"/>
                      </a:endParaRPr>
                    </a:p>
                  </a:txBody>
                  <a:tcPr marL="9525" marR="9525" marT="9525" marB="9525" anchor="ctr"/>
                </a:tc>
                <a:tc>
                  <a:txBody>
                    <a:bodyPr/>
                    <a:lstStyle/>
                    <a:p>
                      <a:pPr>
                        <a:spcAft>
                          <a:spcPts val="0"/>
                        </a:spcAft>
                      </a:pPr>
                      <a:r>
                        <a:rPr lang="en-US" sz="1200">
                          <a:effectLst/>
                        </a:rPr>
                        <a:t>Delivery</a:t>
                      </a:r>
                      <a:endParaRPr lang="en-CA" sz="1200">
                        <a:effectLst/>
                        <a:latin typeface="Times New Roman"/>
                        <a:ea typeface="Times New Roman"/>
                      </a:endParaRPr>
                    </a:p>
                  </a:txBody>
                  <a:tcPr marL="9525" marR="9525" marT="9525" marB="9525" anchor="ctr"/>
                </a:tc>
                <a:tc>
                  <a:txBody>
                    <a:bodyPr/>
                    <a:lstStyle/>
                    <a:p>
                      <a:pPr>
                        <a:spcAft>
                          <a:spcPts val="0"/>
                        </a:spcAft>
                      </a:pPr>
                      <a:r>
                        <a:rPr lang="en-US" sz="1200">
                          <a:effectLst/>
                        </a:rPr>
                        <a:t>Barrier Level High</a:t>
                      </a:r>
                      <a:endParaRPr lang="en-CA" sz="1200">
                        <a:effectLst/>
                        <a:latin typeface="Times New Roman"/>
                        <a:ea typeface="Times New Roman"/>
                      </a:endParaRPr>
                    </a:p>
                  </a:txBody>
                  <a:tcPr marL="9525" marR="9525" marT="9525" marB="9525" anchor="ctr"/>
                </a:tc>
                <a:tc>
                  <a:txBody>
                    <a:bodyPr/>
                    <a:lstStyle/>
                    <a:p>
                      <a:pPr>
                        <a:spcAft>
                          <a:spcPts val="0"/>
                        </a:spcAft>
                      </a:pPr>
                      <a:r>
                        <a:rPr lang="en-US" sz="1200">
                          <a:effectLst/>
                        </a:rPr>
                        <a:t>1.25</a:t>
                      </a:r>
                      <a:endParaRPr lang="en-CA" sz="1200">
                        <a:effectLst/>
                        <a:latin typeface="Times New Roman"/>
                        <a:ea typeface="Times New Roman"/>
                      </a:endParaRPr>
                    </a:p>
                  </a:txBody>
                  <a:tcPr marL="9525" marR="9525" marT="9525" marB="9525" anchor="ctr"/>
                </a:tc>
              </a:tr>
              <a:tr h="293915">
                <a:tc>
                  <a:txBody>
                    <a:bodyPr/>
                    <a:lstStyle/>
                    <a:p>
                      <a:pPr>
                        <a:spcAft>
                          <a:spcPts val="0"/>
                        </a:spcAft>
                      </a:pPr>
                      <a:r>
                        <a:rPr lang="en-US" sz="1200">
                          <a:effectLst/>
                        </a:rPr>
                        <a:t>Buy Sell</a:t>
                      </a:r>
                      <a:endParaRPr lang="en-CA" sz="1200">
                        <a:effectLst/>
                        <a:latin typeface="Times New Roman"/>
                        <a:ea typeface="Times New Roman"/>
                      </a:endParaRPr>
                    </a:p>
                  </a:txBody>
                  <a:tcPr marL="9525" marR="9525" marT="9525" marB="9525" anchor="ctr"/>
                </a:tc>
                <a:tc>
                  <a:txBody>
                    <a:bodyPr/>
                    <a:lstStyle/>
                    <a:p>
                      <a:pPr>
                        <a:spcAft>
                          <a:spcPts val="0"/>
                        </a:spcAft>
                      </a:pPr>
                      <a:r>
                        <a:rPr lang="en-US" sz="1200">
                          <a:effectLst/>
                        </a:rPr>
                        <a:t>Buy</a:t>
                      </a:r>
                      <a:endParaRPr lang="en-CA" sz="1200">
                        <a:effectLst/>
                        <a:latin typeface="Times New Roman"/>
                        <a:ea typeface="Times New Roman"/>
                      </a:endParaRPr>
                    </a:p>
                  </a:txBody>
                  <a:tcPr marL="9525" marR="9525" marT="9525" marB="9525" anchor="ctr"/>
                </a:tc>
                <a:tc>
                  <a:txBody>
                    <a:bodyPr/>
                    <a:lstStyle/>
                    <a:p>
                      <a:pPr>
                        <a:spcAft>
                          <a:spcPts val="0"/>
                        </a:spcAft>
                      </a:pPr>
                      <a:r>
                        <a:rPr lang="en-US" sz="1200">
                          <a:effectLst/>
                        </a:rPr>
                        <a:t>Barrier Level Low</a:t>
                      </a:r>
                      <a:endParaRPr lang="en-CA" sz="1200">
                        <a:effectLst/>
                        <a:latin typeface="Times New Roman"/>
                        <a:ea typeface="Times New Roman"/>
                      </a:endParaRPr>
                    </a:p>
                  </a:txBody>
                  <a:tcPr marL="9525" marR="9525" marT="9525" marB="9525" anchor="ctr"/>
                </a:tc>
                <a:tc>
                  <a:txBody>
                    <a:bodyPr/>
                    <a:lstStyle/>
                    <a:p>
                      <a:pPr>
                        <a:spcAft>
                          <a:spcPts val="0"/>
                        </a:spcAft>
                      </a:pPr>
                      <a:r>
                        <a:rPr lang="en-US" sz="1200">
                          <a:effectLst/>
                        </a:rPr>
                        <a:t>0</a:t>
                      </a:r>
                      <a:endParaRPr lang="en-CA" sz="1200">
                        <a:effectLst/>
                        <a:latin typeface="Times New Roman"/>
                        <a:ea typeface="Times New Roman"/>
                      </a:endParaRPr>
                    </a:p>
                  </a:txBody>
                  <a:tcPr marL="9525" marR="9525" marT="9525" marB="9525" anchor="ctr"/>
                </a:tc>
              </a:tr>
              <a:tr h="293915">
                <a:tc>
                  <a:txBody>
                    <a:bodyPr/>
                    <a:lstStyle/>
                    <a:p>
                      <a:pPr>
                        <a:spcAft>
                          <a:spcPts val="0"/>
                        </a:spcAft>
                      </a:pPr>
                      <a:r>
                        <a:rPr lang="en-US" sz="1200">
                          <a:effectLst/>
                        </a:rPr>
                        <a:t>Call Put</a:t>
                      </a:r>
                      <a:endParaRPr lang="en-CA" sz="1200">
                        <a:effectLst/>
                        <a:latin typeface="Times New Roman"/>
                        <a:ea typeface="Times New Roman"/>
                      </a:endParaRPr>
                    </a:p>
                  </a:txBody>
                  <a:tcPr marL="9525" marR="9525" marT="9525" marB="9525" anchor="ctr"/>
                </a:tc>
                <a:tc>
                  <a:txBody>
                    <a:bodyPr/>
                    <a:lstStyle/>
                    <a:p>
                      <a:pPr>
                        <a:spcAft>
                          <a:spcPts val="0"/>
                        </a:spcAft>
                      </a:pPr>
                      <a:r>
                        <a:rPr lang="en-US" sz="1200">
                          <a:effectLst/>
                        </a:rPr>
                        <a:t>Put</a:t>
                      </a:r>
                      <a:endParaRPr lang="en-CA" sz="1200">
                        <a:effectLst/>
                        <a:latin typeface="Times New Roman"/>
                        <a:ea typeface="Times New Roman"/>
                      </a:endParaRPr>
                    </a:p>
                  </a:txBody>
                  <a:tcPr marL="9525" marR="9525" marT="9525" marB="9525" anchor="ctr"/>
                </a:tc>
                <a:tc>
                  <a:txBody>
                    <a:bodyPr/>
                    <a:lstStyle/>
                    <a:p>
                      <a:pPr>
                        <a:spcAft>
                          <a:spcPts val="0"/>
                        </a:spcAft>
                      </a:pPr>
                      <a:r>
                        <a:rPr lang="en-US" sz="1200">
                          <a:effectLst/>
                        </a:rPr>
                        <a:t>Barrier Option Type</a:t>
                      </a:r>
                      <a:endParaRPr lang="en-CA" sz="1200">
                        <a:effectLst/>
                        <a:latin typeface="Times New Roman"/>
                        <a:ea typeface="Times New Roman"/>
                      </a:endParaRPr>
                    </a:p>
                  </a:txBody>
                  <a:tcPr marL="9525" marR="9525" marT="9525" marB="9525" anchor="ctr"/>
                </a:tc>
                <a:tc>
                  <a:txBody>
                    <a:bodyPr/>
                    <a:lstStyle/>
                    <a:p>
                      <a:pPr>
                        <a:spcAft>
                          <a:spcPts val="0"/>
                        </a:spcAft>
                      </a:pPr>
                      <a:r>
                        <a:rPr lang="en-US" sz="1200">
                          <a:effectLst/>
                        </a:rPr>
                        <a:t>Single Down And In</a:t>
                      </a:r>
                      <a:endParaRPr lang="en-CA" sz="1200">
                        <a:effectLst/>
                        <a:latin typeface="Times New Roman"/>
                        <a:ea typeface="Times New Roman"/>
                      </a:endParaRPr>
                    </a:p>
                  </a:txBody>
                  <a:tcPr marL="9525" marR="9525" marT="9525" marB="9525" anchor="ctr"/>
                </a:tc>
              </a:tr>
              <a:tr h="293915">
                <a:tc>
                  <a:txBody>
                    <a:bodyPr/>
                    <a:lstStyle/>
                    <a:p>
                      <a:pPr>
                        <a:spcAft>
                          <a:spcPts val="0"/>
                        </a:spcAft>
                      </a:pPr>
                      <a:r>
                        <a:rPr lang="en-US" sz="1200">
                          <a:effectLst/>
                        </a:rPr>
                        <a:t>Currency One</a:t>
                      </a:r>
                      <a:endParaRPr lang="en-CA" sz="1200">
                        <a:effectLst/>
                        <a:latin typeface="Times New Roman"/>
                        <a:ea typeface="Times New Roman"/>
                      </a:endParaRPr>
                    </a:p>
                  </a:txBody>
                  <a:tcPr marL="9525" marR="9525" marT="9525" marB="9525" anchor="ctr"/>
                </a:tc>
                <a:tc>
                  <a:txBody>
                    <a:bodyPr/>
                    <a:lstStyle/>
                    <a:p>
                      <a:pPr>
                        <a:spcAft>
                          <a:spcPts val="0"/>
                        </a:spcAft>
                      </a:pPr>
                      <a:r>
                        <a:rPr lang="en-US" sz="1200">
                          <a:effectLst/>
                        </a:rPr>
                        <a:t>CAD</a:t>
                      </a:r>
                      <a:endParaRPr lang="en-CA" sz="1200">
                        <a:effectLst/>
                        <a:latin typeface="Times New Roman"/>
                        <a:ea typeface="Times New Roman"/>
                      </a:endParaRPr>
                    </a:p>
                  </a:txBody>
                  <a:tcPr marL="9525" marR="9525" marT="9525" marB="9525" anchor="ctr"/>
                </a:tc>
                <a:tc>
                  <a:txBody>
                    <a:bodyPr/>
                    <a:lstStyle/>
                    <a:p>
                      <a:pPr>
                        <a:spcAft>
                          <a:spcPts val="0"/>
                        </a:spcAft>
                      </a:pPr>
                      <a:r>
                        <a:rPr lang="en-US" sz="1200">
                          <a:effectLst/>
                        </a:rPr>
                        <a:t>Barrier Payment Time</a:t>
                      </a:r>
                      <a:endParaRPr lang="en-CA" sz="1200">
                        <a:effectLst/>
                        <a:latin typeface="Times New Roman"/>
                        <a:ea typeface="Times New Roman"/>
                      </a:endParaRPr>
                    </a:p>
                  </a:txBody>
                  <a:tcPr marL="9525" marR="9525" marT="9525" marB="9525" anchor="ctr"/>
                </a:tc>
                <a:tc>
                  <a:txBody>
                    <a:bodyPr/>
                    <a:lstStyle/>
                    <a:p>
                      <a:pPr>
                        <a:spcAft>
                          <a:spcPts val="0"/>
                        </a:spcAft>
                      </a:pPr>
                      <a:r>
                        <a:rPr lang="en-US" sz="1200">
                          <a:effectLst/>
                        </a:rPr>
                        <a:t>At Maturity</a:t>
                      </a:r>
                      <a:endParaRPr lang="en-CA" sz="1200">
                        <a:effectLst/>
                        <a:latin typeface="Times New Roman"/>
                        <a:ea typeface="Times New Roman"/>
                      </a:endParaRPr>
                    </a:p>
                  </a:txBody>
                  <a:tcPr marL="9525" marR="9525" marT="9525" marB="9525" anchor="ctr"/>
                </a:tc>
              </a:tr>
              <a:tr h="293915">
                <a:tc>
                  <a:txBody>
                    <a:bodyPr/>
                    <a:lstStyle/>
                    <a:p>
                      <a:pPr>
                        <a:spcAft>
                          <a:spcPts val="0"/>
                        </a:spcAft>
                      </a:pPr>
                      <a:r>
                        <a:rPr lang="en-US" sz="1200">
                          <a:effectLst/>
                        </a:rPr>
                        <a:t>Notional One</a:t>
                      </a:r>
                      <a:endParaRPr lang="en-CA" sz="1200">
                        <a:effectLst/>
                        <a:latin typeface="Times New Roman"/>
                        <a:ea typeface="Times New Roman"/>
                      </a:endParaRPr>
                    </a:p>
                  </a:txBody>
                  <a:tcPr marL="9525" marR="9525" marT="9525" marB="9525" anchor="ctr"/>
                </a:tc>
                <a:tc>
                  <a:txBody>
                    <a:bodyPr/>
                    <a:lstStyle/>
                    <a:p>
                      <a:pPr>
                        <a:spcAft>
                          <a:spcPts val="0"/>
                        </a:spcAft>
                      </a:pPr>
                      <a:r>
                        <a:rPr lang="en-US" sz="1200">
                          <a:effectLst/>
                        </a:rPr>
                        <a:t>65000</a:t>
                      </a:r>
                      <a:endParaRPr lang="en-CA" sz="1200">
                        <a:effectLst/>
                        <a:latin typeface="Times New Roman"/>
                        <a:ea typeface="Times New Roman"/>
                      </a:endParaRPr>
                    </a:p>
                  </a:txBody>
                  <a:tcPr marL="9525" marR="9525" marT="9525" marB="9525" anchor="ctr"/>
                </a:tc>
                <a:tc>
                  <a:txBody>
                    <a:bodyPr/>
                    <a:lstStyle/>
                    <a:p>
                      <a:pPr>
                        <a:spcAft>
                          <a:spcPts val="0"/>
                        </a:spcAft>
                      </a:pPr>
                      <a:r>
                        <a:rPr lang="en-US" sz="1200">
                          <a:effectLst/>
                        </a:rPr>
                        <a:t>Rebate Amount</a:t>
                      </a:r>
                      <a:endParaRPr lang="en-CA" sz="1200">
                        <a:effectLst/>
                        <a:latin typeface="Times New Roman"/>
                        <a:ea typeface="Times New Roman"/>
                      </a:endParaRPr>
                    </a:p>
                  </a:txBody>
                  <a:tcPr marL="9525" marR="9525" marT="9525" marB="9525" anchor="ctr"/>
                </a:tc>
                <a:tc>
                  <a:txBody>
                    <a:bodyPr/>
                    <a:lstStyle/>
                    <a:p>
                      <a:pPr>
                        <a:spcAft>
                          <a:spcPts val="0"/>
                        </a:spcAft>
                      </a:pPr>
                      <a:r>
                        <a:rPr lang="en-US" sz="1200">
                          <a:effectLst/>
                        </a:rPr>
                        <a:t>0</a:t>
                      </a:r>
                      <a:endParaRPr lang="en-CA" sz="1200">
                        <a:effectLst/>
                        <a:latin typeface="Times New Roman"/>
                        <a:ea typeface="Times New Roman"/>
                      </a:endParaRPr>
                    </a:p>
                  </a:txBody>
                  <a:tcPr marL="9525" marR="9525" marT="9525" marB="9525" anchor="ctr"/>
                </a:tc>
              </a:tr>
              <a:tr h="293915">
                <a:tc>
                  <a:txBody>
                    <a:bodyPr/>
                    <a:lstStyle/>
                    <a:p>
                      <a:pPr>
                        <a:spcAft>
                          <a:spcPts val="0"/>
                        </a:spcAft>
                      </a:pPr>
                      <a:r>
                        <a:rPr lang="en-US" sz="1200">
                          <a:effectLst/>
                        </a:rPr>
                        <a:t>Currency Two</a:t>
                      </a:r>
                      <a:endParaRPr lang="en-CA" sz="1200">
                        <a:effectLst/>
                        <a:latin typeface="Times New Roman"/>
                        <a:ea typeface="Times New Roman"/>
                      </a:endParaRPr>
                    </a:p>
                  </a:txBody>
                  <a:tcPr marL="9525" marR="9525" marT="9525" marB="9525" anchor="ctr"/>
                </a:tc>
                <a:tc>
                  <a:txBody>
                    <a:bodyPr/>
                    <a:lstStyle/>
                    <a:p>
                      <a:pPr>
                        <a:spcAft>
                          <a:spcPts val="0"/>
                        </a:spcAft>
                      </a:pPr>
                      <a:r>
                        <a:rPr lang="en-US" sz="1200">
                          <a:effectLst/>
                        </a:rPr>
                        <a:t>USD</a:t>
                      </a:r>
                      <a:endParaRPr lang="en-CA" sz="1200">
                        <a:effectLst/>
                        <a:latin typeface="Times New Roman"/>
                        <a:ea typeface="Times New Roman"/>
                      </a:endParaRPr>
                    </a:p>
                  </a:txBody>
                  <a:tcPr marL="9525" marR="9525" marT="9525" marB="9525" anchor="ctr"/>
                </a:tc>
                <a:tc>
                  <a:txBody>
                    <a:bodyPr/>
                    <a:lstStyle/>
                    <a:p>
                      <a:pPr>
                        <a:spcAft>
                          <a:spcPts val="0"/>
                        </a:spcAft>
                      </a:pPr>
                      <a:r>
                        <a:rPr lang="en-US" sz="1200">
                          <a:effectLst/>
                        </a:rPr>
                        <a:t>Barrier Window Start</a:t>
                      </a:r>
                      <a:endParaRPr lang="en-CA" sz="1200">
                        <a:effectLst/>
                        <a:latin typeface="Times New Roman"/>
                        <a:ea typeface="Times New Roman"/>
                      </a:endParaRPr>
                    </a:p>
                  </a:txBody>
                  <a:tcPr marL="9525" marR="9525" marT="9525" marB="9525" anchor="ctr"/>
                </a:tc>
                <a:tc>
                  <a:txBody>
                    <a:bodyPr/>
                    <a:lstStyle/>
                    <a:p>
                      <a:pPr>
                        <a:spcAft>
                          <a:spcPts val="0"/>
                        </a:spcAft>
                      </a:pPr>
                      <a:r>
                        <a:rPr lang="en-US" sz="1200">
                          <a:effectLst/>
                        </a:rPr>
                        <a:t>1/17/2018</a:t>
                      </a:r>
                      <a:endParaRPr lang="en-CA" sz="1200">
                        <a:effectLst/>
                        <a:latin typeface="Times New Roman"/>
                        <a:ea typeface="Times New Roman"/>
                      </a:endParaRPr>
                    </a:p>
                  </a:txBody>
                  <a:tcPr marL="9525" marR="9525" marT="9525" marB="9525" anchor="ctr"/>
                </a:tc>
              </a:tr>
              <a:tr h="293915">
                <a:tc>
                  <a:txBody>
                    <a:bodyPr/>
                    <a:lstStyle/>
                    <a:p>
                      <a:pPr>
                        <a:spcAft>
                          <a:spcPts val="0"/>
                        </a:spcAft>
                      </a:pPr>
                      <a:r>
                        <a:rPr lang="en-US" sz="1200">
                          <a:effectLst/>
                        </a:rPr>
                        <a:t>Notional Two</a:t>
                      </a:r>
                      <a:endParaRPr lang="en-CA" sz="1200">
                        <a:effectLst/>
                        <a:latin typeface="Times New Roman"/>
                        <a:ea typeface="Times New Roman"/>
                      </a:endParaRPr>
                    </a:p>
                  </a:txBody>
                  <a:tcPr marL="9525" marR="9525" marT="9525" marB="9525" anchor="ctr"/>
                </a:tc>
                <a:tc>
                  <a:txBody>
                    <a:bodyPr/>
                    <a:lstStyle/>
                    <a:p>
                      <a:pPr>
                        <a:spcAft>
                          <a:spcPts val="0"/>
                        </a:spcAft>
                      </a:pPr>
                      <a:r>
                        <a:rPr lang="en-US" sz="1200">
                          <a:effectLst/>
                        </a:rPr>
                        <a:t>50000</a:t>
                      </a:r>
                      <a:endParaRPr lang="en-CA" sz="1200">
                        <a:effectLst/>
                        <a:latin typeface="Times New Roman"/>
                        <a:ea typeface="Times New Roman"/>
                      </a:endParaRPr>
                    </a:p>
                  </a:txBody>
                  <a:tcPr marL="9525" marR="9525" marT="9525" marB="9525" anchor="ctr"/>
                </a:tc>
                <a:tc>
                  <a:txBody>
                    <a:bodyPr/>
                    <a:lstStyle/>
                    <a:p>
                      <a:pPr>
                        <a:spcAft>
                          <a:spcPts val="0"/>
                        </a:spcAft>
                      </a:pPr>
                      <a:r>
                        <a:rPr lang="en-US" sz="1200">
                          <a:effectLst/>
                        </a:rPr>
                        <a:t>Barrier Window End</a:t>
                      </a:r>
                      <a:endParaRPr lang="en-CA" sz="1200">
                        <a:effectLst/>
                        <a:latin typeface="Times New Roman"/>
                        <a:ea typeface="Times New Roman"/>
                      </a:endParaRPr>
                    </a:p>
                  </a:txBody>
                  <a:tcPr marL="9525" marR="9525" marT="9525" marB="9525" anchor="ctr"/>
                </a:tc>
                <a:tc>
                  <a:txBody>
                    <a:bodyPr/>
                    <a:lstStyle/>
                    <a:p>
                      <a:pPr>
                        <a:spcAft>
                          <a:spcPts val="0"/>
                        </a:spcAft>
                      </a:pPr>
                      <a:r>
                        <a:rPr lang="en-US" sz="1200">
                          <a:effectLst/>
                        </a:rPr>
                        <a:t>1/17/2018</a:t>
                      </a:r>
                      <a:endParaRPr lang="en-CA" sz="1200">
                        <a:effectLst/>
                        <a:latin typeface="Times New Roman"/>
                        <a:ea typeface="Times New Roman"/>
                      </a:endParaRPr>
                    </a:p>
                  </a:txBody>
                  <a:tcPr marL="9525" marR="9525" marT="9525" marB="9525" anchor="ctr"/>
                </a:tc>
              </a:tr>
              <a:tr h="293915">
                <a:tc>
                  <a:txBody>
                    <a:bodyPr/>
                    <a:lstStyle/>
                    <a:p>
                      <a:pPr>
                        <a:spcAft>
                          <a:spcPts val="0"/>
                        </a:spcAft>
                      </a:pPr>
                      <a:r>
                        <a:rPr lang="en-US" sz="1200">
                          <a:effectLst/>
                        </a:rPr>
                        <a:t>Strike Rate</a:t>
                      </a:r>
                      <a:endParaRPr lang="en-CA" sz="1200">
                        <a:effectLst/>
                        <a:latin typeface="Times New Roman"/>
                        <a:ea typeface="Times New Roman"/>
                      </a:endParaRPr>
                    </a:p>
                  </a:txBody>
                  <a:tcPr marL="9525" marR="9525" marT="9525" marB="9525" anchor="ctr"/>
                </a:tc>
                <a:tc>
                  <a:txBody>
                    <a:bodyPr/>
                    <a:lstStyle/>
                    <a:p>
                      <a:pPr>
                        <a:spcAft>
                          <a:spcPts val="0"/>
                        </a:spcAft>
                      </a:pPr>
                      <a:r>
                        <a:rPr lang="en-US" sz="1200">
                          <a:effectLst/>
                        </a:rPr>
                        <a:t>1.3</a:t>
                      </a:r>
                      <a:endParaRPr lang="en-CA" sz="1200">
                        <a:effectLst/>
                        <a:latin typeface="Times New Roman"/>
                        <a:ea typeface="Times New Roman"/>
                      </a:endParaRPr>
                    </a:p>
                  </a:txBody>
                  <a:tcPr marL="9525" marR="9525" marT="9525" marB="9525" anchor="ctr"/>
                </a:tc>
                <a:tc>
                  <a:txBody>
                    <a:bodyPr/>
                    <a:lstStyle/>
                    <a:p>
                      <a:pPr>
                        <a:spcAft>
                          <a:spcPts val="0"/>
                        </a:spcAft>
                      </a:pPr>
                      <a:r>
                        <a:rPr lang="en-US" sz="1200">
                          <a:effectLst/>
                        </a:rPr>
                        <a:t>Barrier Level High</a:t>
                      </a:r>
                      <a:endParaRPr lang="en-CA" sz="1200">
                        <a:effectLst/>
                        <a:latin typeface="Times New Roman"/>
                        <a:ea typeface="Times New Roman"/>
                      </a:endParaRPr>
                    </a:p>
                  </a:txBody>
                  <a:tcPr marL="9525" marR="9525" marT="9525" marB="9525" anchor="ctr"/>
                </a:tc>
                <a:tc>
                  <a:txBody>
                    <a:bodyPr/>
                    <a:lstStyle/>
                    <a:p>
                      <a:pPr>
                        <a:spcAft>
                          <a:spcPts val="0"/>
                        </a:spcAft>
                      </a:pPr>
                      <a:r>
                        <a:rPr lang="en-US" sz="1200">
                          <a:effectLst/>
                        </a:rPr>
                        <a:t>1.25</a:t>
                      </a:r>
                      <a:endParaRPr lang="en-CA" sz="1200">
                        <a:effectLst/>
                        <a:latin typeface="Times New Roman"/>
                        <a:ea typeface="Times New Roman"/>
                      </a:endParaRPr>
                    </a:p>
                  </a:txBody>
                  <a:tcPr marL="9525" marR="9525" marT="9525" marB="9525" anchor="ctr"/>
                </a:tc>
              </a:tr>
              <a:tr h="293915">
                <a:tc>
                  <a:txBody>
                    <a:bodyPr/>
                    <a:lstStyle/>
                    <a:p>
                      <a:pPr>
                        <a:spcAft>
                          <a:spcPts val="0"/>
                        </a:spcAft>
                      </a:pPr>
                      <a:r>
                        <a:rPr lang="en-US" sz="1200">
                          <a:effectLst/>
                        </a:rPr>
                        <a:t>Base Currency</a:t>
                      </a:r>
                      <a:endParaRPr lang="en-CA" sz="1200">
                        <a:effectLst/>
                        <a:latin typeface="Times New Roman"/>
                        <a:ea typeface="Times New Roman"/>
                      </a:endParaRPr>
                    </a:p>
                  </a:txBody>
                  <a:tcPr marL="9525" marR="9525" marT="9525" marB="9525" anchor="ctr"/>
                </a:tc>
                <a:tc>
                  <a:txBody>
                    <a:bodyPr/>
                    <a:lstStyle/>
                    <a:p>
                      <a:pPr>
                        <a:spcAft>
                          <a:spcPts val="0"/>
                        </a:spcAft>
                      </a:pPr>
                      <a:r>
                        <a:rPr lang="en-US" sz="1200">
                          <a:effectLst/>
                        </a:rPr>
                        <a:t>USD</a:t>
                      </a:r>
                      <a:endParaRPr lang="en-CA" sz="1200">
                        <a:effectLst/>
                        <a:latin typeface="Times New Roman"/>
                        <a:ea typeface="Times New Roman"/>
                      </a:endParaRPr>
                    </a:p>
                  </a:txBody>
                  <a:tcPr marL="9525" marR="9525" marT="9525" marB="9525" anchor="ctr"/>
                </a:tc>
                <a:tc>
                  <a:txBody>
                    <a:bodyPr/>
                    <a:lstStyle/>
                    <a:p>
                      <a:pPr>
                        <a:spcAft>
                          <a:spcPts val="0"/>
                        </a:spcAft>
                      </a:pPr>
                      <a:r>
                        <a:rPr lang="en-US" sz="1200">
                          <a:effectLst/>
                        </a:rPr>
                        <a:t>Barrier Level Low</a:t>
                      </a:r>
                      <a:endParaRPr lang="en-CA" sz="1200">
                        <a:effectLst/>
                        <a:latin typeface="Times New Roman"/>
                        <a:ea typeface="Times New Roman"/>
                      </a:endParaRPr>
                    </a:p>
                  </a:txBody>
                  <a:tcPr marL="9525" marR="9525" marT="9525" marB="9525" anchor="ctr"/>
                </a:tc>
                <a:tc>
                  <a:txBody>
                    <a:bodyPr/>
                    <a:lstStyle/>
                    <a:p>
                      <a:pPr>
                        <a:spcAft>
                          <a:spcPts val="0"/>
                        </a:spcAft>
                      </a:pPr>
                      <a:r>
                        <a:rPr lang="en-US" sz="1200">
                          <a:effectLst/>
                        </a:rPr>
                        <a:t>0</a:t>
                      </a:r>
                      <a:endParaRPr lang="en-CA" sz="1200">
                        <a:effectLst/>
                        <a:latin typeface="Times New Roman"/>
                        <a:ea typeface="Times New Roman"/>
                      </a:endParaRPr>
                    </a:p>
                  </a:txBody>
                  <a:tcPr marL="9525" marR="9525" marT="9525" marB="9525" anchor="ctr"/>
                </a:tc>
              </a:tr>
              <a:tr h="293915">
                <a:tc>
                  <a:txBody>
                    <a:bodyPr/>
                    <a:lstStyle/>
                    <a:p>
                      <a:pPr>
                        <a:spcAft>
                          <a:spcPts val="0"/>
                        </a:spcAft>
                      </a:pPr>
                      <a:r>
                        <a:rPr lang="en-US" sz="1200">
                          <a:effectLst/>
                        </a:rPr>
                        <a:t>Underlying Currency</a:t>
                      </a:r>
                      <a:endParaRPr lang="en-CA" sz="1200">
                        <a:effectLst/>
                        <a:latin typeface="Times New Roman"/>
                        <a:ea typeface="Times New Roman"/>
                      </a:endParaRPr>
                    </a:p>
                  </a:txBody>
                  <a:tcPr marL="9525" marR="9525" marT="9525" marB="9525" anchor="ctr"/>
                </a:tc>
                <a:tc>
                  <a:txBody>
                    <a:bodyPr/>
                    <a:lstStyle/>
                    <a:p>
                      <a:pPr>
                        <a:spcAft>
                          <a:spcPts val="0"/>
                        </a:spcAft>
                      </a:pPr>
                      <a:r>
                        <a:rPr lang="en-US" sz="1200">
                          <a:effectLst/>
                        </a:rPr>
                        <a:t>CAD</a:t>
                      </a:r>
                      <a:endParaRPr lang="en-CA" sz="1200">
                        <a:effectLst/>
                        <a:latin typeface="Times New Roman"/>
                        <a:ea typeface="Times New Roman"/>
                      </a:endParaRPr>
                    </a:p>
                  </a:txBody>
                  <a:tcPr marL="9525" marR="9525" marT="9525" marB="9525" anchor="ctr"/>
                </a:tc>
                <a:tc>
                  <a:txBody>
                    <a:bodyPr/>
                    <a:lstStyle/>
                    <a:p>
                      <a:pPr>
                        <a:spcAft>
                          <a:spcPts val="0"/>
                        </a:spcAft>
                      </a:pPr>
                      <a:r>
                        <a:rPr lang="en-US" sz="1200">
                          <a:effectLst/>
                        </a:rPr>
                        <a:t>Barrier Option Type</a:t>
                      </a:r>
                      <a:endParaRPr lang="en-CA" sz="1200">
                        <a:effectLst/>
                        <a:latin typeface="Times New Roman"/>
                        <a:ea typeface="Times New Roman"/>
                      </a:endParaRPr>
                    </a:p>
                  </a:txBody>
                  <a:tcPr marL="9525" marR="9525" marT="9525" marB="9525" anchor="ctr"/>
                </a:tc>
                <a:tc>
                  <a:txBody>
                    <a:bodyPr/>
                    <a:lstStyle/>
                    <a:p>
                      <a:pPr>
                        <a:spcAft>
                          <a:spcPts val="0"/>
                        </a:spcAft>
                      </a:pPr>
                      <a:r>
                        <a:rPr lang="en-US" sz="1200">
                          <a:effectLst/>
                        </a:rPr>
                        <a:t>Single Down And In</a:t>
                      </a:r>
                      <a:endParaRPr lang="en-CA" sz="1200">
                        <a:effectLst/>
                        <a:latin typeface="Times New Roman"/>
                        <a:ea typeface="Times New Roman"/>
                      </a:endParaRPr>
                    </a:p>
                  </a:txBody>
                  <a:tcPr marL="9525" marR="9525" marT="9525" marB="9525" anchor="ctr"/>
                </a:tc>
              </a:tr>
              <a:tr h="293915">
                <a:tc>
                  <a:txBody>
                    <a:bodyPr/>
                    <a:lstStyle/>
                    <a:p>
                      <a:pPr>
                        <a:spcAft>
                          <a:spcPts val="0"/>
                        </a:spcAft>
                      </a:pPr>
                      <a:r>
                        <a:rPr lang="en-US" sz="1200">
                          <a:effectLst/>
                        </a:rPr>
                        <a:t>Instrument</a:t>
                      </a:r>
                      <a:endParaRPr lang="en-CA" sz="1200">
                        <a:effectLst/>
                        <a:latin typeface="Times New Roman"/>
                        <a:ea typeface="Times New Roman"/>
                      </a:endParaRPr>
                    </a:p>
                  </a:txBody>
                  <a:tcPr marL="9525" marR="9525" marT="9525" marB="9525" anchor="ctr"/>
                </a:tc>
                <a:tc>
                  <a:txBody>
                    <a:bodyPr/>
                    <a:lstStyle/>
                    <a:p>
                      <a:pPr>
                        <a:spcAft>
                          <a:spcPts val="0"/>
                        </a:spcAft>
                      </a:pPr>
                      <a:r>
                        <a:rPr lang="en-US" sz="1200">
                          <a:effectLst/>
                        </a:rPr>
                        <a:t>USD/CAD</a:t>
                      </a:r>
                      <a:endParaRPr lang="en-CA" sz="1200">
                        <a:effectLst/>
                        <a:latin typeface="Times New Roman"/>
                        <a:ea typeface="Times New Roman"/>
                      </a:endParaRPr>
                    </a:p>
                  </a:txBody>
                  <a:tcPr marL="9525" marR="9525" marT="9525" marB="9525" anchor="ctr"/>
                </a:tc>
                <a:tc>
                  <a:txBody>
                    <a:bodyPr/>
                    <a:lstStyle/>
                    <a:p>
                      <a:pPr>
                        <a:spcAft>
                          <a:spcPts val="0"/>
                        </a:spcAft>
                      </a:pPr>
                      <a:r>
                        <a:rPr lang="en-US" sz="1200">
                          <a:effectLst/>
                        </a:rPr>
                        <a:t> </a:t>
                      </a:r>
                      <a:endParaRPr lang="en-CA" sz="1200">
                        <a:effectLst/>
                        <a:latin typeface="Times New Roman"/>
                        <a:ea typeface="Times New Roman"/>
                      </a:endParaRPr>
                    </a:p>
                  </a:txBody>
                  <a:tcPr marL="9525" marR="9525" marT="9525" marB="9525"/>
                </a:tc>
                <a:tc>
                  <a:txBody>
                    <a:bodyPr/>
                    <a:lstStyle/>
                    <a:p>
                      <a:pPr>
                        <a:spcAft>
                          <a:spcPts val="0"/>
                        </a:spcAft>
                      </a:pPr>
                      <a:r>
                        <a:rPr lang="en-US" sz="1200">
                          <a:effectLst/>
                        </a:rPr>
                        <a:t> </a:t>
                      </a:r>
                      <a:endParaRPr lang="en-CA" sz="1200">
                        <a:effectLst/>
                        <a:latin typeface="Times New Roman"/>
                        <a:ea typeface="Times New Roman"/>
                      </a:endParaRPr>
                    </a:p>
                  </a:txBody>
                  <a:tcPr marL="9525" marR="9525" marT="9525" marB="9525"/>
                </a:tc>
              </a:tr>
              <a:tr h="293915">
                <a:tc>
                  <a:txBody>
                    <a:bodyPr/>
                    <a:lstStyle/>
                    <a:p>
                      <a:pPr>
                        <a:spcAft>
                          <a:spcPts val="0"/>
                        </a:spcAft>
                      </a:pPr>
                      <a:r>
                        <a:rPr lang="en-US" sz="1200">
                          <a:effectLst/>
                        </a:rPr>
                        <a:t>Trade Date</a:t>
                      </a:r>
                      <a:endParaRPr lang="en-CA" sz="1200">
                        <a:effectLst/>
                        <a:latin typeface="Times New Roman"/>
                        <a:ea typeface="Times New Roman"/>
                      </a:endParaRPr>
                    </a:p>
                  </a:txBody>
                  <a:tcPr marL="9525" marR="9525" marT="9525" marB="9525" anchor="ctr"/>
                </a:tc>
                <a:tc>
                  <a:txBody>
                    <a:bodyPr/>
                    <a:lstStyle/>
                    <a:p>
                      <a:pPr>
                        <a:spcAft>
                          <a:spcPts val="0"/>
                        </a:spcAft>
                      </a:pPr>
                      <a:r>
                        <a:rPr lang="en-US" sz="1200">
                          <a:effectLst/>
                        </a:rPr>
                        <a:t>2/23/2017</a:t>
                      </a:r>
                      <a:endParaRPr lang="en-CA" sz="1200">
                        <a:effectLst/>
                        <a:latin typeface="Times New Roman"/>
                        <a:ea typeface="Times New Roman"/>
                      </a:endParaRPr>
                    </a:p>
                  </a:txBody>
                  <a:tcPr marL="9525" marR="9525" marT="9525" marB="9525" anchor="ctr"/>
                </a:tc>
                <a:tc>
                  <a:txBody>
                    <a:bodyPr/>
                    <a:lstStyle/>
                    <a:p>
                      <a:pPr>
                        <a:spcAft>
                          <a:spcPts val="0"/>
                        </a:spcAft>
                      </a:pPr>
                      <a:r>
                        <a:rPr lang="en-US" sz="1200">
                          <a:effectLst/>
                        </a:rPr>
                        <a:t> </a:t>
                      </a:r>
                      <a:endParaRPr lang="en-CA" sz="1200">
                        <a:effectLst/>
                        <a:latin typeface="Times New Roman"/>
                        <a:ea typeface="Times New Roman"/>
                      </a:endParaRPr>
                    </a:p>
                  </a:txBody>
                  <a:tcPr marL="9525" marR="9525" marT="9525" marB="9525"/>
                </a:tc>
                <a:tc>
                  <a:txBody>
                    <a:bodyPr/>
                    <a:lstStyle/>
                    <a:p>
                      <a:pPr>
                        <a:spcAft>
                          <a:spcPts val="0"/>
                        </a:spcAft>
                      </a:pPr>
                      <a:r>
                        <a:rPr lang="en-US" sz="1200">
                          <a:effectLst/>
                        </a:rPr>
                        <a:t> </a:t>
                      </a:r>
                      <a:endParaRPr lang="en-CA" sz="1200">
                        <a:effectLst/>
                        <a:latin typeface="Times New Roman"/>
                        <a:ea typeface="Times New Roman"/>
                      </a:endParaRPr>
                    </a:p>
                  </a:txBody>
                  <a:tcPr marL="9525" marR="9525" marT="9525" marB="9525"/>
                </a:tc>
              </a:tr>
              <a:tr h="293915">
                <a:tc>
                  <a:txBody>
                    <a:bodyPr/>
                    <a:lstStyle/>
                    <a:p>
                      <a:pPr>
                        <a:spcAft>
                          <a:spcPts val="0"/>
                        </a:spcAft>
                      </a:pPr>
                      <a:r>
                        <a:rPr lang="en-US" sz="1200">
                          <a:effectLst/>
                        </a:rPr>
                        <a:t>Maturity Date</a:t>
                      </a:r>
                      <a:endParaRPr lang="en-CA" sz="1200">
                        <a:effectLst/>
                        <a:latin typeface="Times New Roman"/>
                        <a:ea typeface="Times New Roman"/>
                      </a:endParaRPr>
                    </a:p>
                  </a:txBody>
                  <a:tcPr marL="9525" marR="9525" marT="9525" marB="9525" anchor="ctr"/>
                </a:tc>
                <a:tc>
                  <a:txBody>
                    <a:bodyPr/>
                    <a:lstStyle/>
                    <a:p>
                      <a:pPr>
                        <a:spcAft>
                          <a:spcPts val="0"/>
                        </a:spcAft>
                      </a:pPr>
                      <a:r>
                        <a:rPr lang="en-US" sz="1200">
                          <a:effectLst/>
                        </a:rPr>
                        <a:t>1/17/2018</a:t>
                      </a:r>
                      <a:endParaRPr lang="en-CA" sz="1200">
                        <a:effectLst/>
                        <a:latin typeface="Times New Roman"/>
                        <a:ea typeface="Times New Roman"/>
                      </a:endParaRPr>
                    </a:p>
                  </a:txBody>
                  <a:tcPr marL="9525" marR="9525" marT="9525" marB="9525" anchor="ctr"/>
                </a:tc>
                <a:tc>
                  <a:txBody>
                    <a:bodyPr/>
                    <a:lstStyle/>
                    <a:p>
                      <a:pPr>
                        <a:spcAft>
                          <a:spcPts val="0"/>
                        </a:spcAft>
                      </a:pPr>
                      <a:r>
                        <a:rPr lang="en-US" sz="1200">
                          <a:effectLst/>
                        </a:rPr>
                        <a:t> </a:t>
                      </a:r>
                      <a:endParaRPr lang="en-CA" sz="1200">
                        <a:effectLst/>
                        <a:latin typeface="Times New Roman"/>
                        <a:ea typeface="Times New Roman"/>
                      </a:endParaRPr>
                    </a:p>
                  </a:txBody>
                  <a:tcPr marL="9525" marR="9525" marT="9525" marB="9525"/>
                </a:tc>
                <a:tc>
                  <a:txBody>
                    <a:bodyPr/>
                    <a:lstStyle/>
                    <a:p>
                      <a:pPr>
                        <a:spcAft>
                          <a:spcPts val="0"/>
                        </a:spcAft>
                      </a:pPr>
                      <a:r>
                        <a:rPr lang="en-US" sz="1200">
                          <a:effectLst/>
                        </a:rPr>
                        <a:t> </a:t>
                      </a:r>
                      <a:endParaRPr lang="en-CA" sz="1200">
                        <a:effectLst/>
                        <a:latin typeface="Times New Roman"/>
                        <a:ea typeface="Times New Roman"/>
                      </a:endParaRPr>
                    </a:p>
                  </a:txBody>
                  <a:tcPr marL="9525" marR="9525" marT="9525" marB="9525"/>
                </a:tc>
              </a:tr>
              <a:tr h="293915">
                <a:tc>
                  <a:txBody>
                    <a:bodyPr/>
                    <a:lstStyle/>
                    <a:p>
                      <a:pPr>
                        <a:spcAft>
                          <a:spcPts val="0"/>
                        </a:spcAft>
                      </a:pPr>
                      <a:r>
                        <a:rPr lang="en-US" sz="1200">
                          <a:effectLst/>
                        </a:rPr>
                        <a:t>Settlement Date</a:t>
                      </a:r>
                      <a:endParaRPr lang="en-CA" sz="1200">
                        <a:effectLst/>
                        <a:latin typeface="Times New Roman"/>
                        <a:ea typeface="Times New Roman"/>
                      </a:endParaRPr>
                    </a:p>
                  </a:txBody>
                  <a:tcPr marL="9525" marR="9525" marT="9525" marB="9525" anchor="ctr"/>
                </a:tc>
                <a:tc>
                  <a:txBody>
                    <a:bodyPr/>
                    <a:lstStyle/>
                    <a:p>
                      <a:pPr>
                        <a:spcAft>
                          <a:spcPts val="0"/>
                        </a:spcAft>
                      </a:pPr>
                      <a:r>
                        <a:rPr lang="en-US" sz="1200">
                          <a:effectLst/>
                        </a:rPr>
                        <a:t>1/18/2018</a:t>
                      </a:r>
                      <a:endParaRPr lang="en-CA" sz="1200">
                        <a:effectLst/>
                        <a:latin typeface="Times New Roman"/>
                        <a:ea typeface="Times New Roman"/>
                      </a:endParaRPr>
                    </a:p>
                  </a:txBody>
                  <a:tcPr marL="9525" marR="9525" marT="9525" marB="9525" anchor="ctr"/>
                </a:tc>
                <a:tc>
                  <a:txBody>
                    <a:bodyPr/>
                    <a:lstStyle/>
                    <a:p>
                      <a:pPr>
                        <a:spcAft>
                          <a:spcPts val="0"/>
                        </a:spcAft>
                      </a:pPr>
                      <a:r>
                        <a:rPr lang="en-US" sz="1200">
                          <a:effectLst/>
                        </a:rPr>
                        <a:t> </a:t>
                      </a:r>
                      <a:endParaRPr lang="en-CA" sz="1200">
                        <a:effectLst/>
                        <a:latin typeface="Times New Roman"/>
                        <a:ea typeface="Times New Roman"/>
                      </a:endParaRPr>
                    </a:p>
                  </a:txBody>
                  <a:tcPr marL="9525" marR="9525" marT="9525" marB="9525"/>
                </a:tc>
                <a:tc>
                  <a:txBody>
                    <a:bodyPr/>
                    <a:lstStyle/>
                    <a:p>
                      <a:pPr>
                        <a:spcAft>
                          <a:spcPts val="0"/>
                        </a:spcAft>
                      </a:pPr>
                      <a:r>
                        <a:rPr lang="en-US" sz="1200">
                          <a:effectLst/>
                        </a:rPr>
                        <a:t> </a:t>
                      </a:r>
                      <a:endParaRPr lang="en-CA" sz="1200">
                        <a:effectLst/>
                        <a:latin typeface="Times New Roman"/>
                        <a:ea typeface="Times New Roman"/>
                      </a:endParaRPr>
                    </a:p>
                  </a:txBody>
                  <a:tcPr marL="9525" marR="9525" marT="9525" marB="9525"/>
                </a:tc>
              </a:tr>
            </a:tbl>
          </a:graphicData>
        </a:graphic>
      </p:graphicFrame>
    </p:spTree>
    <p:extLst>
      <p:ext uri="{BB962C8B-B14F-4D97-AF65-F5344CB8AC3E}">
        <p14:creationId xmlns:p14="http://schemas.microsoft.com/office/powerpoint/2010/main" val="40675799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2209800"/>
            <a:ext cx="8001000" cy="4267200"/>
          </a:xfrm>
        </p:spPr>
        <p:txBody>
          <a:bodyPr>
            <a:normAutofit lnSpcReduction="10000"/>
          </a:bodyPr>
          <a:lstStyle/>
          <a:p>
            <a:pPr lvl="0">
              <a:spcBef>
                <a:spcPts val="1200"/>
              </a:spcBef>
              <a:buClr>
                <a:srgbClr val="00B050"/>
              </a:buClr>
              <a:buFont typeface="Wingdings" panose="05000000000000000000" pitchFamily="2" charset="2"/>
              <a:buChar char="§"/>
            </a:pPr>
            <a:endParaRPr lang="en-CA" sz="4800" smtClean="0"/>
          </a:p>
          <a:p>
            <a:pPr marL="0" lvl="0" indent="0" algn="ctr">
              <a:spcBef>
                <a:spcPts val="1200"/>
              </a:spcBef>
              <a:buClr>
                <a:srgbClr val="00B050"/>
              </a:buClr>
              <a:buNone/>
            </a:pPr>
            <a:r>
              <a:rPr lang="en-CA" sz="4800" b="1" smtClean="0">
                <a:solidFill>
                  <a:srgbClr val="00B050"/>
                </a:solidFill>
              </a:rPr>
              <a:t>Thank You</a:t>
            </a:r>
          </a:p>
          <a:p>
            <a:pPr marL="0" lvl="0" indent="0" algn="ctr">
              <a:spcBef>
                <a:spcPts val="1200"/>
              </a:spcBef>
              <a:buClr>
                <a:srgbClr val="00B050"/>
              </a:buClr>
              <a:buNone/>
            </a:pPr>
            <a:endParaRPr lang="en-CA" sz="4800"/>
          </a:p>
          <a:p>
            <a:pPr marL="0" lvl="0" indent="0" algn="ctr">
              <a:spcBef>
                <a:spcPts val="1200"/>
              </a:spcBef>
              <a:buClr>
                <a:srgbClr val="00B050"/>
              </a:buClr>
              <a:buNone/>
            </a:pPr>
            <a:endParaRPr lang="en-CA" sz="2000" smtClean="0"/>
          </a:p>
          <a:p>
            <a:pPr marL="0" lvl="0" indent="0" algn="ctr">
              <a:spcBef>
                <a:spcPts val="1200"/>
              </a:spcBef>
              <a:buClr>
                <a:srgbClr val="00B050"/>
              </a:buClr>
              <a:buNone/>
            </a:pPr>
            <a:endParaRPr lang="en-CA" sz="2000"/>
          </a:p>
          <a:p>
            <a:pPr marL="0" lvl="0" indent="0" algn="r">
              <a:spcBef>
                <a:spcPts val="1200"/>
              </a:spcBef>
              <a:buClr>
                <a:srgbClr val="00B050"/>
              </a:buClr>
              <a:buNone/>
            </a:pPr>
            <a:r>
              <a:rPr lang="en-CA" sz="2000" smtClean="0"/>
              <a:t>You can find more details at</a:t>
            </a:r>
          </a:p>
          <a:p>
            <a:pPr marL="0" lvl="0" indent="0" algn="r">
              <a:spcBef>
                <a:spcPts val="1200"/>
              </a:spcBef>
              <a:buClr>
                <a:srgbClr val="00B050"/>
              </a:buClr>
              <a:buNone/>
            </a:pPr>
            <a:r>
              <a:rPr lang="en-CA" sz="1600">
                <a:hlinkClick r:id="rId2"/>
              </a:rPr>
              <a:t>http://</a:t>
            </a:r>
            <a:r>
              <a:rPr lang="en-CA" sz="1600" smtClean="0">
                <a:hlinkClick r:id="rId2"/>
              </a:rPr>
              <a:t>www.finpricing.com/lib/FxTouch.html</a:t>
            </a:r>
            <a:endParaRPr lang="en-CA" sz="1600" smtClean="0"/>
          </a:p>
          <a:p>
            <a:pPr marL="0" lvl="0" indent="0" algn="r">
              <a:spcBef>
                <a:spcPts val="1200"/>
              </a:spcBef>
              <a:buClr>
                <a:srgbClr val="00B050"/>
              </a:buClr>
              <a:buNone/>
            </a:pPr>
            <a:endParaRPr lang="en-CA" sz="1600"/>
          </a:p>
        </p:txBody>
      </p:sp>
    </p:spTree>
    <p:extLst>
      <p:ext uri="{BB962C8B-B14F-4D97-AF65-F5344CB8AC3E}">
        <p14:creationId xmlns:p14="http://schemas.microsoft.com/office/powerpoint/2010/main" val="826695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FX Touch</a:t>
            </a:r>
            <a:endParaRPr lang="en-PH" sz="2400" dirty="0"/>
          </a:p>
        </p:txBody>
      </p:sp>
      <p:sp>
        <p:nvSpPr>
          <p:cNvPr id="3" name="Content Placeholder 2"/>
          <p:cNvSpPr>
            <a:spLocks noGrp="1"/>
          </p:cNvSpPr>
          <p:nvPr>
            <p:ph idx="1"/>
          </p:nvPr>
        </p:nvSpPr>
        <p:spPr>
          <a:xfrm>
            <a:off x="609600" y="1828800"/>
            <a:ext cx="8077200" cy="4724400"/>
          </a:xfrm>
        </p:spPr>
        <p:txBody>
          <a:bodyPr>
            <a:noAutofit/>
          </a:bodyPr>
          <a:lstStyle/>
          <a:p>
            <a:pPr marL="0" indent="0">
              <a:spcBef>
                <a:spcPts val="1200"/>
              </a:spcBef>
              <a:buNone/>
            </a:pPr>
            <a:r>
              <a:rPr lang="en-CA" sz="2400"/>
              <a:t>	</a:t>
            </a:r>
            <a:r>
              <a:rPr lang="en-CA" sz="2200"/>
              <a:t>A touch option is the sort of option that promises a payout once the price of an underlying asset reaches or passes a predetermined level. T</a:t>
            </a:r>
            <a:r>
              <a:rPr lang="en-CA" sz="2200" smtClean="0"/>
              <a:t>ouch </a:t>
            </a:r>
            <a:r>
              <a:rPr lang="en-CA" sz="2200"/>
              <a:t>options allow investors to choose the target price, time to expiration, and the premium to be received when the target price is reached. </a:t>
            </a:r>
            <a:r>
              <a:rPr lang="en-US" sz="2200"/>
              <a:t>	</a:t>
            </a:r>
            <a:endParaRPr lang="en-US" sz="2200" smtClean="0"/>
          </a:p>
          <a:p>
            <a:pPr marL="0" indent="0">
              <a:spcBef>
                <a:spcPts val="1200"/>
              </a:spcBef>
              <a:buNone/>
            </a:pPr>
            <a:r>
              <a:rPr lang="en-US" sz="2200"/>
              <a:t>	</a:t>
            </a:r>
            <a:r>
              <a:rPr lang="en-CA" sz="2200" smtClean="0"/>
              <a:t>There </a:t>
            </a:r>
            <a:r>
              <a:rPr lang="en-CA" sz="2200"/>
              <a:t>are only two possible outcomes. If the barrier is broken a trader will receive the agreed full payout. If the barrier isn’t broken, the trader will lose the premium paid to the broker. Unlike vanilla calls and puts, </a:t>
            </a:r>
            <a:r>
              <a:rPr lang="en-CA" sz="2200" smtClean="0"/>
              <a:t> touch </a:t>
            </a:r>
            <a:r>
              <a:rPr lang="en-CA" sz="2200"/>
              <a:t>options allow investors to profit from a simplified yes-or-no market forecast. </a:t>
            </a:r>
            <a:r>
              <a:rPr lang="en-US" sz="2200"/>
              <a:t>Like regular call and put options, most </a:t>
            </a:r>
            <a:r>
              <a:rPr lang="en-US" sz="2200" smtClean="0"/>
              <a:t>touch </a:t>
            </a:r>
            <a:r>
              <a:rPr lang="en-US" sz="2200"/>
              <a:t>option trades can be closed before expiration for a profit or a loss depending on how close the underlying market or asset is to the target price. </a:t>
            </a:r>
            <a:endParaRPr lang="en-CA" sz="2200"/>
          </a:p>
          <a:p>
            <a:pPr marL="0" indent="0">
              <a:buNone/>
            </a:pPr>
            <a:endParaRPr lang="en-PH" sz="2400"/>
          </a:p>
        </p:txBody>
      </p:sp>
    </p:spTree>
    <p:extLst>
      <p:ext uri="{BB962C8B-B14F-4D97-AF65-F5344CB8AC3E}">
        <p14:creationId xmlns:p14="http://schemas.microsoft.com/office/powerpoint/2010/main" val="2700441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FX Touch</a:t>
            </a:r>
            <a:endParaRPr lang="en-PH" sz="2400" dirty="0"/>
          </a:p>
        </p:txBody>
      </p:sp>
      <p:sp>
        <p:nvSpPr>
          <p:cNvPr id="3" name="Content Placeholder 2"/>
          <p:cNvSpPr>
            <a:spLocks noGrp="1"/>
          </p:cNvSpPr>
          <p:nvPr>
            <p:ph idx="1"/>
          </p:nvPr>
        </p:nvSpPr>
        <p:spPr>
          <a:xfrm>
            <a:off x="609600" y="1676400"/>
            <a:ext cx="8229600" cy="4419600"/>
          </a:xfrm>
        </p:spPr>
        <p:txBody>
          <a:bodyPr>
            <a:noAutofit/>
          </a:bodyPr>
          <a:lstStyle/>
          <a:p>
            <a:pPr marL="0" indent="0" algn="ctr">
              <a:buNone/>
            </a:pPr>
            <a:r>
              <a:rPr lang="en-PH" sz="4000" smtClean="0"/>
              <a:t>Summary</a:t>
            </a:r>
          </a:p>
          <a:p>
            <a:pPr>
              <a:spcBef>
                <a:spcPts val="1200"/>
              </a:spcBef>
              <a:buClr>
                <a:srgbClr val="00B050"/>
              </a:buClr>
              <a:buFont typeface="Wingdings" panose="05000000000000000000" pitchFamily="2" charset="2"/>
              <a:buChar char="§"/>
            </a:pPr>
            <a:r>
              <a:rPr lang="en-US" sz="2400" smtClean="0"/>
              <a:t>FX Touch Option Introduction</a:t>
            </a:r>
            <a:endParaRPr lang="en-CA" sz="2400"/>
          </a:p>
          <a:p>
            <a:pPr lvl="0">
              <a:spcBef>
                <a:spcPts val="1200"/>
              </a:spcBef>
              <a:buClr>
                <a:srgbClr val="00B050"/>
              </a:buClr>
              <a:buFont typeface="Wingdings" panose="05000000000000000000" pitchFamily="2" charset="2"/>
              <a:buChar char="§"/>
            </a:pPr>
            <a:r>
              <a:rPr lang="en-CA" sz="2400" smtClean="0"/>
              <a:t>The </a:t>
            </a:r>
            <a:r>
              <a:rPr lang="en-CA" sz="2400"/>
              <a:t>Use of </a:t>
            </a:r>
            <a:r>
              <a:rPr lang="en-CA" sz="2400" smtClean="0"/>
              <a:t>FX Touch Options</a:t>
            </a:r>
          </a:p>
          <a:p>
            <a:pPr>
              <a:spcBef>
                <a:spcPts val="1200"/>
              </a:spcBef>
              <a:buClr>
                <a:srgbClr val="00B050"/>
              </a:buClr>
              <a:buFont typeface="Wingdings" panose="05000000000000000000" pitchFamily="2" charset="2"/>
              <a:buChar char="§"/>
            </a:pPr>
            <a:r>
              <a:rPr lang="en-US" sz="2400"/>
              <a:t>Forex Market </a:t>
            </a:r>
            <a:r>
              <a:rPr lang="en-US" sz="2400" smtClean="0"/>
              <a:t>Convention</a:t>
            </a:r>
          </a:p>
          <a:p>
            <a:pPr>
              <a:spcBef>
                <a:spcPts val="1200"/>
              </a:spcBef>
              <a:buClr>
                <a:srgbClr val="00B050"/>
              </a:buClr>
              <a:buFont typeface="Wingdings" panose="05000000000000000000" pitchFamily="2" charset="2"/>
              <a:buChar char="§"/>
            </a:pPr>
            <a:r>
              <a:rPr lang="en-US" sz="2400" smtClean="0"/>
              <a:t>FX Touch Option Payoffs</a:t>
            </a:r>
            <a:endParaRPr lang="en-CA" sz="2400"/>
          </a:p>
          <a:p>
            <a:pPr lvl="0">
              <a:spcBef>
                <a:spcPts val="1200"/>
              </a:spcBef>
              <a:buClr>
                <a:srgbClr val="00B050"/>
              </a:buClr>
              <a:buFont typeface="Wingdings" panose="05000000000000000000" pitchFamily="2" charset="2"/>
              <a:buChar char="§"/>
            </a:pPr>
            <a:r>
              <a:rPr lang="en-CA" sz="2400" smtClean="0"/>
              <a:t>FX Touch Option Valuation</a:t>
            </a:r>
          </a:p>
          <a:p>
            <a:pPr lvl="0">
              <a:spcBef>
                <a:spcPts val="1200"/>
              </a:spcBef>
              <a:buClr>
                <a:srgbClr val="00B050"/>
              </a:buClr>
              <a:buFont typeface="Wingdings" panose="05000000000000000000" pitchFamily="2" charset="2"/>
              <a:buChar char="§"/>
            </a:pPr>
            <a:r>
              <a:rPr lang="en-CA" sz="2400" smtClean="0"/>
              <a:t>Practical Guide</a:t>
            </a:r>
          </a:p>
          <a:p>
            <a:pPr lvl="0">
              <a:spcBef>
                <a:spcPts val="1200"/>
              </a:spcBef>
              <a:buClr>
                <a:srgbClr val="00B050"/>
              </a:buClr>
              <a:buFont typeface="Wingdings" panose="05000000000000000000" pitchFamily="2" charset="2"/>
              <a:buChar char="§"/>
            </a:pPr>
            <a:r>
              <a:rPr lang="en-CA" sz="2400" smtClean="0"/>
              <a:t>A </a:t>
            </a:r>
            <a:r>
              <a:rPr lang="en-CA" sz="2400"/>
              <a:t>Real World </a:t>
            </a:r>
            <a:r>
              <a:rPr lang="en-CA" sz="2400" smtClean="0"/>
              <a:t>Example</a:t>
            </a:r>
            <a:endParaRPr lang="en-CA" sz="2400"/>
          </a:p>
          <a:p>
            <a:endParaRPr lang="en-PH"/>
          </a:p>
        </p:txBody>
      </p:sp>
    </p:spTree>
    <p:extLst>
      <p:ext uri="{BB962C8B-B14F-4D97-AF65-F5344CB8AC3E}">
        <p14:creationId xmlns:p14="http://schemas.microsoft.com/office/powerpoint/2010/main" val="1112297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FX Touch</a:t>
            </a:r>
            <a:endParaRPr lang="en-PH" sz="2400" dirty="0"/>
          </a:p>
        </p:txBody>
      </p:sp>
      <p:sp>
        <p:nvSpPr>
          <p:cNvPr id="3" name="Content Placeholder 2"/>
          <p:cNvSpPr>
            <a:spLocks noGrp="1"/>
          </p:cNvSpPr>
          <p:nvPr>
            <p:ph idx="1"/>
          </p:nvPr>
        </p:nvSpPr>
        <p:spPr>
          <a:xfrm>
            <a:off x="533400" y="1828800"/>
            <a:ext cx="8229600" cy="4495800"/>
          </a:xfrm>
        </p:spPr>
        <p:txBody>
          <a:bodyPr>
            <a:noAutofit/>
          </a:bodyPr>
          <a:lstStyle/>
          <a:p>
            <a:pPr marL="0" lvl="0" indent="0" algn="ctr">
              <a:buNone/>
            </a:pPr>
            <a:r>
              <a:rPr lang="en-CA" smtClean="0"/>
              <a:t>Touch </a:t>
            </a:r>
            <a:r>
              <a:rPr lang="en-CA"/>
              <a:t>Option Introduction</a:t>
            </a:r>
          </a:p>
          <a:p>
            <a:pPr lvl="0">
              <a:buClr>
                <a:srgbClr val="00B050"/>
              </a:buClr>
              <a:buFont typeface="Wingdings" panose="05000000000000000000" pitchFamily="2" charset="2"/>
              <a:buChar char="§"/>
            </a:pPr>
            <a:r>
              <a:rPr lang="en-CA" sz="2000"/>
              <a:t>A touch option is the sort of option that promises a payout once the price of an underlying asset reaches or passes a predetermined level.</a:t>
            </a:r>
          </a:p>
          <a:p>
            <a:pPr lvl="0">
              <a:buClr>
                <a:srgbClr val="00B050"/>
              </a:buClr>
              <a:buFont typeface="Wingdings" panose="05000000000000000000" pitchFamily="2" charset="2"/>
              <a:buChar char="§"/>
            </a:pPr>
            <a:r>
              <a:rPr lang="en-CA" sz="2000"/>
              <a:t>Touch options allow investors to choose the target price, time to expiration, and the premium </a:t>
            </a:r>
            <a:r>
              <a:rPr lang="en-CA" sz="2000" smtClean="0"/>
              <a:t>when </a:t>
            </a:r>
            <a:r>
              <a:rPr lang="en-CA" sz="2000"/>
              <a:t>the target price is reached. </a:t>
            </a:r>
          </a:p>
          <a:p>
            <a:pPr lvl="0">
              <a:buClr>
                <a:srgbClr val="00B050"/>
              </a:buClr>
              <a:buFont typeface="Wingdings" panose="05000000000000000000" pitchFamily="2" charset="2"/>
              <a:buChar char="§"/>
            </a:pPr>
            <a:r>
              <a:rPr lang="en-CA" sz="2000"/>
              <a:t>There are only two possible outcomes. If the barrier is broken a trader will receive the agreed full payout. If the barrier isn’t broken, the trader will lose the premium paid to the broker.</a:t>
            </a:r>
          </a:p>
          <a:p>
            <a:pPr lvl="0">
              <a:buClr>
                <a:srgbClr val="00B050"/>
              </a:buClr>
              <a:buFont typeface="Wingdings" panose="05000000000000000000" pitchFamily="2" charset="2"/>
              <a:buChar char="§"/>
            </a:pPr>
            <a:r>
              <a:rPr lang="en-CA" sz="2000"/>
              <a:t>Unlike vanilla calls and puts, t</a:t>
            </a:r>
            <a:r>
              <a:rPr lang="en-CA" sz="2000" smtClean="0"/>
              <a:t>ouch </a:t>
            </a:r>
            <a:r>
              <a:rPr lang="en-CA" sz="2000"/>
              <a:t>options allow investors to profit from a simplified yes-or-no market forecast. </a:t>
            </a:r>
          </a:p>
          <a:p>
            <a:pPr lvl="0">
              <a:buClr>
                <a:srgbClr val="00B050"/>
              </a:buClr>
              <a:buFont typeface="Wingdings" panose="05000000000000000000" pitchFamily="2" charset="2"/>
              <a:buChar char="§"/>
            </a:pPr>
            <a:r>
              <a:rPr lang="en-US" sz="2000"/>
              <a:t>Like regular call and put options, most </a:t>
            </a:r>
            <a:r>
              <a:rPr lang="en-US" sz="2000" smtClean="0"/>
              <a:t>touch </a:t>
            </a:r>
            <a:r>
              <a:rPr lang="en-US" sz="2000"/>
              <a:t>option trades can be closed before expiration for a profit or a loss depending on how close the underlying market or asset is to the target price. </a:t>
            </a:r>
            <a:endParaRPr lang="en-CA" sz="2000"/>
          </a:p>
        </p:txBody>
      </p:sp>
    </p:spTree>
    <p:extLst>
      <p:ext uri="{BB962C8B-B14F-4D97-AF65-F5344CB8AC3E}">
        <p14:creationId xmlns:p14="http://schemas.microsoft.com/office/powerpoint/2010/main" val="1861145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FX Touch</a:t>
            </a:r>
            <a:endParaRPr lang="en-PH" sz="2400" dirty="0"/>
          </a:p>
        </p:txBody>
      </p:sp>
      <p:sp>
        <p:nvSpPr>
          <p:cNvPr id="3" name="Content Placeholder 2"/>
          <p:cNvSpPr>
            <a:spLocks noGrp="1"/>
          </p:cNvSpPr>
          <p:nvPr>
            <p:ph idx="1"/>
          </p:nvPr>
        </p:nvSpPr>
        <p:spPr>
          <a:xfrm>
            <a:off x="533400" y="1676400"/>
            <a:ext cx="8229600" cy="4495800"/>
          </a:xfrm>
        </p:spPr>
        <p:txBody>
          <a:bodyPr>
            <a:noAutofit/>
          </a:bodyPr>
          <a:lstStyle/>
          <a:p>
            <a:pPr marL="0" lvl="0" indent="0" algn="ctr">
              <a:buNone/>
            </a:pPr>
            <a:r>
              <a:rPr lang="en-CA"/>
              <a:t>The Use of </a:t>
            </a:r>
            <a:r>
              <a:rPr lang="en-CA" smtClean="0"/>
              <a:t>Touch </a:t>
            </a:r>
            <a:r>
              <a:rPr lang="en-CA"/>
              <a:t>Options</a:t>
            </a:r>
          </a:p>
          <a:p>
            <a:pPr lvl="0">
              <a:buClr>
                <a:srgbClr val="00B050"/>
              </a:buClr>
              <a:buFont typeface="Wingdings" panose="05000000000000000000" pitchFamily="2" charset="2"/>
              <a:buChar char="§"/>
            </a:pPr>
            <a:r>
              <a:rPr lang="en-CA" sz="2200"/>
              <a:t>This type of option is popular with traders who believe the price of an underlying asset will pass a certain level in the future, and for those who aren’t sure whether the higher price level is a sustainable one.</a:t>
            </a:r>
          </a:p>
          <a:p>
            <a:pPr lvl="0">
              <a:buClr>
                <a:srgbClr val="00B050"/>
              </a:buClr>
              <a:buFont typeface="Wingdings" panose="05000000000000000000" pitchFamily="2" charset="2"/>
              <a:buChar char="§"/>
            </a:pPr>
            <a:r>
              <a:rPr lang="en-US" sz="2200"/>
              <a:t>Speculative market participants like to use </a:t>
            </a:r>
            <a:r>
              <a:rPr lang="en-US" sz="2200" smtClean="0"/>
              <a:t>touch </a:t>
            </a:r>
            <a:r>
              <a:rPr lang="en-US" sz="2200"/>
              <a:t>options as bets on a rising or falling exchange rate.</a:t>
            </a:r>
            <a:endParaRPr lang="en-CA" sz="2200"/>
          </a:p>
          <a:p>
            <a:pPr lvl="0">
              <a:buClr>
                <a:srgbClr val="00B050"/>
              </a:buClr>
              <a:buFont typeface="Wingdings" panose="05000000000000000000" pitchFamily="2" charset="2"/>
              <a:buChar char="§"/>
            </a:pPr>
            <a:r>
              <a:rPr lang="en-US" sz="2200"/>
              <a:t>Clients, who prefer to hedge, trade </a:t>
            </a:r>
            <a:r>
              <a:rPr lang="en-US" sz="2200" smtClean="0"/>
              <a:t>touch </a:t>
            </a:r>
            <a:r>
              <a:rPr lang="en-US" sz="2200"/>
              <a:t>options as a rebate in order to secure themselves compensation in case their strategy doesn’t work out. </a:t>
            </a:r>
            <a:endParaRPr lang="en-CA" sz="2200"/>
          </a:p>
          <a:p>
            <a:pPr lvl="0">
              <a:buClr>
                <a:srgbClr val="00B050"/>
              </a:buClr>
              <a:buFont typeface="Wingdings" panose="05000000000000000000" pitchFamily="2" charset="2"/>
              <a:buChar char="§"/>
            </a:pPr>
            <a:r>
              <a:rPr lang="en-US" sz="2200"/>
              <a:t>Touch options are also often integrated into structured products to increase returns on forward and interest </a:t>
            </a:r>
            <a:r>
              <a:rPr lang="en-US" sz="2200" smtClean="0"/>
              <a:t>rates</a:t>
            </a:r>
            <a:endParaRPr lang="en-CA" sz="2200"/>
          </a:p>
        </p:txBody>
      </p:sp>
    </p:spTree>
    <p:extLst>
      <p:ext uri="{BB962C8B-B14F-4D97-AF65-F5344CB8AC3E}">
        <p14:creationId xmlns:p14="http://schemas.microsoft.com/office/powerpoint/2010/main" val="3435952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FX Touch</a:t>
            </a:r>
            <a:endParaRPr lang="en-PH" sz="2400" dirty="0"/>
          </a:p>
        </p:txBody>
      </p:sp>
      <p:sp>
        <p:nvSpPr>
          <p:cNvPr id="3" name="Content Placeholder 2"/>
          <p:cNvSpPr>
            <a:spLocks noGrp="1"/>
          </p:cNvSpPr>
          <p:nvPr>
            <p:ph idx="1"/>
          </p:nvPr>
        </p:nvSpPr>
        <p:spPr>
          <a:xfrm>
            <a:off x="533400" y="1905000"/>
            <a:ext cx="8229600" cy="4495800"/>
          </a:xfrm>
        </p:spPr>
        <p:txBody>
          <a:bodyPr>
            <a:noAutofit/>
          </a:bodyPr>
          <a:lstStyle/>
          <a:p>
            <a:pPr marL="0" lvl="0" indent="0" algn="ctr">
              <a:buNone/>
            </a:pPr>
            <a:r>
              <a:rPr lang="en-CA"/>
              <a:t>The Use of </a:t>
            </a:r>
            <a:r>
              <a:rPr lang="en-CA" smtClean="0"/>
              <a:t>Touch Options (Cont)</a:t>
            </a:r>
            <a:endParaRPr lang="en-CA"/>
          </a:p>
          <a:p>
            <a:pPr lvl="0">
              <a:spcBef>
                <a:spcPts val="1800"/>
              </a:spcBef>
              <a:buClr>
                <a:srgbClr val="00B050"/>
              </a:buClr>
              <a:buFont typeface="Wingdings" panose="05000000000000000000" pitchFamily="2" charset="2"/>
              <a:buChar char="§"/>
            </a:pPr>
            <a:r>
              <a:rPr lang="en-US" sz="2200" smtClean="0"/>
              <a:t>They </a:t>
            </a:r>
            <a:r>
              <a:rPr lang="en-US" sz="2200"/>
              <a:t>become especially useful during times of market volatility when prices might be uncertain.</a:t>
            </a:r>
            <a:endParaRPr lang="en-CA" sz="2200"/>
          </a:p>
          <a:p>
            <a:pPr lvl="0">
              <a:spcBef>
                <a:spcPts val="1800"/>
              </a:spcBef>
              <a:buClr>
                <a:srgbClr val="00B050"/>
              </a:buClr>
              <a:buFont typeface="Wingdings" panose="05000000000000000000" pitchFamily="2" charset="2"/>
              <a:buChar char="§"/>
            </a:pPr>
            <a:r>
              <a:rPr lang="en-CA" sz="2200"/>
              <a:t>An</a:t>
            </a:r>
            <a:r>
              <a:rPr lang="en-US" sz="2200"/>
              <a:t> investor who chooses no touch option type is trading on the assumption that the price of their selected asset will fail to reach a specific level before the end of the expiry period.</a:t>
            </a:r>
            <a:endParaRPr lang="en-CA" sz="2200"/>
          </a:p>
          <a:p>
            <a:pPr lvl="0">
              <a:spcBef>
                <a:spcPts val="1800"/>
              </a:spcBef>
              <a:buClr>
                <a:srgbClr val="00B050"/>
              </a:buClr>
              <a:buFont typeface="Wingdings" panose="05000000000000000000" pitchFamily="2" charset="2"/>
              <a:buChar char="§"/>
            </a:pPr>
            <a:r>
              <a:rPr lang="en-US" sz="2200"/>
              <a:t>The investor may trade touch options, if he believe that the price of their selected asset will reach a specific level before the end of the expiry period</a:t>
            </a:r>
            <a:r>
              <a:rPr lang="en-US" sz="2200" smtClean="0"/>
              <a:t>.</a:t>
            </a:r>
          </a:p>
          <a:p>
            <a:pPr marL="0" lvl="0" indent="0">
              <a:buNone/>
            </a:pPr>
            <a:endParaRPr lang="en-CA" sz="2200"/>
          </a:p>
        </p:txBody>
      </p:sp>
    </p:spTree>
    <p:extLst>
      <p:ext uri="{BB962C8B-B14F-4D97-AF65-F5344CB8AC3E}">
        <p14:creationId xmlns:p14="http://schemas.microsoft.com/office/powerpoint/2010/main" val="2687602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FX Touch</a:t>
            </a:r>
            <a:endParaRPr lang="en-PH" sz="2400" dirty="0"/>
          </a:p>
        </p:txBody>
      </p:sp>
      <p:sp>
        <p:nvSpPr>
          <p:cNvPr id="3" name="Content Placeholder 2"/>
          <p:cNvSpPr>
            <a:spLocks noGrp="1"/>
          </p:cNvSpPr>
          <p:nvPr>
            <p:ph idx="1"/>
          </p:nvPr>
        </p:nvSpPr>
        <p:spPr>
          <a:xfrm>
            <a:off x="533400" y="1828800"/>
            <a:ext cx="8229600" cy="4495800"/>
          </a:xfrm>
        </p:spPr>
        <p:txBody>
          <a:bodyPr>
            <a:noAutofit/>
          </a:bodyPr>
          <a:lstStyle/>
          <a:p>
            <a:pPr marL="0" lvl="0" indent="0" algn="ctr">
              <a:buNone/>
            </a:pPr>
            <a:r>
              <a:rPr lang="en-US"/>
              <a:t>Forex Market Convention</a:t>
            </a:r>
            <a:endParaRPr lang="en-CA"/>
          </a:p>
          <a:p>
            <a:pPr lvl="0">
              <a:spcBef>
                <a:spcPts val="1200"/>
              </a:spcBef>
              <a:buClr>
                <a:srgbClr val="00B050"/>
              </a:buClr>
              <a:buFont typeface="Wingdings" panose="05000000000000000000" pitchFamily="2" charset="2"/>
              <a:buChar char="§"/>
            </a:pPr>
            <a:r>
              <a:rPr lang="en-CA" sz="2400"/>
              <a:t>One of the biggest sources of confusion for those new to the FX market is the market convention. We need to make clear the meaning of the following terms in the forex market first</a:t>
            </a:r>
            <a:r>
              <a:rPr lang="en-CA" sz="2400" smtClean="0"/>
              <a:t>.</a:t>
            </a:r>
            <a:endParaRPr lang="en-CA" sz="2400"/>
          </a:p>
          <a:p>
            <a:pPr lvl="0">
              <a:spcBef>
                <a:spcPts val="1200"/>
              </a:spcBef>
              <a:buClr>
                <a:srgbClr val="00B050"/>
              </a:buClr>
              <a:buFont typeface="Wingdings" panose="05000000000000000000" pitchFamily="2" charset="2"/>
              <a:buChar char="§"/>
            </a:pPr>
            <a:r>
              <a:rPr lang="en-US" sz="2400" b="1"/>
              <a:t>FX quotation</a:t>
            </a:r>
            <a:r>
              <a:rPr lang="en-US" sz="2400"/>
              <a:t>: the quotation EUR/USD 1.25 means that one Euro is exchanged for 1.25 USD. Here EUR (nominator) is the base or primary currency and USD (denominator) is the quote currency. One can convert any amount of base currency to quote currency by</a:t>
            </a:r>
            <a:endParaRPr lang="en-CA" sz="2400"/>
          </a:p>
          <a:p>
            <a:pPr marL="0" indent="0">
              <a:spcBef>
                <a:spcPts val="1200"/>
              </a:spcBef>
              <a:buNone/>
            </a:pPr>
            <a:r>
              <a:rPr lang="en-CA" sz="2400" smtClean="0"/>
              <a:t>	QuoteCurrencyAmount </a:t>
            </a:r>
            <a:r>
              <a:rPr lang="en-CA" sz="2400"/>
              <a:t>= FxRate * </a:t>
            </a:r>
            <a:r>
              <a:rPr lang="en-CA" sz="2400" smtClean="0"/>
              <a:t>BaseCurrencyAmount</a:t>
            </a:r>
            <a:endParaRPr lang="en-CA" sz="2400"/>
          </a:p>
        </p:txBody>
      </p:sp>
    </p:spTree>
    <p:extLst>
      <p:ext uri="{BB962C8B-B14F-4D97-AF65-F5344CB8AC3E}">
        <p14:creationId xmlns:p14="http://schemas.microsoft.com/office/powerpoint/2010/main" val="374220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FX Touch</a:t>
            </a:r>
            <a:endParaRPr lang="en-PH" sz="2400" dirty="0"/>
          </a:p>
        </p:txBody>
      </p:sp>
      <p:sp>
        <p:nvSpPr>
          <p:cNvPr id="3" name="Content Placeholder 2"/>
          <p:cNvSpPr>
            <a:spLocks noGrp="1"/>
          </p:cNvSpPr>
          <p:nvPr>
            <p:ph idx="1"/>
          </p:nvPr>
        </p:nvSpPr>
        <p:spPr>
          <a:xfrm>
            <a:off x="533400" y="1828800"/>
            <a:ext cx="8229600" cy="4495800"/>
          </a:xfrm>
        </p:spPr>
        <p:txBody>
          <a:bodyPr>
            <a:noAutofit/>
          </a:bodyPr>
          <a:lstStyle/>
          <a:p>
            <a:pPr marL="0" lvl="0" indent="0" algn="ctr">
              <a:buNone/>
            </a:pPr>
            <a:r>
              <a:rPr lang="en-US"/>
              <a:t>Forex Market </a:t>
            </a:r>
            <a:r>
              <a:rPr lang="en-US" smtClean="0"/>
              <a:t>Convention (Cont)</a:t>
            </a:r>
            <a:endParaRPr lang="en-CA"/>
          </a:p>
          <a:p>
            <a:pPr lvl="0">
              <a:spcBef>
                <a:spcPts val="1200"/>
              </a:spcBef>
              <a:buClr>
                <a:srgbClr val="00B050"/>
              </a:buClr>
              <a:buFont typeface="Wingdings" panose="05000000000000000000" pitchFamily="2" charset="2"/>
              <a:buChar char="§"/>
            </a:pPr>
            <a:r>
              <a:rPr lang="en-US" sz="2400" b="1" smtClean="0"/>
              <a:t>Spot </a:t>
            </a:r>
            <a:r>
              <a:rPr lang="en-US" sz="2400" b="1"/>
              <a:t>Days</a:t>
            </a:r>
            <a:r>
              <a:rPr lang="en-US" sz="2400"/>
              <a:t>: The spot date or value date is the day the two parties actually exchange the two currencies. In other words, a currency pair requires a specification of the number of days between the quotation date (trade date) and the Spot Date on which the exchange is to take place at that quote. Spot days can be different for each currency pair, although typically it is two business days</a:t>
            </a:r>
            <a:r>
              <a:rPr lang="en-US" sz="2400" smtClean="0"/>
              <a:t>.</a:t>
            </a:r>
            <a:endParaRPr lang="en-CA" sz="2400"/>
          </a:p>
          <a:p>
            <a:pPr lvl="0">
              <a:spcBef>
                <a:spcPts val="1200"/>
              </a:spcBef>
              <a:buClr>
                <a:srgbClr val="00B050"/>
              </a:buClr>
              <a:buFont typeface="Wingdings" panose="05000000000000000000" pitchFamily="2" charset="2"/>
              <a:buChar char="§"/>
            </a:pPr>
            <a:r>
              <a:rPr lang="en-US" sz="2400" b="1"/>
              <a:t>Holidays</a:t>
            </a:r>
            <a:r>
              <a:rPr lang="en-US" sz="2400"/>
              <a:t>: Each currency pair has a set of holidays associated with it. The holidays of a currency pair is the union of the holidays of the two currencies.</a:t>
            </a:r>
            <a:endParaRPr lang="en-CA" sz="2400"/>
          </a:p>
        </p:txBody>
      </p:sp>
    </p:spTree>
    <p:extLst>
      <p:ext uri="{BB962C8B-B14F-4D97-AF65-F5344CB8AC3E}">
        <p14:creationId xmlns:p14="http://schemas.microsoft.com/office/powerpoint/2010/main" val="3748315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FX Touch</a:t>
            </a:r>
            <a:endParaRPr lang="en-PH" sz="24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533400" y="1828800"/>
                <a:ext cx="8229600" cy="4724400"/>
              </a:xfrm>
            </p:spPr>
            <p:txBody>
              <a:bodyPr>
                <a:noAutofit/>
              </a:bodyPr>
              <a:lstStyle/>
              <a:p>
                <a:pPr marL="0" lvl="0" indent="0" algn="ctr">
                  <a:buNone/>
                </a:pPr>
                <a:r>
                  <a:rPr lang="en-CA"/>
                  <a:t>Payoffs and </a:t>
                </a:r>
                <a:r>
                  <a:rPr lang="en-CA" smtClean="0"/>
                  <a:t>Conditions</a:t>
                </a:r>
                <a:endParaRPr lang="en-CA" sz="3600"/>
              </a:p>
              <a:p>
                <a:pPr lvl="0">
                  <a:buClr>
                    <a:srgbClr val="00B050"/>
                  </a:buClr>
                  <a:buFont typeface="Wingdings" panose="05000000000000000000" pitchFamily="2" charset="2"/>
                  <a:buChar char="§"/>
                </a:pPr>
                <a:r>
                  <a:rPr lang="en-CA" sz="2200"/>
                  <a:t>Depending on the barrier types, the touch option can be divided into the following categories: one touch up/down; no touch up/down; double one touch; double no touch; one touch down no touch up; one touch up no touch down.</a:t>
                </a:r>
              </a:p>
              <a:p>
                <a:pPr lvl="0">
                  <a:buClr>
                    <a:srgbClr val="00B050"/>
                  </a:buClr>
                  <a:buFont typeface="Wingdings" panose="05000000000000000000" pitchFamily="2" charset="2"/>
                  <a:buChar char="§"/>
                </a:pPr>
                <a:r>
                  <a:rPr lang="en-CA" sz="2200"/>
                  <a:t>Barrier conditions for different types of touch options</a:t>
                </a:r>
              </a:p>
              <a:p>
                <a:pPr lvl="1">
                  <a:buClr>
                    <a:srgbClr val="00B050"/>
                  </a:buClr>
                  <a:buFont typeface="Wingdings" panose="05000000000000000000" pitchFamily="2" charset="2"/>
                  <a:buChar char="§"/>
                </a:pPr>
                <a:r>
                  <a:rPr lang="en-CA" sz="2000"/>
                  <a:t>No touch up: 	</a:t>
                </a:r>
                <a14:m>
                  <m:oMath xmlns:m="http://schemas.openxmlformats.org/officeDocument/2006/math">
                    <m:sSub>
                      <m:sSubPr>
                        <m:ctrlPr>
                          <a:rPr lang="en-CA" sz="2000" i="1">
                            <a:latin typeface="Cambria Math"/>
                          </a:rPr>
                        </m:ctrlPr>
                      </m:sSubPr>
                      <m:e>
                        <m:r>
                          <a:rPr lang="en-CA" sz="2000" i="1">
                            <a:latin typeface="Cambria Math"/>
                          </a:rPr>
                          <m:t>𝑆</m:t>
                        </m:r>
                      </m:e>
                      <m:sub>
                        <m:r>
                          <a:rPr lang="en-CA" sz="2000" i="1">
                            <a:latin typeface="Cambria Math"/>
                          </a:rPr>
                          <m:t>𝑡</m:t>
                        </m:r>
                      </m:sub>
                    </m:sSub>
                    <m:r>
                      <a:rPr lang="en-CA" sz="2000" i="1">
                        <a:latin typeface="Cambria Math"/>
                      </a:rPr>
                      <m:t>&lt;</m:t>
                    </m:r>
                    <m:r>
                      <a:rPr lang="en-CA" sz="2000" i="1">
                        <a:latin typeface="Cambria Math"/>
                      </a:rPr>
                      <m:t>𝐵</m:t>
                    </m:r>
                  </m:oMath>
                </a14:m>
                <a:endParaRPr lang="en-CA" sz="2000"/>
              </a:p>
              <a:p>
                <a:pPr lvl="1">
                  <a:buClr>
                    <a:srgbClr val="00B050"/>
                  </a:buClr>
                  <a:buFont typeface="Wingdings" panose="05000000000000000000" pitchFamily="2" charset="2"/>
                  <a:buChar char="§"/>
                </a:pPr>
                <a:r>
                  <a:rPr lang="en-CA" sz="2000"/>
                  <a:t>One touch up:	</a:t>
                </a:r>
                <a14:m>
                  <m:oMath xmlns:m="http://schemas.openxmlformats.org/officeDocument/2006/math">
                    <m:sSub>
                      <m:sSubPr>
                        <m:ctrlPr>
                          <a:rPr lang="en-CA" sz="2000" i="1">
                            <a:latin typeface="Cambria Math"/>
                          </a:rPr>
                        </m:ctrlPr>
                      </m:sSubPr>
                      <m:e>
                        <m:r>
                          <a:rPr lang="en-CA" sz="2000" i="1">
                            <a:latin typeface="Cambria Math"/>
                          </a:rPr>
                          <m:t>𝑆</m:t>
                        </m:r>
                      </m:e>
                      <m:sub>
                        <m:r>
                          <a:rPr lang="en-CA" sz="2000" i="1">
                            <a:latin typeface="Cambria Math"/>
                          </a:rPr>
                          <m:t>𝑡</m:t>
                        </m:r>
                      </m:sub>
                    </m:sSub>
                    <m:r>
                      <a:rPr lang="en-CA" sz="2000" i="1">
                        <a:latin typeface="Cambria Math"/>
                      </a:rPr>
                      <m:t>≥</m:t>
                    </m:r>
                    <m:r>
                      <a:rPr lang="en-CA" sz="2000" i="1">
                        <a:latin typeface="Cambria Math"/>
                      </a:rPr>
                      <m:t>𝐵</m:t>
                    </m:r>
                  </m:oMath>
                </a14:m>
                <a:endParaRPr lang="en-CA" sz="2000"/>
              </a:p>
              <a:p>
                <a:pPr lvl="1">
                  <a:buClr>
                    <a:srgbClr val="00B050"/>
                  </a:buClr>
                  <a:buFont typeface="Wingdings" panose="05000000000000000000" pitchFamily="2" charset="2"/>
                  <a:buChar char="§"/>
                </a:pPr>
                <a:r>
                  <a:rPr lang="en-CA" sz="2000"/>
                  <a:t>No touch down:	</a:t>
                </a:r>
                <a14:m>
                  <m:oMath xmlns:m="http://schemas.openxmlformats.org/officeDocument/2006/math">
                    <m:sSub>
                      <m:sSubPr>
                        <m:ctrlPr>
                          <a:rPr lang="en-CA" sz="2000" i="1">
                            <a:latin typeface="Cambria Math"/>
                          </a:rPr>
                        </m:ctrlPr>
                      </m:sSubPr>
                      <m:e>
                        <m:r>
                          <a:rPr lang="en-CA" sz="2000" i="1">
                            <a:latin typeface="Cambria Math"/>
                          </a:rPr>
                          <m:t>𝑆</m:t>
                        </m:r>
                      </m:e>
                      <m:sub>
                        <m:r>
                          <a:rPr lang="en-CA" sz="2000" i="1">
                            <a:latin typeface="Cambria Math"/>
                          </a:rPr>
                          <m:t>𝑡</m:t>
                        </m:r>
                      </m:sub>
                    </m:sSub>
                    <m:r>
                      <a:rPr lang="en-CA" sz="2000" i="1">
                        <a:latin typeface="Cambria Math"/>
                      </a:rPr>
                      <m:t>&gt;</m:t>
                    </m:r>
                    <m:r>
                      <a:rPr lang="en-CA" sz="2000" i="1">
                        <a:latin typeface="Cambria Math"/>
                      </a:rPr>
                      <m:t>𝐵</m:t>
                    </m:r>
                  </m:oMath>
                </a14:m>
                <a:endParaRPr lang="en-CA" sz="2000"/>
              </a:p>
              <a:p>
                <a:pPr lvl="1">
                  <a:buClr>
                    <a:srgbClr val="00B050"/>
                  </a:buClr>
                  <a:buFont typeface="Wingdings" panose="05000000000000000000" pitchFamily="2" charset="2"/>
                  <a:buChar char="§"/>
                </a:pPr>
                <a:r>
                  <a:rPr lang="en-CA" sz="2000"/>
                  <a:t>One touch down:	</a:t>
                </a:r>
                <a14:m>
                  <m:oMath xmlns:m="http://schemas.openxmlformats.org/officeDocument/2006/math">
                    <m:sSub>
                      <m:sSubPr>
                        <m:ctrlPr>
                          <a:rPr lang="en-CA" sz="2000" i="1">
                            <a:latin typeface="Cambria Math"/>
                          </a:rPr>
                        </m:ctrlPr>
                      </m:sSubPr>
                      <m:e>
                        <m:r>
                          <a:rPr lang="en-CA" sz="2000" i="1">
                            <a:latin typeface="Cambria Math"/>
                          </a:rPr>
                          <m:t>𝑆</m:t>
                        </m:r>
                      </m:e>
                      <m:sub>
                        <m:r>
                          <a:rPr lang="en-CA" sz="2000" i="1">
                            <a:latin typeface="Cambria Math"/>
                          </a:rPr>
                          <m:t>𝑡</m:t>
                        </m:r>
                      </m:sub>
                    </m:sSub>
                    <m:r>
                      <a:rPr lang="en-CA" sz="2000" i="1">
                        <a:latin typeface="Cambria Math"/>
                      </a:rPr>
                      <m:t>≤</m:t>
                    </m:r>
                    <m:r>
                      <a:rPr lang="en-CA" sz="2000" i="1">
                        <a:latin typeface="Cambria Math"/>
                      </a:rPr>
                      <m:t>𝐵</m:t>
                    </m:r>
                  </m:oMath>
                </a14:m>
                <a:endParaRPr lang="en-CA" sz="2000"/>
              </a:p>
              <a:p>
                <a:pPr lvl="1">
                  <a:buClr>
                    <a:srgbClr val="00B050"/>
                  </a:buClr>
                  <a:buFont typeface="Wingdings" panose="05000000000000000000" pitchFamily="2" charset="2"/>
                  <a:buChar char="§"/>
                </a:pPr>
                <a:r>
                  <a:rPr lang="en-CA" sz="2000"/>
                  <a:t>Double no touch:	</a:t>
                </a:r>
                <a14:m>
                  <m:oMath xmlns:m="http://schemas.openxmlformats.org/officeDocument/2006/math">
                    <m:sSub>
                      <m:sSubPr>
                        <m:ctrlPr>
                          <a:rPr lang="en-CA" sz="2000" i="1">
                            <a:latin typeface="Cambria Math"/>
                          </a:rPr>
                        </m:ctrlPr>
                      </m:sSubPr>
                      <m:e>
                        <m:sSub>
                          <m:sSubPr>
                            <m:ctrlPr>
                              <a:rPr lang="en-CA" sz="2000" i="1">
                                <a:latin typeface="Cambria Math"/>
                              </a:rPr>
                            </m:ctrlPr>
                          </m:sSubPr>
                          <m:e>
                            <m:r>
                              <a:rPr lang="en-CA" sz="2000" i="1">
                                <a:latin typeface="Cambria Math"/>
                              </a:rPr>
                              <m:t>𝐵</m:t>
                            </m:r>
                          </m:e>
                          <m:sub>
                            <m:r>
                              <a:rPr lang="en-CA" sz="2000" i="1">
                                <a:latin typeface="Cambria Math"/>
                              </a:rPr>
                              <m:t>𝑙</m:t>
                            </m:r>
                          </m:sub>
                        </m:sSub>
                        <m:r>
                          <a:rPr lang="en-CA" sz="2000" i="1">
                            <a:latin typeface="Cambria Math"/>
                          </a:rPr>
                          <m:t>&lt;</m:t>
                        </m:r>
                        <m:r>
                          <a:rPr lang="en-CA" sz="2000" i="1">
                            <a:latin typeface="Cambria Math"/>
                          </a:rPr>
                          <m:t>𝑆</m:t>
                        </m:r>
                      </m:e>
                      <m:sub>
                        <m:r>
                          <a:rPr lang="en-CA" sz="2000" i="1">
                            <a:latin typeface="Cambria Math"/>
                          </a:rPr>
                          <m:t>𝑡</m:t>
                        </m:r>
                      </m:sub>
                    </m:sSub>
                    <m:r>
                      <a:rPr lang="en-CA" sz="2000" i="1">
                        <a:latin typeface="Cambria Math"/>
                      </a:rPr>
                      <m:t>&lt;</m:t>
                    </m:r>
                    <m:sSub>
                      <m:sSubPr>
                        <m:ctrlPr>
                          <a:rPr lang="en-CA" sz="2000" i="1">
                            <a:latin typeface="Cambria Math"/>
                          </a:rPr>
                        </m:ctrlPr>
                      </m:sSubPr>
                      <m:e>
                        <m:r>
                          <a:rPr lang="en-CA" sz="2000" i="1">
                            <a:latin typeface="Cambria Math"/>
                          </a:rPr>
                          <m:t>𝐵</m:t>
                        </m:r>
                      </m:e>
                      <m:sub>
                        <m:r>
                          <a:rPr lang="en-CA" sz="2000" i="1">
                            <a:latin typeface="Cambria Math"/>
                          </a:rPr>
                          <m:t>h</m:t>
                        </m:r>
                      </m:sub>
                    </m:sSub>
                  </m:oMath>
                </a14:m>
                <a:endParaRPr lang="en-CA" sz="2000"/>
              </a:p>
              <a:p>
                <a:pPr lvl="1">
                  <a:buClr>
                    <a:srgbClr val="00B050"/>
                  </a:buClr>
                  <a:buFont typeface="Wingdings" panose="05000000000000000000" pitchFamily="2" charset="2"/>
                  <a:buChar char="§"/>
                </a:pPr>
                <a:r>
                  <a:rPr lang="en-CA" sz="2000"/>
                  <a:t>Double one touch:	</a:t>
                </a:r>
                <a14:m>
                  <m:oMath xmlns:m="http://schemas.openxmlformats.org/officeDocument/2006/math">
                    <m:sSub>
                      <m:sSubPr>
                        <m:ctrlPr>
                          <a:rPr lang="en-CA" sz="2000" i="1">
                            <a:latin typeface="Cambria Math"/>
                          </a:rPr>
                        </m:ctrlPr>
                      </m:sSubPr>
                      <m:e>
                        <m:r>
                          <a:rPr lang="en-CA" sz="2000" i="1">
                            <a:latin typeface="Cambria Math"/>
                          </a:rPr>
                          <m:t>𝑆</m:t>
                        </m:r>
                      </m:e>
                      <m:sub>
                        <m:r>
                          <a:rPr lang="en-CA" sz="2000" i="1">
                            <a:latin typeface="Cambria Math"/>
                          </a:rPr>
                          <m:t>𝑡</m:t>
                        </m:r>
                      </m:sub>
                    </m:sSub>
                    <m:r>
                      <a:rPr lang="en-CA" sz="2000" i="1">
                        <a:latin typeface="Cambria Math"/>
                      </a:rPr>
                      <m:t>≤</m:t>
                    </m:r>
                    <m:sSub>
                      <m:sSubPr>
                        <m:ctrlPr>
                          <a:rPr lang="en-CA" sz="2000" i="1">
                            <a:latin typeface="Cambria Math"/>
                          </a:rPr>
                        </m:ctrlPr>
                      </m:sSubPr>
                      <m:e>
                        <m:r>
                          <a:rPr lang="en-CA" sz="2000" i="1">
                            <a:latin typeface="Cambria Math"/>
                          </a:rPr>
                          <m:t>𝐵</m:t>
                        </m:r>
                      </m:e>
                      <m:sub>
                        <m:r>
                          <a:rPr lang="en-CA" sz="2000" i="1">
                            <a:latin typeface="Cambria Math"/>
                          </a:rPr>
                          <m:t>𝑙</m:t>
                        </m:r>
                      </m:sub>
                    </m:sSub>
                  </m:oMath>
                </a14:m>
                <a:r>
                  <a:rPr lang="en-CA" sz="2000"/>
                  <a:t> or </a:t>
                </a:r>
                <a14:m>
                  <m:oMath xmlns:m="http://schemas.openxmlformats.org/officeDocument/2006/math">
                    <m:sSub>
                      <m:sSubPr>
                        <m:ctrlPr>
                          <a:rPr lang="en-CA" sz="2000" i="1">
                            <a:latin typeface="Cambria Math"/>
                          </a:rPr>
                        </m:ctrlPr>
                      </m:sSubPr>
                      <m:e>
                        <m:r>
                          <a:rPr lang="en-CA" sz="2000" i="1">
                            <a:latin typeface="Cambria Math"/>
                          </a:rPr>
                          <m:t>𝑆</m:t>
                        </m:r>
                      </m:e>
                      <m:sub>
                        <m:r>
                          <a:rPr lang="en-CA" sz="2000" i="1">
                            <a:latin typeface="Cambria Math"/>
                          </a:rPr>
                          <m:t>𝑡</m:t>
                        </m:r>
                      </m:sub>
                    </m:sSub>
                    <m:r>
                      <a:rPr lang="en-CA" sz="2000" i="1">
                        <a:latin typeface="Cambria Math"/>
                      </a:rPr>
                      <m:t>≥</m:t>
                    </m:r>
                    <m:sSub>
                      <m:sSubPr>
                        <m:ctrlPr>
                          <a:rPr lang="en-CA" sz="2000" i="1">
                            <a:latin typeface="Cambria Math"/>
                          </a:rPr>
                        </m:ctrlPr>
                      </m:sSubPr>
                      <m:e>
                        <m:r>
                          <a:rPr lang="en-CA" sz="2000" i="1">
                            <a:latin typeface="Cambria Math"/>
                          </a:rPr>
                          <m:t>𝐵</m:t>
                        </m:r>
                      </m:e>
                      <m:sub>
                        <m:r>
                          <a:rPr lang="en-CA" sz="2000" i="1">
                            <a:latin typeface="Cambria Math"/>
                          </a:rPr>
                          <m:t>h</m:t>
                        </m:r>
                      </m:sub>
                    </m:sSub>
                  </m:oMath>
                </a14:m>
                <a:endParaRPr lang="en-CA" sz="200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533400" y="1828800"/>
                <a:ext cx="8229600" cy="4724400"/>
              </a:xfrm>
              <a:blipFill rotWithShape="1">
                <a:blip r:embed="rId2"/>
                <a:stretch>
                  <a:fillRect l="-815" t="-1677"/>
                </a:stretch>
              </a:blipFill>
            </p:spPr>
            <p:txBody>
              <a:bodyPr/>
              <a:lstStyle/>
              <a:p>
                <a:r>
                  <a:rPr lang="en-CA">
                    <a:noFill/>
                  </a:rPr>
                  <a:t> </a:t>
                </a:r>
              </a:p>
            </p:txBody>
          </p:sp>
        </mc:Fallback>
      </mc:AlternateContent>
    </p:spTree>
    <p:extLst>
      <p:ext uri="{BB962C8B-B14F-4D97-AF65-F5344CB8AC3E}">
        <p14:creationId xmlns:p14="http://schemas.microsoft.com/office/powerpoint/2010/main" val="17167963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808</TotalTime>
  <Words>912</Words>
  <Application>Microsoft Office PowerPoint</Application>
  <PresentationFormat>On-screen Show (4:3)</PresentationFormat>
  <Paragraphs>163</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FX Touch Option Introduction and Pricing Guide</vt:lpstr>
      <vt:lpstr>FX Touch</vt:lpstr>
      <vt:lpstr>FX Touch</vt:lpstr>
      <vt:lpstr>FX Touch</vt:lpstr>
      <vt:lpstr>FX Touch</vt:lpstr>
      <vt:lpstr>FX Touch</vt:lpstr>
      <vt:lpstr>FX Touch</vt:lpstr>
      <vt:lpstr>FX Touch</vt:lpstr>
      <vt:lpstr>FX Touch</vt:lpstr>
      <vt:lpstr>FX Touch</vt:lpstr>
      <vt:lpstr>FX Touch</vt:lpstr>
      <vt:lpstr>FX Touch</vt:lpstr>
      <vt:lpstr>FX Touch</vt:lpstr>
      <vt:lpstr>FX Touch</vt:lpstr>
      <vt:lpstr>FX Touch</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tim</dc:creator>
  <cp:lastModifiedBy>tim</cp:lastModifiedBy>
  <cp:revision>236</cp:revision>
  <dcterms:created xsi:type="dcterms:W3CDTF">2006-08-16T00:00:00Z</dcterms:created>
  <dcterms:modified xsi:type="dcterms:W3CDTF">2018-05-24T20:38:54Z</dcterms:modified>
</cp:coreProperties>
</file>