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286" r:id="rId4"/>
    <p:sldId id="288" r:id="rId5"/>
    <p:sldId id="292" r:id="rId6"/>
    <p:sldId id="289" r:id="rId7"/>
    <p:sldId id="290" r:id="rId8"/>
    <p:sldId id="293" r:id="rId9"/>
    <p:sldId id="295" r:id="rId10"/>
    <p:sldId id="296" r:id="rId11"/>
    <p:sldId id="297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Karl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102" d="100"/>
          <a:sy n="102" d="100"/>
        </p:scale>
        <p:origin x="-4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VaR Introduction II: Historical VaR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75606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</a:t>
            </a:r>
            <a:r>
              <a:rPr lang="en-CA" err="1" smtClean="0"/>
              <a:t>Backtest</a:t>
            </a:r>
            <a:endParaRPr lang="en-CA" smtClean="0"/>
          </a:p>
          <a:p>
            <a:pPr marL="76200" lvl="0" indent="0" algn="ctr">
              <a:buNone/>
            </a:pPr>
            <a:endParaRPr lang="en-CA" sz="800" smtClean="0"/>
          </a:p>
          <a:p>
            <a:pPr lvl="0"/>
            <a:r>
              <a:rPr lang="en-US" sz="1600"/>
              <a:t>The only way to verify a </a:t>
            </a:r>
            <a:r>
              <a:rPr lang="en-US" sz="1600" err="1"/>
              <a:t>VaR</a:t>
            </a:r>
            <a:r>
              <a:rPr lang="en-US" sz="1600"/>
              <a:t> system </a:t>
            </a:r>
            <a:r>
              <a:rPr lang="en-US" sz="1600" smtClean="0"/>
              <a:t>is to </a:t>
            </a:r>
            <a:r>
              <a:rPr lang="en-US" sz="1600" err="1"/>
              <a:t>backtest</a:t>
            </a:r>
            <a:endParaRPr lang="en-CA" sz="1600"/>
          </a:p>
          <a:p>
            <a:pPr lvl="0"/>
            <a:r>
              <a:rPr lang="en-US" sz="1600"/>
              <a:t>At a certain day, compute hypothetic </a:t>
            </a:r>
            <a:r>
              <a:rPr lang="en-US" sz="1600" smtClean="0"/>
              <a:t>P&amp;L. If </a:t>
            </a:r>
            <a:r>
              <a:rPr lang="en-US" sz="1600"/>
              <a:t>(hypothetic P&amp;L &gt; </a:t>
            </a:r>
            <a:r>
              <a:rPr lang="en-US" sz="1600" err="1"/>
              <a:t>VaR</a:t>
            </a:r>
            <a:r>
              <a:rPr lang="en-US" sz="1600"/>
              <a:t>) </a:t>
            </a:r>
            <a:r>
              <a:rPr lang="en-US" sz="1600">
                <a:sym typeface="Wingdings"/>
              </a:rPr>
              <a:t></a:t>
            </a:r>
            <a:r>
              <a:rPr lang="en-US" sz="1600"/>
              <a:t> </a:t>
            </a:r>
            <a:r>
              <a:rPr lang="en-US" sz="1600" smtClean="0"/>
              <a:t>breach, otherwise, ok</a:t>
            </a:r>
          </a:p>
          <a:p>
            <a:pPr lvl="0"/>
            <a:r>
              <a:rPr lang="en-US" sz="1600" smtClean="0"/>
              <a:t>Hypothetic P&amp;L is computed by holding valuation date and portfolio unchanged</a:t>
            </a:r>
            <a:endParaRPr lang="en-CA" sz="1600"/>
          </a:p>
          <a:p>
            <a:pPr lvl="0"/>
            <a:r>
              <a:rPr lang="en-CA" sz="1600" smtClean="0"/>
              <a:t>In one year period,</a:t>
            </a:r>
          </a:p>
          <a:p>
            <a:pPr marL="76200" lvl="0" indent="0">
              <a:buNone/>
            </a:pPr>
            <a:endParaRPr lang="en-CA" sz="800" smtClean="0"/>
          </a:p>
          <a:p>
            <a:pPr lvl="1"/>
            <a:r>
              <a:rPr lang="en-US" sz="1400" smtClean="0"/>
              <a:t>If </a:t>
            </a:r>
            <a:r>
              <a:rPr lang="en-US" sz="1400"/>
              <a:t>number of breaches is 0-4, the </a:t>
            </a:r>
            <a:r>
              <a:rPr lang="en-US" sz="1400" err="1"/>
              <a:t>VaR</a:t>
            </a:r>
            <a:r>
              <a:rPr lang="en-US" sz="1400"/>
              <a:t> system is in Green zone</a:t>
            </a:r>
            <a:endParaRPr lang="en-CA" sz="1400"/>
          </a:p>
          <a:p>
            <a:pPr lvl="1"/>
            <a:r>
              <a:rPr lang="en-US" sz="1400"/>
              <a:t>If number of breaches is 5-9, the </a:t>
            </a:r>
            <a:r>
              <a:rPr lang="en-US" sz="1400" err="1"/>
              <a:t>VaR</a:t>
            </a:r>
            <a:r>
              <a:rPr lang="en-US" sz="1400"/>
              <a:t> system is in Yellow zone</a:t>
            </a:r>
            <a:endParaRPr lang="en-CA" sz="1400"/>
          </a:p>
          <a:p>
            <a:pPr lvl="1"/>
            <a:r>
              <a:rPr lang="en-US" sz="1400"/>
              <a:t>If number of breaches is 10 or more, the </a:t>
            </a:r>
            <a:r>
              <a:rPr lang="en-US" sz="1400" err="1"/>
              <a:t>VaR</a:t>
            </a:r>
            <a:r>
              <a:rPr lang="en-US" sz="1400"/>
              <a:t> system is in Red zone</a:t>
            </a:r>
            <a:endParaRPr lang="en-CA" sz="1400"/>
          </a:p>
          <a:p>
            <a:pPr lvl="1"/>
            <a:endParaRPr lang="en-CA" sz="1600" smtClean="0"/>
          </a:p>
          <a:p>
            <a:pPr lvl="0">
              <a:lnSpc>
                <a:spcPct val="150000"/>
              </a:lnSpc>
            </a:pPr>
            <a:endParaRPr lang="en-CA" sz="1600"/>
          </a:p>
          <a:p>
            <a:pPr marL="76200" indent="0">
              <a:buNone/>
            </a:pPr>
            <a:endParaRPr lang="en-CA" sz="1600" smtClean="0"/>
          </a:p>
          <a:p>
            <a:pPr lvl="0"/>
            <a:endParaRPr lang="en-CA" sz="1600"/>
          </a:p>
          <a:p>
            <a:endParaRPr lang="en-CA" sz="1600" smtClean="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07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59832" y="3239630"/>
            <a:ext cx="5533800" cy="120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</a:t>
            </a:r>
            <a:r>
              <a:rPr lang="en" sz="1800"/>
              <a:t>can find </a:t>
            </a:r>
            <a:r>
              <a:rPr lang="en" sz="1800" smtClean="0"/>
              <a:t>more online presentations at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059582"/>
            <a:ext cx="7370700" cy="3543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 lvl="0"/>
            <a:r>
              <a:rPr lang="en-CA" sz="1600" err="1"/>
              <a:t>VaR</a:t>
            </a:r>
            <a:r>
              <a:rPr lang="en-CA" sz="1600"/>
              <a:t> </a:t>
            </a:r>
            <a:r>
              <a:rPr lang="en-CA" sz="1600" smtClean="0"/>
              <a:t>Definition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Roles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Pros and Cons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Approaches</a:t>
            </a:r>
          </a:p>
          <a:p>
            <a:pPr lvl="0"/>
            <a:r>
              <a:rPr lang="en-CA" sz="1600" smtClean="0"/>
              <a:t>Historical VaR</a:t>
            </a:r>
          </a:p>
          <a:p>
            <a:pPr lvl="0"/>
            <a:r>
              <a:rPr lang="en-CA" sz="1600" smtClean="0"/>
              <a:t>Historical </a:t>
            </a:r>
            <a:r>
              <a:rPr lang="en-CA" sz="1600" err="1" smtClean="0"/>
              <a:t>VaR</a:t>
            </a:r>
            <a:r>
              <a:rPr lang="en-CA" sz="1600" smtClean="0"/>
              <a:t> Methodology and Implementation</a:t>
            </a:r>
          </a:p>
          <a:p>
            <a:pPr lvl="0"/>
            <a:r>
              <a:rPr lang="en-CA" sz="1600" smtClean="0"/>
              <a:t>VaR Scaling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</a:t>
            </a:r>
            <a:r>
              <a:rPr lang="en-CA" sz="1600" err="1" smtClean="0"/>
              <a:t>Backtest</a:t>
            </a:r>
            <a:endParaRPr lang="en-CA" sz="1600" smtClean="0"/>
          </a:p>
          <a:p>
            <a:pPr lvl="0"/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7370700" cy="340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Value at Risk (</a:t>
            </a:r>
            <a:r>
              <a:rPr lang="en-CA" err="1" smtClean="0"/>
              <a:t>VaR</a:t>
            </a:r>
            <a:r>
              <a:rPr lang="en-CA" smtClean="0"/>
              <a:t>) Definition</a:t>
            </a:r>
            <a:endParaRPr lang="en" smtClean="0"/>
          </a:p>
          <a:p>
            <a:pPr lvl="0"/>
            <a:r>
              <a:rPr lang="en-CA" sz="1800" smtClean="0"/>
              <a:t>The </a:t>
            </a:r>
            <a:r>
              <a:rPr lang="en-CA" sz="1800"/>
              <a:t>maximum </a:t>
            </a:r>
            <a:r>
              <a:rPr lang="en-CA" sz="1800" smtClean="0"/>
              <a:t>likely loss </a:t>
            </a:r>
            <a:r>
              <a:rPr lang="en-CA" sz="1800"/>
              <a:t>on a portfolio for a given probability defined as </a:t>
            </a:r>
            <a:r>
              <a:rPr lang="en-CA" sz="1800" i="1"/>
              <a:t>x</a:t>
            </a:r>
            <a:r>
              <a:rPr lang="en-CA" sz="1800" i="1" smtClean="0"/>
              <a:t>%</a:t>
            </a:r>
            <a:r>
              <a:rPr lang="en-CA" sz="1800" smtClean="0"/>
              <a:t> </a:t>
            </a:r>
            <a:r>
              <a:rPr lang="en-CA" sz="1800"/>
              <a:t>confidence level over </a:t>
            </a:r>
            <a:r>
              <a:rPr lang="en-CA" sz="1800" smtClean="0"/>
              <a:t>N days</a:t>
            </a:r>
          </a:p>
          <a:p>
            <a:pPr lvl="0"/>
            <a:r>
              <a:rPr lang="en-CA" sz="1800" err="1"/>
              <a:t>Pr</a:t>
            </a:r>
            <a:r>
              <a:rPr lang="en-CA" sz="1800"/>
              <a:t>(</a:t>
            </a:r>
            <a:r>
              <a:rPr lang="en-CA" sz="1800" i="1"/>
              <a:t>Loss </a:t>
            </a:r>
            <a:r>
              <a:rPr lang="en-CA" sz="1800"/>
              <a:t>&gt; </a:t>
            </a:r>
            <a:r>
              <a:rPr lang="en-CA" sz="1800" i="1" err="1"/>
              <a:t>VaR</a:t>
            </a:r>
            <a:r>
              <a:rPr lang="en-CA" sz="1800"/>
              <a:t>(</a:t>
            </a:r>
            <a:r>
              <a:rPr lang="en-CA" sz="1800" i="1"/>
              <a:t>x</a:t>
            </a:r>
            <a:r>
              <a:rPr lang="en-CA" sz="1800"/>
              <a:t>%)) &lt; 1- </a:t>
            </a:r>
            <a:r>
              <a:rPr lang="en-CA" sz="1800" i="1"/>
              <a:t>x</a:t>
            </a:r>
            <a:r>
              <a:rPr lang="en-CA" sz="1800"/>
              <a:t>%</a:t>
            </a: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pic>
        <p:nvPicPr>
          <p:cNvPr id="2050" name="Picture 2" descr="C:\CapTim\src\web\images\V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7774"/>
            <a:ext cx="4562475" cy="203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Roles</a:t>
            </a:r>
            <a:endParaRPr lang="en" smtClean="0"/>
          </a:p>
          <a:p>
            <a:pPr lvl="0"/>
            <a:r>
              <a:rPr lang="en-CA" sz="1800" smtClean="0"/>
              <a:t>Risk measurement</a:t>
            </a:r>
          </a:p>
          <a:p>
            <a:pPr lvl="0"/>
            <a:r>
              <a:rPr lang="en-CA" sz="1800"/>
              <a:t>R</a:t>
            </a:r>
            <a:r>
              <a:rPr lang="en-CA" sz="1800" smtClean="0"/>
              <a:t>isk management</a:t>
            </a:r>
          </a:p>
          <a:p>
            <a:pPr lvl="0"/>
            <a:r>
              <a:rPr lang="en-CA" sz="1800" smtClean="0"/>
              <a:t>Risk control</a:t>
            </a:r>
          </a:p>
          <a:p>
            <a:pPr lvl="0"/>
            <a:r>
              <a:rPr lang="en-CA" sz="1800" smtClean="0"/>
              <a:t>Financial reporting</a:t>
            </a:r>
          </a:p>
          <a:p>
            <a:pPr lvl="0"/>
            <a:r>
              <a:rPr lang="en-CA" sz="1800" smtClean="0"/>
              <a:t>Regulatory and economic capital</a:t>
            </a:r>
          </a:p>
          <a:p>
            <a:pPr marL="76200" lvl="0" indent="0">
              <a:buNone/>
            </a:pPr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370700" cy="325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Pros &amp; Cons</a:t>
            </a:r>
            <a:endParaRPr lang="en" smtClean="0"/>
          </a:p>
          <a:p>
            <a:pPr lvl="0"/>
            <a:r>
              <a:rPr lang="en-CA" sz="1800" smtClean="0"/>
              <a:t>Pros</a:t>
            </a:r>
          </a:p>
          <a:p>
            <a:pPr lvl="1"/>
            <a:r>
              <a:rPr lang="en-US" sz="1600"/>
              <a:t>Regulatory measurement for market </a:t>
            </a:r>
            <a:r>
              <a:rPr lang="en-US" sz="1600" smtClean="0"/>
              <a:t>risk</a:t>
            </a:r>
          </a:p>
          <a:p>
            <a:pPr lvl="1"/>
            <a:r>
              <a:rPr lang="en-US" sz="1600"/>
              <a:t>Objective assessment</a:t>
            </a:r>
            <a:endParaRPr lang="en-CA" sz="1600"/>
          </a:p>
          <a:p>
            <a:pPr lvl="1"/>
            <a:r>
              <a:rPr lang="en-US" sz="1600"/>
              <a:t>Intuition and clear interpretation</a:t>
            </a:r>
            <a:endParaRPr lang="en-CA" sz="1600"/>
          </a:p>
          <a:p>
            <a:pPr lvl="1"/>
            <a:r>
              <a:rPr lang="en-US" sz="1600" smtClean="0"/>
              <a:t>Consistent and </a:t>
            </a:r>
            <a:r>
              <a:rPr lang="en-US" sz="1600"/>
              <a:t>flexible </a:t>
            </a:r>
            <a:r>
              <a:rPr lang="en-US" sz="1600" smtClean="0"/>
              <a:t>measurement</a:t>
            </a:r>
            <a:endParaRPr lang="en-CA" sz="1600" smtClean="0"/>
          </a:p>
          <a:p>
            <a:pPr lvl="0"/>
            <a:r>
              <a:rPr lang="en-CA" sz="1800" smtClean="0"/>
              <a:t>Cons</a:t>
            </a:r>
          </a:p>
          <a:p>
            <a:pPr lvl="1"/>
            <a:r>
              <a:rPr lang="en-US" sz="1600"/>
              <a:t>Doesn’t measure risk beyond the confidence level: tail risk</a:t>
            </a:r>
            <a:endParaRPr lang="en-CA" sz="1600"/>
          </a:p>
          <a:p>
            <a:pPr lvl="1"/>
            <a:r>
              <a:rPr lang="en-US" sz="1600"/>
              <a:t>Non sub-additive</a:t>
            </a:r>
            <a:endParaRPr lang="en-CA" sz="1600"/>
          </a:p>
          <a:p>
            <a:pPr marL="533400" lvl="1" indent="0">
              <a:buNone/>
            </a:pP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3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Three </a:t>
            </a:r>
            <a:r>
              <a:rPr lang="en-CA" err="1" smtClean="0"/>
              <a:t>VaR</a:t>
            </a:r>
            <a:r>
              <a:rPr lang="en-CA" smtClean="0"/>
              <a:t> Approaches</a:t>
            </a:r>
          </a:p>
          <a:p>
            <a:pPr marL="76200" lvl="0" indent="0" algn="ctr">
              <a:buNone/>
            </a:pPr>
            <a:endParaRPr lang="en" sz="2000" smtClean="0"/>
          </a:p>
          <a:p>
            <a:pPr lvl="0"/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endParaRPr lang="en-CA" sz="2000" smtClean="0"/>
          </a:p>
          <a:p>
            <a:pPr marL="76200" lvl="0" indent="0">
              <a:buNone/>
            </a:pPr>
            <a:r>
              <a:rPr lang="en-CA" sz="1600" smtClean="0"/>
              <a:t>The presentation focuses on historical </a:t>
            </a:r>
            <a:r>
              <a:rPr lang="en-CA" sz="1600" err="1" smtClean="0"/>
              <a:t>VaR.</a:t>
            </a:r>
            <a:r>
              <a:rPr lang="en-CA" sz="1600" smtClean="0"/>
              <a:t> </a:t>
            </a:r>
            <a:endParaRPr sz="160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7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48442"/>
            <a:ext cx="7370700" cy="3555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Historical </a:t>
            </a:r>
            <a:r>
              <a:rPr lang="en-CA" err="1" smtClean="0"/>
              <a:t>VaR</a:t>
            </a:r>
            <a:endParaRPr lang="en-CA" smtClean="0"/>
          </a:p>
          <a:p>
            <a:pPr lvl="0"/>
            <a:r>
              <a:rPr lang="en-CA" sz="1600" smtClean="0"/>
              <a:t>Assumption</a:t>
            </a:r>
          </a:p>
          <a:p>
            <a:pPr marL="76200" indent="0">
              <a:buNone/>
            </a:pPr>
            <a:r>
              <a:rPr lang="en-CA" sz="2000" smtClean="0"/>
              <a:t>	</a:t>
            </a:r>
            <a:r>
              <a:rPr lang="en-US" sz="1400"/>
              <a:t>The past is a good indicator of the </a:t>
            </a:r>
            <a:r>
              <a:rPr lang="en-US" sz="1400" smtClean="0"/>
              <a:t>near-future</a:t>
            </a:r>
            <a:r>
              <a:rPr lang="en-CA" sz="1400"/>
              <a:t> </a:t>
            </a:r>
            <a:r>
              <a:rPr lang="en-CA" sz="1400" smtClean="0"/>
              <a:t>or history repeats itself</a:t>
            </a:r>
          </a:p>
          <a:p>
            <a:pPr lvl="0"/>
            <a:r>
              <a:rPr lang="en-CA" sz="1600" smtClean="0"/>
              <a:t>Pros</a:t>
            </a:r>
          </a:p>
          <a:p>
            <a:pPr marL="76200" lvl="0" indent="0">
              <a:buNone/>
            </a:pPr>
            <a:endParaRPr lang="en-CA" sz="200" smtClean="0"/>
          </a:p>
          <a:p>
            <a:pPr lvl="1"/>
            <a:r>
              <a:rPr lang="en-US" sz="1400" smtClean="0"/>
              <a:t>Simple and intuitive</a:t>
            </a:r>
            <a:endParaRPr lang="en-CA" sz="1400"/>
          </a:p>
          <a:p>
            <a:pPr lvl="1"/>
            <a:r>
              <a:rPr lang="en-US" sz="1400"/>
              <a:t>Easy back and stress test</a:t>
            </a:r>
            <a:endParaRPr lang="en-CA" sz="1400"/>
          </a:p>
          <a:p>
            <a:pPr lvl="1"/>
            <a:r>
              <a:rPr lang="en-US" sz="1400"/>
              <a:t>No distribution assumption</a:t>
            </a:r>
            <a:endParaRPr lang="en-CA" sz="1400"/>
          </a:p>
          <a:p>
            <a:pPr lvl="1"/>
            <a:r>
              <a:rPr lang="en-US" sz="1400"/>
              <a:t>No calibration</a:t>
            </a:r>
            <a:endParaRPr lang="en-CA" sz="1400"/>
          </a:p>
          <a:p>
            <a:pPr lvl="0"/>
            <a:r>
              <a:rPr lang="en-CA" sz="1600" smtClean="0"/>
              <a:t>Cons</a:t>
            </a:r>
          </a:p>
          <a:p>
            <a:pPr marL="76200" lvl="0" indent="0">
              <a:buNone/>
            </a:pPr>
            <a:endParaRPr lang="en-CA" sz="200" smtClean="0"/>
          </a:p>
          <a:p>
            <a:pPr lvl="1"/>
            <a:r>
              <a:rPr lang="en-US" sz="1400"/>
              <a:t>Poor accuracy for higher confidence level and tail risk</a:t>
            </a:r>
            <a:endParaRPr lang="en-CA" sz="1400"/>
          </a:p>
          <a:p>
            <a:pPr lvl="1"/>
            <a:r>
              <a:rPr lang="en-US" sz="1400"/>
              <a:t>Difficult for long horizons</a:t>
            </a:r>
            <a:endParaRPr lang="en-CA" sz="1400"/>
          </a:p>
          <a:p>
            <a:pPr lvl="1"/>
            <a:r>
              <a:rPr lang="en-US" sz="1400"/>
              <a:t>Limited scenario</a:t>
            </a:r>
            <a:endParaRPr lang="en-CA" sz="1400"/>
          </a:p>
          <a:p>
            <a:pPr marL="76200" lvl="0" indent="0">
              <a:buNone/>
            </a:pPr>
            <a:endParaRPr lang="en-CA" sz="1400" smtClean="0"/>
          </a:p>
        </p:txBody>
      </p:sp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35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257154"/>
                <a:ext cx="8136904" cy="33966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Historical </a:t>
                </a:r>
                <a:r>
                  <a:rPr lang="en-CA" err="1" smtClean="0"/>
                  <a:t>VaR</a:t>
                </a:r>
                <a:r>
                  <a:rPr lang="en-CA" smtClean="0"/>
                  <a:t> Methodology and Implementation</a:t>
                </a:r>
                <a:endParaRPr lang="en-CA" sz="1600" smtClean="0"/>
              </a:p>
              <a:p>
                <a:pPr lvl="0"/>
                <a:r>
                  <a:rPr lang="en-US" sz="1600"/>
                  <a:t>Obtain one year historical value time series of all market factors, such as a stock price time series is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CA" sz="1600" i="1">
                            <a:latin typeface="Cambria Math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251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Assuming today’s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/>
                  <a:t>, generate 250 historical scenarios. The i-th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=(</m:t>
                    </m:r>
                    <m:f>
                      <m:fPr>
                        <m:type m:val="skw"/>
                        <m:ctrlPr>
                          <a:rPr lang="en-CA" sz="16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CA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CA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Compute base PV at today t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800" smtClean="0"/>
              </a:p>
              <a:p>
                <a:pPr lvl="0"/>
                <a:r>
                  <a:rPr lang="en-US" sz="1600"/>
                  <a:t>Compute 250 scenario PVs: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Compute 250 scenario P&amp;L:</a:t>
                </a:r>
                <a:r>
                  <a:rPr lang="en-US" sz="1600" smtClean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Sort 250 scenario P&amp;L. The VaR is the average between 2</a:t>
                </a:r>
                <a:r>
                  <a:rPr lang="en-US" sz="1600" baseline="30000"/>
                  <a:t>nd</a:t>
                </a:r>
                <a:r>
                  <a:rPr lang="en-US" sz="1600"/>
                  <a:t> and 3</a:t>
                </a:r>
                <a:r>
                  <a:rPr lang="en-US" sz="1600" baseline="30000"/>
                  <a:t>rd</a:t>
                </a:r>
                <a:r>
                  <a:rPr lang="en-US" sz="1600"/>
                  <a:t> lowest (negative) </a:t>
                </a:r>
                <a:r>
                  <a:rPr lang="en-US" sz="1600" smtClean="0"/>
                  <a:t>numbers</a:t>
                </a:r>
                <a:endParaRPr lang="en-CA" sz="1600"/>
              </a:p>
              <a:p>
                <a:pPr lvl="1"/>
                <a:endParaRPr lang="en-CA" sz="1600" smtClean="0"/>
              </a:p>
              <a:p>
                <a:pPr marL="76200" lvl="0" indent="0">
                  <a:buNone/>
                </a:pPr>
                <a:endParaRPr lang="en-CA" sz="20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257154"/>
                <a:ext cx="8136904" cy="33966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"/>
          <p:cNvSpPr txBox="1"/>
          <p:nvPr/>
        </p:nvSpPr>
        <p:spPr>
          <a:xfrm>
            <a:off x="5717434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1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err="1" smtClean="0"/>
                  <a:t>VaR</a:t>
                </a:r>
                <a:r>
                  <a:rPr lang="en-CA" smtClean="0"/>
                  <a:t> Scaling</a:t>
                </a:r>
              </a:p>
              <a:p>
                <a:pPr marL="76200" lvl="0" indent="0" algn="ctr">
                  <a:buNone/>
                </a:pPr>
                <a:endParaRPr lang="en-CA" smtClean="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Normally firms compute 1-day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Regulators require 10-day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Under IID assumption, 10-day </a:t>
                </a:r>
                <a:r>
                  <a:rPr lang="en-US" sz="1600" err="1"/>
                  <a:t>VaR</a:t>
                </a:r>
                <a:r>
                  <a:rPr lang="en-US" sz="160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𝑉𝑎𝑅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r>
                          <a:rPr lang="en-US" sz="1600" i="1">
                            <a:latin typeface="Cambria Math"/>
                          </a:rPr>
                          <m:t>𝑑𝑎𝑦</m:t>
                        </m:r>
                      </m:sub>
                    </m:sSub>
                  </m:oMath>
                </a14:m>
                <a:endParaRPr lang="en-CA" sz="1600"/>
              </a:p>
              <a:p>
                <a:pPr marL="76200" indent="0">
                  <a:buNone/>
                </a:pPr>
                <a:endParaRPr lang="en-CA" sz="1600" smtClean="0"/>
              </a:p>
              <a:p>
                <a:pPr lvl="0"/>
                <a:endParaRPr lang="en-CA" sz="1600"/>
              </a:p>
              <a:p>
                <a:endParaRPr lang="en-CA" sz="16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"/>
          <p:cNvSpPr txBox="1"/>
          <p:nvPr/>
        </p:nvSpPr>
        <p:spPr>
          <a:xfrm>
            <a:off x="5752526" y="4881890"/>
            <a:ext cx="341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www.finpricing.com/lib/HistoricalVaR.pptx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71953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453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Raleway</vt:lpstr>
      <vt:lpstr>Cambria Math</vt:lpstr>
      <vt:lpstr>Wingdings</vt:lpstr>
      <vt:lpstr>Karla</vt:lpstr>
      <vt:lpstr>Escalus template</vt:lpstr>
      <vt:lpstr> VaR Introduction II: Historical VaR  Tom Mills  FinPricing  http://www.finpricing.com  </vt:lpstr>
      <vt:lpstr>Historical VaR</vt:lpstr>
      <vt:lpstr>Historical VaR</vt:lpstr>
      <vt:lpstr>Historical VaR</vt:lpstr>
      <vt:lpstr>Historical VaR</vt:lpstr>
      <vt:lpstr>Historical VaR</vt:lpstr>
      <vt:lpstr>Historical VaR</vt:lpstr>
      <vt:lpstr>Historical VaR</vt:lpstr>
      <vt:lpstr>Historical VaR</vt:lpstr>
      <vt:lpstr>Historical VaR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39</cp:revision>
  <dcterms:modified xsi:type="dcterms:W3CDTF">2018-04-05T23:46:37Z</dcterms:modified>
</cp:coreProperties>
</file>