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8.xml" ContentType="application/vnd.openxmlformats-officedocument.presentationml.notesSlide+xml"/>
  <Override PartName="/ppt/charts/chart2.xml" ContentType="application/vnd.openxmlformats-officedocument.drawingml.chart+xml"/>
  <Override PartName="/ppt/drawings/drawing2.xml" ContentType="application/vnd.openxmlformats-officedocument.drawingml.chartshape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16"/>
  </p:notesMasterIdLst>
  <p:sldIdLst>
    <p:sldId id="256" r:id="rId2"/>
    <p:sldId id="261" r:id="rId3"/>
    <p:sldId id="298" r:id="rId4"/>
    <p:sldId id="305" r:id="rId5"/>
    <p:sldId id="299" r:id="rId6"/>
    <p:sldId id="306" r:id="rId7"/>
    <p:sldId id="300" r:id="rId8"/>
    <p:sldId id="307" r:id="rId9"/>
    <p:sldId id="301" r:id="rId10"/>
    <p:sldId id="308" r:id="rId11"/>
    <p:sldId id="302" r:id="rId12"/>
    <p:sldId id="303" r:id="rId13"/>
    <p:sldId id="304" r:id="rId14"/>
    <p:sldId id="297" r:id="rId15"/>
  </p:sldIdLst>
  <p:sldSz cx="9144000" cy="5143500" type="screen16x9"/>
  <p:notesSz cx="6858000" cy="9144000"/>
  <p:embeddedFontLst>
    <p:embeddedFont>
      <p:font typeface="SimSun" panose="02010600030101010101" pitchFamily="2" charset="-122"/>
      <p:regular r:id="rId17"/>
    </p:embeddedFont>
    <p:embeddedFont>
      <p:font typeface="Karla" panose="020B0604020202020204" charset="0"/>
      <p:regular r:id="rId18"/>
      <p:bold r:id="rId19"/>
      <p:italic r:id="rId20"/>
      <p:boldItalic r:id="rId21"/>
    </p:embeddedFont>
    <p:embeddedFont>
      <p:font typeface="Cambria Math" panose="02040503050406030204" pitchFamily="18" charset="0"/>
      <p:regular r:id="rId22"/>
    </p:embeddedFont>
    <p:embeddedFont>
      <p:font typeface="Calibri" panose="020F0502020204030204" pitchFamily="34" charset="0"/>
      <p:regular r:id="rId23"/>
      <p:bold r:id="rId24"/>
      <p:italic r:id="rId25"/>
      <p:boldItalic r:id="rId26"/>
    </p:embeddedFont>
    <p:embeddedFont>
      <p:font typeface="Raleway" panose="020B060402020202020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96145309-564F-4F0F-801C-C215B3F1332B}">
  <a:tblStyle styleId="{96145309-564F-4F0F-801C-C215B3F1332B}"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02" d="100"/>
          <a:sy n="102" d="100"/>
        </p:scale>
        <p:origin x="-456" y="23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CA"/>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Sheet1!$B$1</c:f>
              <c:strCache>
                <c:ptCount val="1"/>
                <c:pt idx="0">
                  <c:v>Payoff2</c:v>
                </c:pt>
              </c:strCache>
            </c:strRef>
          </c:tx>
          <c:spPr>
            <a:ln>
              <a:noFill/>
            </a:ln>
          </c:spPr>
          <c:marker>
            <c:symbol val="none"/>
          </c:marker>
          <c:xVal>
            <c:numRef>
              <c:f>Sheet1!$A$2:$A$4</c:f>
              <c:numCache>
                <c:formatCode>General</c:formatCode>
                <c:ptCount val="3"/>
                <c:pt idx="0">
                  <c:v>0.05</c:v>
                </c:pt>
                <c:pt idx="1">
                  <c:v>0.02</c:v>
                </c:pt>
                <c:pt idx="2">
                  <c:v>0</c:v>
                </c:pt>
              </c:numCache>
            </c:numRef>
          </c:xVal>
          <c:yVal>
            <c:numRef>
              <c:f>Sheet1!$B$2:$B$4</c:f>
              <c:numCache>
                <c:formatCode>General</c:formatCode>
                <c:ptCount val="3"/>
                <c:pt idx="0">
                  <c:v>2</c:v>
                </c:pt>
                <c:pt idx="1">
                  <c:v>1</c:v>
                </c:pt>
                <c:pt idx="2">
                  <c:v>-0.8</c:v>
                </c:pt>
              </c:numCache>
            </c:numRef>
          </c:yVal>
          <c:smooth val="1"/>
        </c:ser>
        <c:dLbls>
          <c:showLegendKey val="0"/>
          <c:showVal val="0"/>
          <c:showCatName val="0"/>
          <c:showSerName val="0"/>
          <c:showPercent val="0"/>
          <c:showBubbleSize val="0"/>
        </c:dLbls>
        <c:axId val="134765888"/>
        <c:axId val="134778816"/>
      </c:scatterChart>
      <c:valAx>
        <c:axId val="134765888"/>
        <c:scaling>
          <c:orientation val="minMax"/>
        </c:scaling>
        <c:delete val="0"/>
        <c:axPos val="b"/>
        <c:title>
          <c:tx>
            <c:rich>
              <a:bodyPr/>
              <a:lstStyle/>
              <a:p>
                <a:pPr>
                  <a:defRPr/>
                </a:pPr>
                <a:r>
                  <a:rPr lang="en-US"/>
                  <a:t>interest rates</a:t>
                </a:r>
              </a:p>
            </c:rich>
          </c:tx>
          <c:layout/>
          <c:overlay val="0"/>
        </c:title>
        <c:numFmt formatCode="General" sourceLinked="1"/>
        <c:majorTickMark val="out"/>
        <c:minorTickMark val="none"/>
        <c:tickLblPos val="nextTo"/>
        <c:crossAx val="134778816"/>
        <c:crosses val="autoZero"/>
        <c:crossBetween val="midCat"/>
      </c:valAx>
      <c:valAx>
        <c:axId val="134778816"/>
        <c:scaling>
          <c:orientation val="minMax"/>
        </c:scaling>
        <c:delete val="0"/>
        <c:axPos val="l"/>
        <c:majorGridlines/>
        <c:title>
          <c:tx>
            <c:rich>
              <a:bodyPr rot="-5400000" vert="horz"/>
              <a:lstStyle/>
              <a:p>
                <a:pPr>
                  <a:defRPr/>
                </a:pPr>
                <a:r>
                  <a:rPr lang="en-US"/>
                  <a:t>Payoff</a:t>
                </a:r>
              </a:p>
            </c:rich>
          </c:tx>
          <c:layout/>
          <c:overlay val="0"/>
        </c:title>
        <c:numFmt formatCode="General" sourceLinked="1"/>
        <c:majorTickMark val="out"/>
        <c:minorTickMark val="none"/>
        <c:tickLblPos val="nextTo"/>
        <c:crossAx val="134765888"/>
        <c:crosses val="autoZero"/>
        <c:crossBetween val="midCat"/>
      </c:valAx>
    </c:plotArea>
    <c:plotVisOnly val="1"/>
    <c:dispBlanksAs val="gap"/>
    <c:showDLblsOverMax val="0"/>
  </c:chart>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CA"/>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Sheet1!$B$1</c:f>
              <c:strCache>
                <c:ptCount val="1"/>
                <c:pt idx="0">
                  <c:v>Payoff2</c:v>
                </c:pt>
              </c:strCache>
            </c:strRef>
          </c:tx>
          <c:spPr>
            <a:ln>
              <a:noFill/>
            </a:ln>
          </c:spPr>
          <c:marker>
            <c:symbol val="none"/>
          </c:marker>
          <c:xVal>
            <c:numRef>
              <c:f>Sheet1!$A$2:$A$4</c:f>
              <c:numCache>
                <c:formatCode>General</c:formatCode>
                <c:ptCount val="3"/>
                <c:pt idx="0">
                  <c:v>0.05</c:v>
                </c:pt>
                <c:pt idx="1">
                  <c:v>0.02</c:v>
                </c:pt>
                <c:pt idx="2">
                  <c:v>0</c:v>
                </c:pt>
              </c:numCache>
            </c:numRef>
          </c:xVal>
          <c:yVal>
            <c:numRef>
              <c:f>Sheet1!$B$2:$B$4</c:f>
              <c:numCache>
                <c:formatCode>General</c:formatCode>
                <c:ptCount val="3"/>
                <c:pt idx="0">
                  <c:v>2</c:v>
                </c:pt>
                <c:pt idx="1">
                  <c:v>1</c:v>
                </c:pt>
                <c:pt idx="2">
                  <c:v>-0.8</c:v>
                </c:pt>
              </c:numCache>
            </c:numRef>
          </c:yVal>
          <c:smooth val="1"/>
        </c:ser>
        <c:dLbls>
          <c:showLegendKey val="0"/>
          <c:showVal val="0"/>
          <c:showCatName val="0"/>
          <c:showSerName val="0"/>
          <c:showPercent val="0"/>
          <c:showBubbleSize val="0"/>
        </c:dLbls>
        <c:axId val="44315712"/>
        <c:axId val="44316864"/>
      </c:scatterChart>
      <c:valAx>
        <c:axId val="44315712"/>
        <c:scaling>
          <c:orientation val="minMax"/>
        </c:scaling>
        <c:delete val="0"/>
        <c:axPos val="b"/>
        <c:title>
          <c:tx>
            <c:rich>
              <a:bodyPr/>
              <a:lstStyle/>
              <a:p>
                <a:pPr>
                  <a:defRPr/>
                </a:pPr>
                <a:r>
                  <a:rPr lang="en-US"/>
                  <a:t>interest rates</a:t>
                </a:r>
              </a:p>
            </c:rich>
          </c:tx>
          <c:layout/>
          <c:overlay val="0"/>
        </c:title>
        <c:numFmt formatCode="General" sourceLinked="1"/>
        <c:majorTickMark val="out"/>
        <c:minorTickMark val="none"/>
        <c:tickLblPos val="nextTo"/>
        <c:crossAx val="44316864"/>
        <c:crosses val="autoZero"/>
        <c:crossBetween val="midCat"/>
      </c:valAx>
      <c:valAx>
        <c:axId val="44316864"/>
        <c:scaling>
          <c:orientation val="minMax"/>
        </c:scaling>
        <c:delete val="0"/>
        <c:axPos val="l"/>
        <c:majorGridlines/>
        <c:title>
          <c:tx>
            <c:rich>
              <a:bodyPr rot="-5400000" vert="horz"/>
              <a:lstStyle/>
              <a:p>
                <a:pPr>
                  <a:defRPr/>
                </a:pPr>
                <a:r>
                  <a:rPr lang="en-US"/>
                  <a:t>Payoff</a:t>
                </a:r>
              </a:p>
            </c:rich>
          </c:tx>
          <c:layout/>
          <c:overlay val="0"/>
        </c:title>
        <c:numFmt formatCode="General" sourceLinked="1"/>
        <c:majorTickMark val="out"/>
        <c:minorTickMark val="none"/>
        <c:tickLblPos val="nextTo"/>
        <c:crossAx val="44315712"/>
        <c:crosses val="autoZero"/>
        <c:crossBetween val="midCat"/>
      </c:valAx>
    </c:plotArea>
    <c:plotVisOnly val="1"/>
    <c:dispBlanksAs val="gap"/>
    <c:showDLblsOverMax val="0"/>
  </c:chart>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0.125</cdr:x>
      <cdr:y>0.77381</cdr:y>
    </cdr:from>
    <cdr:to>
      <cdr:x>0.39583</cdr:x>
      <cdr:y>0.77381</cdr:y>
    </cdr:to>
    <cdr:cxnSp macro="">
      <cdr:nvCxnSpPr>
        <cdr:cNvPr id="7" name="Straight Connector 6"/>
        <cdr:cNvCxnSpPr/>
      </cdr:nvCxnSpPr>
      <cdr:spPr>
        <a:xfrm xmlns:a="http://schemas.openxmlformats.org/drawingml/2006/main" flipV="1">
          <a:off x="685800" y="2476500"/>
          <a:ext cx="1485900" cy="1"/>
        </a:xfrm>
        <a:prstGeom xmlns:a="http://schemas.openxmlformats.org/drawingml/2006/main" prst="line">
          <a:avLst/>
        </a:prstGeom>
        <a:ln xmlns:a="http://schemas.openxmlformats.org/drawingml/2006/main" w="22225"/>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0.39583</cdr:x>
      <cdr:y>0.22321</cdr:y>
    </cdr:from>
    <cdr:to>
      <cdr:x>0.83854</cdr:x>
      <cdr:y>0.77679</cdr:y>
    </cdr:to>
    <cdr:cxnSp macro="">
      <cdr:nvCxnSpPr>
        <cdr:cNvPr id="9" name="Straight Connector 8"/>
        <cdr:cNvCxnSpPr/>
      </cdr:nvCxnSpPr>
      <cdr:spPr>
        <a:xfrm xmlns:a="http://schemas.openxmlformats.org/drawingml/2006/main" flipV="1">
          <a:off x="2171700" y="714375"/>
          <a:ext cx="2428875" cy="1771650"/>
        </a:xfrm>
        <a:prstGeom xmlns:a="http://schemas.openxmlformats.org/drawingml/2006/main" prst="line">
          <a:avLst/>
        </a:prstGeom>
        <a:ln xmlns:a="http://schemas.openxmlformats.org/drawingml/2006/main" w="22225"/>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2.xml><?xml version="1.0" encoding="utf-8"?>
<c:userShapes xmlns:c="http://schemas.openxmlformats.org/drawingml/2006/chart">
  <cdr:relSizeAnchor xmlns:cdr="http://schemas.openxmlformats.org/drawingml/2006/chartDrawing">
    <cdr:from>
      <cdr:x>0.1326</cdr:x>
      <cdr:y>0.11392</cdr:y>
    </cdr:from>
    <cdr:to>
      <cdr:x>0.40331</cdr:x>
      <cdr:y>0.77215</cdr:y>
    </cdr:to>
    <cdr:cxnSp macro="">
      <cdr:nvCxnSpPr>
        <cdr:cNvPr id="3" name="Straight Connector 2"/>
        <cdr:cNvCxnSpPr/>
      </cdr:nvCxnSpPr>
      <cdr:spPr>
        <a:xfrm xmlns:a="http://schemas.openxmlformats.org/drawingml/2006/main">
          <a:off x="685800" y="257175"/>
          <a:ext cx="1400175" cy="1485900"/>
        </a:xfrm>
        <a:prstGeom xmlns:a="http://schemas.openxmlformats.org/drawingml/2006/main" prst="line">
          <a:avLst/>
        </a:prstGeom>
        <a:ln xmlns:a="http://schemas.openxmlformats.org/drawingml/2006/main" w="22225"/>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0.40147</cdr:x>
      <cdr:y>0.77215</cdr:y>
    </cdr:from>
    <cdr:to>
      <cdr:x>0.8011</cdr:x>
      <cdr:y>0.77637</cdr:y>
    </cdr:to>
    <cdr:cxnSp macro="">
      <cdr:nvCxnSpPr>
        <cdr:cNvPr id="5" name="Straight Connector 4"/>
        <cdr:cNvCxnSpPr/>
      </cdr:nvCxnSpPr>
      <cdr:spPr>
        <a:xfrm xmlns:a="http://schemas.openxmlformats.org/drawingml/2006/main">
          <a:off x="2076450" y="1743075"/>
          <a:ext cx="2066925" cy="9525"/>
        </a:xfrm>
        <a:prstGeom xmlns:a="http://schemas.openxmlformats.org/drawingml/2006/main" prst="line">
          <a:avLst/>
        </a:prstGeom>
        <a:ln xmlns:a="http://schemas.openxmlformats.org/drawingml/2006/main" w="22225"/>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33105349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Shape 8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5" name="Shape 8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Shape 2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1" name="Shape 271"/>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4C52"/>
        </a:solidFill>
        <a:effectLst/>
      </p:bgPr>
    </p:bg>
    <p:spTree>
      <p:nvGrpSpPr>
        <p:cNvPr id="1" name="Shape 8"/>
        <p:cNvGrpSpPr/>
        <p:nvPr/>
      </p:nvGrpSpPr>
      <p:grpSpPr>
        <a:xfrm>
          <a:off x="0" y="0"/>
          <a:ext cx="0" cy="0"/>
          <a:chOff x="0" y="0"/>
          <a:chExt cx="0" cy="0"/>
        </a:xfrm>
      </p:grpSpPr>
      <p:sp>
        <p:nvSpPr>
          <p:cNvPr id="9" name="Shape 9"/>
          <p:cNvSpPr/>
          <p:nvPr/>
        </p:nvSpPr>
        <p:spPr>
          <a:xfrm flipH="1">
            <a:off x="6025" y="301575"/>
            <a:ext cx="9150050" cy="4496748"/>
          </a:xfrm>
          <a:custGeom>
            <a:avLst/>
            <a:gdLst/>
            <a:ahLst/>
            <a:cxnLst/>
            <a:rect l="0" t="0" r="0" b="0"/>
            <a:pathLst>
              <a:path w="366002" h="149344" extrusionOk="0">
                <a:moveTo>
                  <a:pt x="0" y="55491"/>
                </a:moveTo>
                <a:lnTo>
                  <a:pt x="0" y="107122"/>
                </a:lnTo>
                <a:lnTo>
                  <a:pt x="96507" y="149344"/>
                </a:lnTo>
                <a:lnTo>
                  <a:pt x="366002" y="116290"/>
                </a:lnTo>
                <a:lnTo>
                  <a:pt x="366002" y="40050"/>
                </a:lnTo>
                <a:lnTo>
                  <a:pt x="274079" y="0"/>
                </a:lnTo>
                <a:close/>
              </a:path>
            </a:pathLst>
          </a:custGeom>
          <a:solidFill>
            <a:srgbClr val="00AE9D">
              <a:alpha val="83460"/>
            </a:srgbClr>
          </a:solidFill>
          <a:ln>
            <a:noFill/>
          </a:ln>
        </p:spPr>
      </p:sp>
      <p:sp>
        <p:nvSpPr>
          <p:cNvPr id="10" name="Shape 10"/>
          <p:cNvSpPr/>
          <p:nvPr/>
        </p:nvSpPr>
        <p:spPr>
          <a:xfrm>
            <a:off x="-5900" y="759982"/>
            <a:ext cx="9144150" cy="3769800"/>
          </a:xfrm>
          <a:custGeom>
            <a:avLst/>
            <a:gdLst/>
            <a:ahLst/>
            <a:cxnLst/>
            <a:rect l="0" t="0" r="0" b="0"/>
            <a:pathLst>
              <a:path w="365766" h="150792" extrusionOk="0">
                <a:moveTo>
                  <a:pt x="365766" y="12416"/>
                </a:moveTo>
                <a:lnTo>
                  <a:pt x="289997" y="0"/>
                </a:lnTo>
                <a:lnTo>
                  <a:pt x="0" y="55421"/>
                </a:lnTo>
                <a:lnTo>
                  <a:pt x="0" y="127486"/>
                </a:lnTo>
                <a:lnTo>
                  <a:pt x="70927" y="150792"/>
                </a:lnTo>
                <a:lnTo>
                  <a:pt x="365766" y="122256"/>
                </a:lnTo>
                <a:close/>
              </a:path>
            </a:pathLst>
          </a:custGeom>
          <a:solidFill>
            <a:srgbClr val="00AE9D">
              <a:alpha val="26540"/>
            </a:srgbClr>
          </a:solidFill>
          <a:ln>
            <a:noFill/>
          </a:ln>
        </p:spPr>
      </p:sp>
      <p:sp>
        <p:nvSpPr>
          <p:cNvPr id="11" name="Shape 11"/>
          <p:cNvSpPr/>
          <p:nvPr/>
        </p:nvSpPr>
        <p:spPr>
          <a:xfrm>
            <a:off x="0" y="1351100"/>
            <a:ext cx="9156075" cy="2889063"/>
          </a:xfrm>
          <a:custGeom>
            <a:avLst/>
            <a:gdLst/>
            <a:ahLst/>
            <a:cxnLst/>
            <a:rect l="0" t="0" r="0" b="0"/>
            <a:pathLst>
              <a:path w="366243" h="106157" extrusionOk="0">
                <a:moveTo>
                  <a:pt x="241" y="0"/>
                </a:moveTo>
                <a:lnTo>
                  <a:pt x="0" y="77929"/>
                </a:lnTo>
                <a:lnTo>
                  <a:pt x="366243" y="106157"/>
                </a:lnTo>
                <a:lnTo>
                  <a:pt x="366243" y="4102"/>
                </a:lnTo>
                <a:close/>
              </a:path>
            </a:pathLst>
          </a:custGeom>
          <a:solidFill>
            <a:srgbClr val="ABE33F">
              <a:alpha val="81150"/>
            </a:srgbClr>
          </a:solidFill>
          <a:ln>
            <a:noFill/>
          </a:ln>
        </p:spPr>
      </p:sp>
      <p:sp>
        <p:nvSpPr>
          <p:cNvPr id="12" name="Shape 12"/>
          <p:cNvSpPr txBox="1">
            <a:spLocks noGrp="1"/>
          </p:cNvSpPr>
          <p:nvPr>
            <p:ph type="ctrTitle"/>
          </p:nvPr>
        </p:nvSpPr>
        <p:spPr>
          <a:xfrm>
            <a:off x="1719025" y="1991825"/>
            <a:ext cx="5706000" cy="1159800"/>
          </a:xfrm>
          <a:prstGeom prst="rect">
            <a:avLst/>
          </a:prstGeom>
        </p:spPr>
        <p:txBody>
          <a:bodyPr spcFirstLastPara="1" wrap="square" lIns="91425" tIns="91425" rIns="91425" bIns="91425" anchor="ctr" anchorCtr="0"/>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6"/>
        <p:cNvGrpSpPr/>
        <p:nvPr/>
      </p:nvGrpSpPr>
      <p:grpSpPr>
        <a:xfrm>
          <a:off x="0" y="0"/>
          <a:ext cx="0" cy="0"/>
          <a:chOff x="0" y="0"/>
          <a:chExt cx="0" cy="0"/>
        </a:xfrm>
      </p:grpSpPr>
      <p:grpSp>
        <p:nvGrpSpPr>
          <p:cNvPr id="27" name="Shape 27"/>
          <p:cNvGrpSpPr/>
          <p:nvPr/>
        </p:nvGrpSpPr>
        <p:grpSpPr>
          <a:xfrm>
            <a:off x="-6025" y="0"/>
            <a:ext cx="9168125" cy="5163100"/>
            <a:chOff x="-6025" y="0"/>
            <a:chExt cx="9168125" cy="5163100"/>
          </a:xfrm>
        </p:grpSpPr>
        <p:sp>
          <p:nvSpPr>
            <p:cNvPr id="28" name="Shape 28"/>
            <p:cNvSpPr/>
            <p:nvPr/>
          </p:nvSpPr>
          <p:spPr>
            <a:xfrm>
              <a:off x="0" y="0"/>
              <a:ext cx="8552900" cy="1333000"/>
            </a:xfrm>
            <a:custGeom>
              <a:avLst/>
              <a:gdLst/>
              <a:ahLst/>
              <a:cxnLst/>
              <a:rect l="0" t="0" r="0" b="0"/>
              <a:pathLst>
                <a:path w="342116" h="53320" extrusionOk="0">
                  <a:moveTo>
                    <a:pt x="0" y="0"/>
                  </a:moveTo>
                  <a:lnTo>
                    <a:pt x="0" y="53320"/>
                  </a:lnTo>
                  <a:lnTo>
                    <a:pt x="342116" y="0"/>
                  </a:lnTo>
                  <a:close/>
                </a:path>
              </a:pathLst>
            </a:custGeom>
            <a:solidFill>
              <a:srgbClr val="004C52"/>
            </a:solidFill>
            <a:ln>
              <a:noFill/>
            </a:ln>
          </p:spPr>
        </p:sp>
        <p:sp>
          <p:nvSpPr>
            <p:cNvPr id="29" name="Shape 29"/>
            <p:cNvSpPr/>
            <p:nvPr/>
          </p:nvSpPr>
          <p:spPr>
            <a:xfrm>
              <a:off x="2563450" y="0"/>
              <a:ext cx="6580550" cy="1272675"/>
            </a:xfrm>
            <a:custGeom>
              <a:avLst/>
              <a:gdLst/>
              <a:ahLst/>
              <a:cxnLst/>
              <a:rect l="0" t="0" r="0" b="0"/>
              <a:pathLst>
                <a:path w="263222" h="50907" extrusionOk="0">
                  <a:moveTo>
                    <a:pt x="0" y="0"/>
                  </a:moveTo>
                  <a:lnTo>
                    <a:pt x="217381" y="50907"/>
                  </a:lnTo>
                  <a:lnTo>
                    <a:pt x="263222" y="10133"/>
                  </a:lnTo>
                  <a:lnTo>
                    <a:pt x="263222" y="0"/>
                  </a:lnTo>
                  <a:close/>
                </a:path>
              </a:pathLst>
            </a:custGeom>
            <a:solidFill>
              <a:srgbClr val="00AE9D">
                <a:alpha val="83460"/>
              </a:srgbClr>
            </a:solidFill>
            <a:ln>
              <a:noFill/>
            </a:ln>
          </p:spPr>
        </p:sp>
        <p:sp>
          <p:nvSpPr>
            <p:cNvPr id="30" name="Shape 30"/>
            <p:cNvSpPr/>
            <p:nvPr/>
          </p:nvSpPr>
          <p:spPr>
            <a:xfrm>
              <a:off x="-6025" y="2"/>
              <a:ext cx="7298300" cy="1471709"/>
            </a:xfrm>
            <a:custGeom>
              <a:avLst/>
              <a:gdLst/>
              <a:ahLst/>
              <a:cxnLst/>
              <a:rect l="0" t="0" r="0" b="0"/>
              <a:pathLst>
                <a:path w="291932" h="58628" extrusionOk="0">
                  <a:moveTo>
                    <a:pt x="0" y="18578"/>
                  </a:moveTo>
                  <a:lnTo>
                    <a:pt x="241" y="34019"/>
                  </a:lnTo>
                  <a:lnTo>
                    <a:pt x="221482" y="58628"/>
                  </a:lnTo>
                  <a:lnTo>
                    <a:pt x="291932" y="0"/>
                  </a:lnTo>
                  <a:close/>
                </a:path>
              </a:pathLst>
            </a:custGeom>
            <a:solidFill>
              <a:srgbClr val="ABE33F">
                <a:alpha val="81150"/>
              </a:srgbClr>
            </a:solidFill>
            <a:ln>
              <a:noFill/>
            </a:ln>
          </p:spPr>
        </p:sp>
        <p:sp>
          <p:nvSpPr>
            <p:cNvPr id="31" name="Shape 31"/>
            <p:cNvSpPr/>
            <p:nvPr/>
          </p:nvSpPr>
          <p:spPr>
            <a:xfrm>
              <a:off x="3596100" y="4667000"/>
              <a:ext cx="5090700" cy="476500"/>
            </a:xfrm>
            <a:custGeom>
              <a:avLst/>
              <a:gdLst/>
              <a:ahLst/>
              <a:cxnLst/>
              <a:rect l="0" t="0" r="0" b="0"/>
              <a:pathLst>
                <a:path w="203628" h="19060" extrusionOk="0">
                  <a:moveTo>
                    <a:pt x="0" y="19060"/>
                  </a:moveTo>
                  <a:lnTo>
                    <a:pt x="203628" y="19060"/>
                  </a:lnTo>
                  <a:lnTo>
                    <a:pt x="157305" y="0"/>
                  </a:lnTo>
                  <a:close/>
                </a:path>
              </a:pathLst>
            </a:custGeom>
            <a:solidFill>
              <a:srgbClr val="004C52"/>
            </a:solidFill>
            <a:ln>
              <a:noFill/>
            </a:ln>
          </p:spPr>
        </p:sp>
        <p:sp>
          <p:nvSpPr>
            <p:cNvPr id="32" name="Shape 32"/>
            <p:cNvSpPr/>
            <p:nvPr/>
          </p:nvSpPr>
          <p:spPr>
            <a:xfrm>
              <a:off x="5525000" y="4692625"/>
              <a:ext cx="3637100" cy="470475"/>
            </a:xfrm>
            <a:custGeom>
              <a:avLst/>
              <a:gdLst/>
              <a:ahLst/>
              <a:cxnLst/>
              <a:rect l="0" t="0" r="0" b="0"/>
              <a:pathLst>
                <a:path w="145484" h="18819" extrusionOk="0">
                  <a:moveTo>
                    <a:pt x="145484" y="0"/>
                  </a:moveTo>
                  <a:lnTo>
                    <a:pt x="145484" y="18819"/>
                  </a:lnTo>
                  <a:lnTo>
                    <a:pt x="0" y="18819"/>
                  </a:lnTo>
                  <a:close/>
                </a:path>
              </a:pathLst>
            </a:custGeom>
            <a:solidFill>
              <a:srgbClr val="00AE9D">
                <a:alpha val="83460"/>
              </a:srgbClr>
            </a:solidFill>
            <a:ln>
              <a:noFill/>
            </a:ln>
          </p:spPr>
        </p:sp>
        <p:sp>
          <p:nvSpPr>
            <p:cNvPr id="33" name="Shape 33"/>
            <p:cNvSpPr/>
            <p:nvPr/>
          </p:nvSpPr>
          <p:spPr>
            <a:xfrm>
              <a:off x="7521475" y="4023125"/>
              <a:ext cx="1634600" cy="1139975"/>
            </a:xfrm>
            <a:custGeom>
              <a:avLst/>
              <a:gdLst/>
              <a:ahLst/>
              <a:cxnLst/>
              <a:rect l="0" t="0" r="0" b="0"/>
              <a:pathLst>
                <a:path w="65384" h="45599" extrusionOk="0">
                  <a:moveTo>
                    <a:pt x="65384" y="27022"/>
                  </a:moveTo>
                  <a:lnTo>
                    <a:pt x="65384" y="0"/>
                  </a:lnTo>
                  <a:lnTo>
                    <a:pt x="0" y="45599"/>
                  </a:lnTo>
                  <a:close/>
                </a:path>
              </a:pathLst>
            </a:custGeom>
            <a:solidFill>
              <a:srgbClr val="ABE33F">
                <a:alpha val="81150"/>
              </a:srgbClr>
            </a:solidFill>
            <a:ln>
              <a:noFill/>
            </a:ln>
          </p:spPr>
        </p:sp>
      </p:grpSp>
      <p:sp>
        <p:nvSpPr>
          <p:cNvPr id="34" name="Shape 34"/>
          <p:cNvSpPr txBox="1">
            <a:spLocks noGrp="1"/>
          </p:cNvSpPr>
          <p:nvPr>
            <p:ph type="title"/>
          </p:nvPr>
        </p:nvSpPr>
        <p:spPr>
          <a:xfrm>
            <a:off x="886650" y="398400"/>
            <a:ext cx="7370700" cy="857400"/>
          </a:xfrm>
          <a:prstGeom prst="rect">
            <a:avLst/>
          </a:prstGeom>
        </p:spPr>
        <p:txBody>
          <a:bodyPr spcFirstLastPara="1" wrap="square" lIns="91425" tIns="91425" rIns="91425" bIns="91425" anchor="t" anchorCtr="0"/>
          <a:lstStyle>
            <a:lvl1pPr lvl="0">
              <a:spcBef>
                <a:spcPts val="0"/>
              </a:spcBef>
              <a:spcAft>
                <a:spcPts val="0"/>
              </a:spcAft>
              <a:buSzPts val="2400"/>
              <a:buNone/>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5" name="Shape 35"/>
          <p:cNvSpPr txBox="1">
            <a:spLocks noGrp="1"/>
          </p:cNvSpPr>
          <p:nvPr>
            <p:ph type="body" idx="1"/>
          </p:nvPr>
        </p:nvSpPr>
        <p:spPr>
          <a:xfrm>
            <a:off x="886650" y="1598408"/>
            <a:ext cx="7370700" cy="33273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6"/>
        <p:cNvGrpSpPr/>
        <p:nvPr/>
      </p:nvGrpSpPr>
      <p:grpSpPr>
        <a:xfrm>
          <a:off x="0" y="0"/>
          <a:ext cx="0" cy="0"/>
          <a:chOff x="0" y="0"/>
          <a:chExt cx="0" cy="0"/>
        </a:xfrm>
      </p:grpSpPr>
      <p:sp>
        <p:nvSpPr>
          <p:cNvPr id="77" name="Shape 77"/>
          <p:cNvSpPr/>
          <p:nvPr/>
        </p:nvSpPr>
        <p:spPr>
          <a:xfrm>
            <a:off x="-2355" y="0"/>
            <a:ext cx="5209571" cy="983354"/>
          </a:xfrm>
          <a:custGeom>
            <a:avLst/>
            <a:gdLst/>
            <a:ahLst/>
            <a:cxnLst/>
            <a:rect l="0" t="0" r="0" b="0"/>
            <a:pathLst>
              <a:path w="342116" h="53320" extrusionOk="0">
                <a:moveTo>
                  <a:pt x="0" y="0"/>
                </a:moveTo>
                <a:lnTo>
                  <a:pt x="0" y="53320"/>
                </a:lnTo>
                <a:lnTo>
                  <a:pt x="342116" y="0"/>
                </a:lnTo>
                <a:close/>
              </a:path>
            </a:pathLst>
          </a:custGeom>
          <a:solidFill>
            <a:srgbClr val="004C52"/>
          </a:solidFill>
          <a:ln>
            <a:noFill/>
          </a:ln>
        </p:spPr>
      </p:sp>
      <p:sp>
        <p:nvSpPr>
          <p:cNvPr id="78" name="Shape 78"/>
          <p:cNvSpPr/>
          <p:nvPr/>
        </p:nvSpPr>
        <p:spPr>
          <a:xfrm>
            <a:off x="-6025" y="2"/>
            <a:ext cx="4445394" cy="1085644"/>
          </a:xfrm>
          <a:custGeom>
            <a:avLst/>
            <a:gdLst/>
            <a:ahLst/>
            <a:cxnLst/>
            <a:rect l="0" t="0" r="0" b="0"/>
            <a:pathLst>
              <a:path w="291932" h="58628" extrusionOk="0">
                <a:moveTo>
                  <a:pt x="0" y="18578"/>
                </a:moveTo>
                <a:lnTo>
                  <a:pt x="241" y="34019"/>
                </a:lnTo>
                <a:lnTo>
                  <a:pt x="221482" y="58628"/>
                </a:lnTo>
                <a:lnTo>
                  <a:pt x="291932" y="0"/>
                </a:lnTo>
                <a:close/>
              </a:path>
            </a:pathLst>
          </a:custGeom>
          <a:solidFill>
            <a:srgbClr val="ABE33F">
              <a:alpha val="81150"/>
            </a:srgbClr>
          </a:solidFill>
          <a:ln>
            <a:noFill/>
          </a:ln>
        </p:spPr>
      </p:sp>
      <p:sp>
        <p:nvSpPr>
          <p:cNvPr id="79" name="Shape 79"/>
          <p:cNvSpPr/>
          <p:nvPr/>
        </p:nvSpPr>
        <p:spPr>
          <a:xfrm>
            <a:off x="6375475" y="4745747"/>
            <a:ext cx="2548913" cy="400879"/>
          </a:xfrm>
          <a:custGeom>
            <a:avLst/>
            <a:gdLst/>
            <a:ahLst/>
            <a:cxnLst/>
            <a:rect l="0" t="0" r="0" b="0"/>
            <a:pathLst>
              <a:path w="203628" h="19060" extrusionOk="0">
                <a:moveTo>
                  <a:pt x="0" y="19060"/>
                </a:moveTo>
                <a:lnTo>
                  <a:pt x="203628" y="19060"/>
                </a:lnTo>
                <a:lnTo>
                  <a:pt x="157305" y="0"/>
                </a:lnTo>
                <a:close/>
              </a:path>
            </a:pathLst>
          </a:custGeom>
          <a:solidFill>
            <a:srgbClr val="004C52"/>
          </a:solidFill>
          <a:ln>
            <a:noFill/>
          </a:ln>
        </p:spPr>
      </p:sp>
      <p:sp>
        <p:nvSpPr>
          <p:cNvPr id="80" name="Shape 80"/>
          <p:cNvSpPr/>
          <p:nvPr/>
        </p:nvSpPr>
        <p:spPr>
          <a:xfrm>
            <a:off x="7341180" y="4767304"/>
            <a:ext cx="1821096" cy="395811"/>
          </a:xfrm>
          <a:custGeom>
            <a:avLst/>
            <a:gdLst/>
            <a:ahLst/>
            <a:cxnLst/>
            <a:rect l="0" t="0" r="0" b="0"/>
            <a:pathLst>
              <a:path w="145484" h="18819" extrusionOk="0">
                <a:moveTo>
                  <a:pt x="145484" y="0"/>
                </a:moveTo>
                <a:lnTo>
                  <a:pt x="145484" y="18819"/>
                </a:lnTo>
                <a:lnTo>
                  <a:pt x="0" y="18819"/>
                </a:lnTo>
                <a:close/>
              </a:path>
            </a:pathLst>
          </a:custGeom>
          <a:solidFill>
            <a:srgbClr val="00AE9D">
              <a:alpha val="83460"/>
            </a:srgbClr>
          </a:solidFill>
          <a:ln>
            <a:noFill/>
          </a:ln>
        </p:spPr>
      </p:sp>
      <p:sp>
        <p:nvSpPr>
          <p:cNvPr id="81" name="Shape 81"/>
          <p:cNvSpPr/>
          <p:nvPr/>
        </p:nvSpPr>
        <p:spPr>
          <a:xfrm>
            <a:off x="8340717" y="4204075"/>
            <a:ext cx="818444" cy="959061"/>
          </a:xfrm>
          <a:custGeom>
            <a:avLst/>
            <a:gdLst/>
            <a:ahLst/>
            <a:cxnLst/>
            <a:rect l="0" t="0" r="0" b="0"/>
            <a:pathLst>
              <a:path w="65384" h="45599" extrusionOk="0">
                <a:moveTo>
                  <a:pt x="65384" y="27022"/>
                </a:moveTo>
                <a:lnTo>
                  <a:pt x="65384" y="0"/>
                </a:lnTo>
                <a:lnTo>
                  <a:pt x="0" y="45599"/>
                </a:lnTo>
                <a:close/>
              </a:path>
            </a:pathLst>
          </a:custGeom>
          <a:solidFill>
            <a:srgbClr val="ABE33F">
              <a:alpha val="81150"/>
            </a:srgbClr>
          </a:solidFill>
          <a:ln>
            <a:noFill/>
          </a:ln>
        </p:spPr>
      </p:sp>
      <p:sp>
        <p:nvSpPr>
          <p:cNvPr id="82" name="Shape 82"/>
          <p:cNvSpPr/>
          <p:nvPr/>
        </p:nvSpPr>
        <p:spPr>
          <a:xfrm>
            <a:off x="1559025" y="-6025"/>
            <a:ext cx="4116775" cy="944875"/>
          </a:xfrm>
          <a:custGeom>
            <a:avLst/>
            <a:gdLst/>
            <a:ahLst/>
            <a:cxnLst/>
            <a:rect l="0" t="0" r="0" b="0"/>
            <a:pathLst>
              <a:path w="164671" h="37795" extrusionOk="0">
                <a:moveTo>
                  <a:pt x="0" y="241"/>
                </a:moveTo>
                <a:lnTo>
                  <a:pt x="132407" y="37795"/>
                </a:lnTo>
                <a:lnTo>
                  <a:pt x="164671" y="0"/>
                </a:lnTo>
                <a:lnTo>
                  <a:pt x="160329" y="241"/>
                </a:lnTo>
                <a:close/>
              </a:path>
            </a:pathLst>
          </a:custGeom>
          <a:solidFill>
            <a:srgbClr val="00AE9D">
              <a:alpha val="83460"/>
            </a:srgbClr>
          </a:solidFill>
          <a:ln>
            <a:noFill/>
          </a:ln>
        </p:spPr>
      </p:sp>
    </p:spTree>
    <p:extLst>
      <p:ext uri="{BB962C8B-B14F-4D97-AF65-F5344CB8AC3E}">
        <p14:creationId xmlns:p14="http://schemas.microsoft.com/office/powerpoint/2010/main" val="84064354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body" idx="1"/>
          </p:nvPr>
        </p:nvSpPr>
        <p:spPr>
          <a:xfrm>
            <a:off x="886650" y="1598408"/>
            <a:ext cx="7370700" cy="33273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ABE33F"/>
              </a:buClr>
              <a:buSzPts val="2400"/>
              <a:buFont typeface="Karla"/>
              <a:buChar char="◆"/>
              <a:defRPr sz="2400">
                <a:solidFill>
                  <a:srgbClr val="004C52"/>
                </a:solidFill>
                <a:latin typeface="Karla"/>
                <a:ea typeface="Karla"/>
                <a:cs typeface="Karla"/>
                <a:sym typeface="Karla"/>
              </a:defRPr>
            </a:lvl1pPr>
            <a:lvl2pPr marL="914400" lvl="1" indent="-381000">
              <a:spcBef>
                <a:spcPts val="0"/>
              </a:spcBef>
              <a:spcAft>
                <a:spcPts val="0"/>
              </a:spcAft>
              <a:buClr>
                <a:srgbClr val="ABE33F"/>
              </a:buClr>
              <a:buSzPts val="2400"/>
              <a:buFont typeface="Karla"/>
              <a:buChar char="◆"/>
              <a:defRPr sz="2400">
                <a:solidFill>
                  <a:srgbClr val="004C52"/>
                </a:solidFill>
                <a:latin typeface="Karla"/>
                <a:ea typeface="Karla"/>
                <a:cs typeface="Karla"/>
                <a:sym typeface="Karla"/>
              </a:defRPr>
            </a:lvl2pPr>
            <a:lvl3pPr marL="1371600" lvl="2" indent="-381000">
              <a:spcBef>
                <a:spcPts val="0"/>
              </a:spcBef>
              <a:spcAft>
                <a:spcPts val="0"/>
              </a:spcAft>
              <a:buClr>
                <a:srgbClr val="ABE33F"/>
              </a:buClr>
              <a:buSzPts val="2400"/>
              <a:buFont typeface="Karla"/>
              <a:buChar char="◇"/>
              <a:defRPr sz="2400">
                <a:solidFill>
                  <a:srgbClr val="004C52"/>
                </a:solidFill>
                <a:latin typeface="Karla"/>
                <a:ea typeface="Karla"/>
                <a:cs typeface="Karla"/>
                <a:sym typeface="Karla"/>
              </a:defRPr>
            </a:lvl3pPr>
            <a:lvl4pPr marL="1828800" lvl="3" indent="-381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4pPr>
            <a:lvl5pPr marL="2286000" lvl="4" indent="-381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5pPr>
            <a:lvl6pPr marL="2743200" lvl="5" indent="-381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6pPr>
            <a:lvl7pPr marL="3200400" lvl="6" indent="-381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7pPr>
            <a:lvl8pPr marL="3657600" lvl="7" indent="-381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8pPr>
            <a:lvl9pPr marL="4114800" lvl="8" indent="-381000">
              <a:spcBef>
                <a:spcPts val="0"/>
              </a:spcBef>
              <a:spcAft>
                <a:spcPts val="0"/>
              </a:spcAft>
              <a:buClr>
                <a:srgbClr val="004C52"/>
              </a:buClr>
              <a:buSzPts val="2400"/>
              <a:buFont typeface="Karla"/>
              <a:buChar char="■"/>
              <a:defRPr sz="2400">
                <a:solidFill>
                  <a:srgbClr val="004C52"/>
                </a:solidFill>
                <a:latin typeface="Karla"/>
                <a:ea typeface="Karla"/>
                <a:cs typeface="Karla"/>
                <a:sym typeface="Karla"/>
              </a:defRPr>
            </a:lvl9pPr>
          </a:lstStyle>
          <a:p>
            <a:endParaRPr/>
          </a:p>
        </p:txBody>
      </p:sp>
      <p:sp>
        <p:nvSpPr>
          <p:cNvPr id="7" name="Shape 7"/>
          <p:cNvSpPr txBox="1">
            <a:spLocks noGrp="1"/>
          </p:cNvSpPr>
          <p:nvPr>
            <p:ph type="title"/>
          </p:nvPr>
        </p:nvSpPr>
        <p:spPr>
          <a:xfrm>
            <a:off x="886650" y="398400"/>
            <a:ext cx="7370700" cy="857400"/>
          </a:xfrm>
          <a:prstGeom prst="rect">
            <a:avLst/>
          </a:prstGeom>
          <a:noFill/>
          <a:ln>
            <a:noFill/>
          </a:ln>
        </p:spPr>
        <p:txBody>
          <a:bodyPr spcFirstLastPara="1" wrap="square" lIns="91425" tIns="91425" rIns="91425" bIns="91425" anchor="t" anchorCtr="0"/>
          <a:lstStyle>
            <a:lvl1pPr lvl="0">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1pPr>
            <a:lvl2pPr lvl="1">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2pPr>
            <a:lvl3pPr lvl="2">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3pPr>
            <a:lvl4pPr lvl="3">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4pPr>
            <a:lvl5pPr lvl="4">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5pPr>
            <a:lvl6pPr lvl="5">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6pPr>
            <a:lvl7pPr lvl="6">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7pPr>
            <a:lvl8pPr lvl="7">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8pPr>
            <a:lvl9pPr lvl="8">
              <a:spcBef>
                <a:spcPts val="0"/>
              </a:spcBef>
              <a:spcAft>
                <a:spcPts val="0"/>
              </a:spcAft>
              <a:buClr>
                <a:srgbClr val="FFFFFF"/>
              </a:buClr>
              <a:buSzPts val="2400"/>
              <a:buFont typeface="Raleway"/>
              <a:buNone/>
              <a:defRPr sz="2400" b="1">
                <a:solidFill>
                  <a:srgbClr val="FFFFFF"/>
                </a:solidFill>
                <a:latin typeface="Raleway"/>
                <a:ea typeface="Raleway"/>
                <a:cs typeface="Raleway"/>
                <a:sym typeface="Raleway"/>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8" r:id="rId3"/>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Shape 87"/>
          <p:cNvSpPr txBox="1">
            <a:spLocks noGrp="1"/>
          </p:cNvSpPr>
          <p:nvPr>
            <p:ph type="ctrTitle"/>
          </p:nvPr>
        </p:nvSpPr>
        <p:spPr>
          <a:xfrm>
            <a:off x="1187624" y="2211710"/>
            <a:ext cx="7033457" cy="1159800"/>
          </a:xfrm>
          <a:prstGeom prst="rect">
            <a:avLst/>
          </a:prstGeom>
        </p:spPr>
        <p:txBody>
          <a:bodyPr spcFirstLastPara="1" wrap="square" lIns="91425" tIns="91425" rIns="91425" bIns="91425" anchor="ctr" anchorCtr="0">
            <a:normAutofit fontScale="90000"/>
          </a:bodyPr>
          <a:lstStyle/>
          <a:p>
            <a:pPr marL="0" lvl="0" indent="0">
              <a:spcBef>
                <a:spcPts val="0"/>
              </a:spcBef>
              <a:spcAft>
                <a:spcPts val="0"/>
              </a:spcAft>
              <a:buNone/>
            </a:pPr>
            <a:r>
              <a:rPr lang="en" sz="4400" smtClean="0"/>
              <a:t/>
            </a:r>
            <a:br>
              <a:rPr lang="en" sz="4400" smtClean="0"/>
            </a:br>
            <a:r>
              <a:rPr lang="en" sz="4400" smtClean="0"/>
              <a:t>Amortizing and Accreting Caps </a:t>
            </a:r>
            <a:r>
              <a:rPr lang="en" sz="4400" smtClean="0"/>
              <a:t>and Floors Vaulation</a:t>
            </a:r>
            <a:r>
              <a:rPr lang="en" sz="4400" smtClean="0"/>
              <a:t/>
            </a:r>
            <a:br>
              <a:rPr lang="en" sz="4400" smtClean="0"/>
            </a:br>
            <a:r>
              <a:rPr lang="en" sz="4400" smtClean="0"/>
              <a:t/>
            </a:r>
            <a:br>
              <a:rPr lang="en" sz="4400" smtClean="0"/>
            </a:br>
            <a:r>
              <a:rPr lang="en" sz="2400" smtClean="0"/>
              <a:t>Alan </a:t>
            </a:r>
            <a:r>
              <a:rPr lang="en" sz="2400" smtClean="0"/>
              <a:t>White</a:t>
            </a:r>
            <a:br>
              <a:rPr lang="en" sz="2400" smtClean="0"/>
            </a:br>
            <a:r>
              <a:rPr lang="en" sz="2400" smtClean="0"/>
              <a:t/>
            </a:r>
            <a:br>
              <a:rPr lang="en" sz="2400" smtClean="0"/>
            </a:br>
            <a:r>
              <a:rPr lang="en" sz="1800"/>
              <a:t/>
            </a:r>
            <a:br>
              <a:rPr lang="en" sz="1800"/>
            </a:br>
            <a:r>
              <a:rPr lang="en" sz="1800" smtClean="0"/>
              <a:t>FinPricing</a:t>
            </a:r>
            <a:br>
              <a:rPr lang="en" sz="1800" smtClean="0"/>
            </a:br>
            <a:r>
              <a:rPr lang="en" sz="1800" smtClean="0"/>
              <a:t/>
            </a:r>
            <a:br>
              <a:rPr lang="en" sz="1800" smtClean="0"/>
            </a:br>
            <a:r>
              <a:rPr lang="en" sz="1800" smtClean="0"/>
              <a:t/>
            </a:r>
            <a:br>
              <a:rPr lang="en" sz="1800" smtClean="0"/>
            </a:br>
            <a:r>
              <a:rPr lang="en" sz="1800" smtClean="0"/>
              <a:t/>
            </a:r>
            <a:br>
              <a:rPr lang="en" sz="1800" smtClean="0"/>
            </a:br>
            <a:endParaRPr/>
          </a:p>
        </p:txBody>
      </p:sp>
      <p:pic>
        <p:nvPicPr>
          <p:cNvPr id="3" name="Picture 2" descr="C:\CapTim\src\web\images\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495425" cy="12477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700" cy="589174"/>
          </a:xfrm>
          <a:prstGeom prst="rect">
            <a:avLst/>
          </a:prstGeom>
        </p:spPr>
        <p:txBody>
          <a:bodyPr spcFirstLastPara="1" wrap="square" lIns="91425" tIns="91425" rIns="91425" bIns="91425" anchor="t" anchorCtr="0">
            <a:noAutofit/>
          </a:bodyPr>
          <a:lstStyle/>
          <a:p>
            <a:pPr lvl="0"/>
            <a:r>
              <a:rPr lang="en-CA" sz="2000"/>
              <a:t>Amortizing Cap/Floor</a:t>
            </a:r>
            <a:endParaRPr sz="2000"/>
          </a:p>
        </p:txBody>
      </p:sp>
      <mc:AlternateContent xmlns:mc="http://schemas.openxmlformats.org/markup-compatibility/2006">
        <mc:Choice xmlns:a14="http://schemas.microsoft.com/office/drawing/2010/main" Requires="a14">
          <p:sp>
            <p:nvSpPr>
              <p:cNvPr id="125" name="Shape 125"/>
              <p:cNvSpPr txBox="1">
                <a:spLocks noGrp="1"/>
              </p:cNvSpPr>
              <p:nvPr>
                <p:ph type="body" idx="1"/>
              </p:nvPr>
            </p:nvSpPr>
            <p:spPr>
              <a:xfrm>
                <a:off x="899592" y="1491630"/>
                <a:ext cx="7586724" cy="3384376"/>
              </a:xfrm>
              <a:prstGeom prst="rect">
                <a:avLst/>
              </a:prstGeom>
            </p:spPr>
            <p:txBody>
              <a:bodyPr spcFirstLastPara="1" wrap="square" lIns="91425" tIns="91425" rIns="91425" bIns="91425" anchor="t" anchorCtr="0">
                <a:noAutofit/>
              </a:bodyPr>
              <a:lstStyle/>
              <a:p>
                <a:pPr marL="76200" lvl="0" indent="0" algn="ctr">
                  <a:buNone/>
                </a:pPr>
                <a:r>
                  <a:rPr lang="en-US"/>
                  <a:t>Valuation</a:t>
                </a:r>
                <a:endParaRPr lang="en-CA"/>
              </a:p>
              <a:p>
                <a:pPr lvl="0">
                  <a:spcBef>
                    <a:spcPts val="1800"/>
                  </a:spcBef>
                </a:pPr>
                <a:r>
                  <a:rPr lang="en-US" sz="1600" smtClean="0"/>
                  <a:t>The </a:t>
                </a:r>
                <a:r>
                  <a:rPr lang="en-US" sz="1600"/>
                  <a:t>present value of a </a:t>
                </a:r>
                <a:r>
                  <a:rPr lang="en-US" sz="1600"/>
                  <a:t>floor </a:t>
                </a:r>
                <a:r>
                  <a:rPr lang="en-US" sz="1600"/>
                  <a:t>is given by</a:t>
                </a:r>
                <a:endParaRPr lang="en-CA" sz="1600"/>
              </a:p>
              <a:p>
                <a:pPr marL="76200" indent="0">
                  <a:buNone/>
                </a:pPr>
                <a14:m>
                  <m:oMathPara xmlns:m="http://schemas.openxmlformats.org/officeDocument/2006/math">
                    <m:oMathParaPr>
                      <m:jc m:val="centerGroup"/>
                    </m:oMathParaPr>
                    <m:oMath xmlns:m="http://schemas.openxmlformats.org/officeDocument/2006/math">
                      <m:r>
                        <a:rPr lang="en-US" sz="1400" i="1">
                          <a:latin typeface="Cambria Math"/>
                        </a:rPr>
                        <m:t>𝑃𝑉</m:t>
                      </m:r>
                      <m:d>
                        <m:dPr>
                          <m:ctrlPr>
                            <a:rPr lang="en-CA" sz="1400" i="1">
                              <a:latin typeface="Cambria Math"/>
                            </a:rPr>
                          </m:ctrlPr>
                        </m:dPr>
                        <m:e>
                          <m:r>
                            <a:rPr lang="en-US" sz="1400" i="1">
                              <a:latin typeface="Cambria Math"/>
                            </a:rPr>
                            <m:t>0</m:t>
                          </m:r>
                        </m:e>
                      </m:d>
                      <m:r>
                        <a:rPr lang="en-US" sz="1400" i="1">
                          <a:latin typeface="Cambria Math"/>
                        </a:rPr>
                        <m:t>=</m:t>
                      </m:r>
                      <m:nary>
                        <m:naryPr>
                          <m:chr m:val="∑"/>
                          <m:limLoc m:val="subSup"/>
                          <m:ctrlPr>
                            <a:rPr lang="en-CA" sz="1400" i="1">
                              <a:latin typeface="Cambria Math"/>
                            </a:rPr>
                          </m:ctrlPr>
                        </m:naryPr>
                        <m:sub>
                          <m:r>
                            <a:rPr lang="en-US" sz="1400" i="1">
                              <a:latin typeface="Cambria Math"/>
                            </a:rPr>
                            <m:t>𝑖</m:t>
                          </m:r>
                          <m:r>
                            <a:rPr lang="en-US" sz="1400" i="1">
                              <a:latin typeface="Cambria Math"/>
                            </a:rPr>
                            <m:t>=1</m:t>
                          </m:r>
                        </m:sub>
                        <m:sup>
                          <m:r>
                            <a:rPr lang="en-US" sz="1400" i="1">
                              <a:latin typeface="Cambria Math"/>
                            </a:rPr>
                            <m:t>𝑛</m:t>
                          </m:r>
                        </m:sup>
                        <m:e>
                          <m:sSub>
                            <m:sSubPr>
                              <m:ctrlPr>
                                <a:rPr lang="en-CA" sz="1400" i="1">
                                  <a:latin typeface="Cambria Math"/>
                                </a:rPr>
                              </m:ctrlPr>
                            </m:sSubPr>
                            <m:e>
                              <m:r>
                                <a:rPr lang="en-US" sz="1400" i="1">
                                  <a:latin typeface="Cambria Math"/>
                                </a:rPr>
                                <m:t>𝑁</m:t>
                              </m:r>
                            </m:e>
                            <m:sub>
                              <m:r>
                                <a:rPr lang="en-US" sz="1400" i="1">
                                  <a:latin typeface="Cambria Math"/>
                                </a:rPr>
                                <m:t>𝑖</m:t>
                              </m:r>
                            </m:sub>
                          </m:sSub>
                          <m:sSub>
                            <m:sSubPr>
                              <m:ctrlPr>
                                <a:rPr lang="en-CA" sz="1400" i="1">
                                  <a:latin typeface="Cambria Math"/>
                                </a:rPr>
                              </m:ctrlPr>
                            </m:sSubPr>
                            <m:e>
                              <m:r>
                                <a:rPr lang="en-US" sz="1400" i="1">
                                  <a:latin typeface="Cambria Math"/>
                                </a:rPr>
                                <m:t>𝜏</m:t>
                              </m:r>
                            </m:e>
                            <m:sub>
                              <m:r>
                                <a:rPr lang="en-US" sz="1400" i="1">
                                  <a:latin typeface="Cambria Math"/>
                                </a:rPr>
                                <m:t>𝑖</m:t>
                              </m:r>
                            </m:sub>
                          </m:sSub>
                          <m:sSub>
                            <m:sSubPr>
                              <m:ctrlPr>
                                <a:rPr lang="en-CA" sz="1400" i="1">
                                  <a:latin typeface="Cambria Math"/>
                                </a:rPr>
                              </m:ctrlPr>
                            </m:sSubPr>
                            <m:e>
                              <m:r>
                                <a:rPr lang="en-US" sz="1400" i="1">
                                  <a:latin typeface="Cambria Math"/>
                                </a:rPr>
                                <m:t>𝐷</m:t>
                              </m:r>
                            </m:e>
                            <m:sub>
                              <m:r>
                                <a:rPr lang="en-US" sz="1400" i="1">
                                  <a:latin typeface="Cambria Math"/>
                                </a:rPr>
                                <m:t>𝑖</m:t>
                              </m:r>
                            </m:sub>
                          </m:sSub>
                          <m:d>
                            <m:dPr>
                              <m:ctrlPr>
                                <a:rPr lang="en-CA" sz="1400" i="1">
                                  <a:latin typeface="Cambria Math"/>
                                </a:rPr>
                              </m:ctrlPr>
                            </m:dPr>
                            <m:e>
                              <m:r>
                                <a:rPr lang="en-US" sz="1400" i="1">
                                  <a:latin typeface="Cambria Math"/>
                                </a:rPr>
                                <m:t>𝐾</m:t>
                              </m:r>
                              <m:r>
                                <m:rPr>
                                  <m:sty m:val="p"/>
                                </m:rPr>
                                <a:rPr lang="en-US" sz="1400">
                                  <a:latin typeface="Cambria Math"/>
                                </a:rPr>
                                <m:t>Φ</m:t>
                              </m:r>
                              <m:d>
                                <m:dPr>
                                  <m:ctrlPr>
                                    <a:rPr lang="en-CA" sz="1400" i="1">
                                      <a:latin typeface="Cambria Math"/>
                                    </a:rPr>
                                  </m:ctrlPr>
                                </m:dPr>
                                <m:e>
                                  <m:sSub>
                                    <m:sSubPr>
                                      <m:ctrlPr>
                                        <a:rPr lang="en-CA" sz="1400" i="1">
                                          <a:latin typeface="Cambria Math"/>
                                        </a:rPr>
                                      </m:ctrlPr>
                                    </m:sSubPr>
                                    <m:e>
                                      <m:r>
                                        <a:rPr lang="en-US" sz="1400" i="1">
                                          <a:latin typeface="Cambria Math"/>
                                        </a:rPr>
                                        <m:t>−</m:t>
                                      </m:r>
                                      <m:r>
                                        <a:rPr lang="en-US" sz="1400" i="1">
                                          <a:latin typeface="Cambria Math"/>
                                        </a:rPr>
                                        <m:t>𝑑</m:t>
                                      </m:r>
                                    </m:e>
                                    <m:sub>
                                      <m:r>
                                        <a:rPr lang="en-US" sz="1400" i="1">
                                          <a:latin typeface="Cambria Math"/>
                                        </a:rPr>
                                        <m:t>2</m:t>
                                      </m:r>
                                    </m:sub>
                                  </m:sSub>
                                </m:e>
                              </m:d>
                              <m:r>
                                <a:rPr lang="en-US" sz="1400" i="1">
                                  <a:latin typeface="Cambria Math"/>
                                </a:rPr>
                                <m:t>−</m:t>
                              </m:r>
                              <m:sSub>
                                <m:sSubPr>
                                  <m:ctrlPr>
                                    <a:rPr lang="en-CA" sz="1400" i="1">
                                      <a:latin typeface="Cambria Math"/>
                                    </a:rPr>
                                  </m:ctrlPr>
                                </m:sSubPr>
                                <m:e>
                                  <m:r>
                                    <a:rPr lang="en-US" sz="1400" i="1">
                                      <a:latin typeface="Cambria Math"/>
                                    </a:rPr>
                                    <m:t>𝐹</m:t>
                                  </m:r>
                                </m:e>
                                <m:sub>
                                  <m:r>
                                    <a:rPr lang="en-US" sz="1400" i="1">
                                      <a:latin typeface="Cambria Math"/>
                                    </a:rPr>
                                    <m:t>𝑖</m:t>
                                  </m:r>
                                </m:sub>
                              </m:sSub>
                              <m:r>
                                <m:rPr>
                                  <m:sty m:val="p"/>
                                </m:rPr>
                                <a:rPr lang="en-US" sz="1400">
                                  <a:latin typeface="Cambria Math"/>
                                </a:rPr>
                                <m:t>Φ</m:t>
                              </m:r>
                              <m:d>
                                <m:dPr>
                                  <m:ctrlPr>
                                    <a:rPr lang="en-CA" sz="1400" i="1">
                                      <a:latin typeface="Cambria Math"/>
                                    </a:rPr>
                                  </m:ctrlPr>
                                </m:dPr>
                                <m:e>
                                  <m:sSub>
                                    <m:sSubPr>
                                      <m:ctrlPr>
                                        <a:rPr lang="en-CA" sz="1400" i="1">
                                          <a:latin typeface="Cambria Math"/>
                                        </a:rPr>
                                      </m:ctrlPr>
                                    </m:sSubPr>
                                    <m:e>
                                      <m:r>
                                        <a:rPr lang="en-US" sz="1400" i="1">
                                          <a:latin typeface="Cambria Math"/>
                                        </a:rPr>
                                        <m:t>−</m:t>
                                      </m:r>
                                      <m:r>
                                        <a:rPr lang="en-US" sz="1400" i="1">
                                          <a:latin typeface="Cambria Math"/>
                                        </a:rPr>
                                        <m:t>𝑑</m:t>
                                      </m:r>
                                    </m:e>
                                    <m:sub>
                                      <m:r>
                                        <a:rPr lang="en-US" sz="1400" i="1">
                                          <a:latin typeface="Cambria Math"/>
                                        </a:rPr>
                                        <m:t>1</m:t>
                                      </m:r>
                                    </m:sub>
                                  </m:sSub>
                                </m:e>
                              </m:d>
                            </m:e>
                          </m:d>
                        </m:e>
                      </m:nary>
                    </m:oMath>
                  </m:oMathPara>
                </a14:m>
                <a:endParaRPr lang="en-CA" sz="1400"/>
              </a:p>
              <a:p>
                <a:pPr marL="533400" lvl="1" indent="0">
                  <a:buNone/>
                </a:pPr>
                <a:r>
                  <a:rPr lang="en-US" sz="1400"/>
                  <a:t>where </a:t>
                </a:r>
                <a:endParaRPr lang="en-CA" sz="1400"/>
              </a:p>
              <a:p>
                <a:pPr marL="990600" lvl="2" indent="0">
                  <a:buNone/>
                </a:pPr>
                <a14:m>
                  <m:oMath xmlns:m="http://schemas.openxmlformats.org/officeDocument/2006/math">
                    <m:sSub>
                      <m:sSubPr>
                        <m:ctrlPr>
                          <a:rPr lang="en-CA" sz="1400" i="1">
                            <a:latin typeface="Cambria Math"/>
                          </a:rPr>
                        </m:ctrlPr>
                      </m:sSubPr>
                      <m:e>
                        <m:r>
                          <a:rPr lang="en-US" sz="1400" i="1">
                            <a:latin typeface="Cambria Math"/>
                          </a:rPr>
                          <m:t>𝐷</m:t>
                        </m:r>
                      </m:e>
                      <m:sub>
                        <m:r>
                          <a:rPr lang="en-US" sz="1400" i="1">
                            <a:latin typeface="Cambria Math"/>
                          </a:rPr>
                          <m:t>𝑖</m:t>
                        </m:r>
                      </m:sub>
                    </m:sSub>
                    <m:r>
                      <a:rPr lang="en-US" sz="1400" i="1">
                        <a:latin typeface="Cambria Math"/>
                      </a:rPr>
                      <m:t>=</m:t>
                    </m:r>
                    <m:r>
                      <a:rPr lang="en-US" sz="1400" i="1">
                        <a:latin typeface="Cambria Math"/>
                      </a:rPr>
                      <m:t>𝐷</m:t>
                    </m:r>
                    <m:r>
                      <a:rPr lang="en-US" sz="1400" i="1">
                        <a:latin typeface="Cambria Math"/>
                      </a:rPr>
                      <m:t>(0,</m:t>
                    </m:r>
                    <m:sSub>
                      <m:sSubPr>
                        <m:ctrlPr>
                          <a:rPr lang="en-CA" sz="1400" i="1">
                            <a:latin typeface="Cambria Math"/>
                          </a:rPr>
                        </m:ctrlPr>
                      </m:sSubPr>
                      <m:e>
                        <m:r>
                          <a:rPr lang="en-US" sz="1400" i="1">
                            <a:latin typeface="Cambria Math"/>
                          </a:rPr>
                          <m:t>𝑇</m:t>
                        </m:r>
                      </m:e>
                      <m:sub>
                        <m:r>
                          <a:rPr lang="en-US" sz="1400" i="1">
                            <a:latin typeface="Cambria Math"/>
                          </a:rPr>
                          <m:t>𝑖</m:t>
                        </m:r>
                      </m:sub>
                    </m:sSub>
                    <m:r>
                      <a:rPr lang="en-US" sz="1400" i="1">
                        <a:latin typeface="Cambria Math"/>
                      </a:rPr>
                      <m:t>)</m:t>
                    </m:r>
                  </m:oMath>
                </a14:m>
                <a:r>
                  <a:rPr lang="en-US" sz="1400"/>
                  <a:t> – the discount factor; </a:t>
                </a:r>
                <a:endParaRPr lang="en-CA" sz="1400"/>
              </a:p>
              <a:p>
                <a:pPr marL="990600" lvl="2" indent="0">
                  <a:buNone/>
                </a:pPr>
                <a14:m>
                  <m:oMath xmlns:m="http://schemas.openxmlformats.org/officeDocument/2006/math">
                    <m:sSub>
                      <m:sSubPr>
                        <m:ctrlPr>
                          <a:rPr lang="en-CA" sz="1400" i="1">
                            <a:latin typeface="Cambria Math"/>
                          </a:rPr>
                        </m:ctrlPr>
                      </m:sSubPr>
                      <m:e>
                        <m:r>
                          <a:rPr lang="en-US" sz="1400" i="1">
                            <a:latin typeface="Cambria Math"/>
                          </a:rPr>
                          <m:t>𝐹</m:t>
                        </m:r>
                      </m:e>
                      <m:sub>
                        <m:r>
                          <a:rPr lang="en-US" sz="1400" i="1">
                            <a:latin typeface="Cambria Math"/>
                          </a:rPr>
                          <m:t>𝑖</m:t>
                        </m:r>
                      </m:sub>
                    </m:sSub>
                    <m:r>
                      <a:rPr lang="en-US" sz="1400" i="1">
                        <a:latin typeface="Cambria Math"/>
                      </a:rPr>
                      <m:t>=</m:t>
                    </m:r>
                    <m:r>
                      <a:rPr lang="en-US" sz="1400" i="1">
                        <a:latin typeface="Cambria Math"/>
                      </a:rPr>
                      <m:t>𝐹</m:t>
                    </m:r>
                    <m:d>
                      <m:dPr>
                        <m:ctrlPr>
                          <a:rPr lang="en-CA" sz="1400" i="1">
                            <a:latin typeface="Cambria Math"/>
                          </a:rPr>
                        </m:ctrlPr>
                      </m:dPr>
                      <m:e>
                        <m:r>
                          <a:rPr lang="en-US" sz="1400" i="1">
                            <a:latin typeface="Cambria Math"/>
                          </a:rPr>
                          <m:t>𝑡</m:t>
                        </m:r>
                        <m:r>
                          <a:rPr lang="en-US" sz="1400" i="1">
                            <a:latin typeface="Cambria Math"/>
                          </a:rPr>
                          <m:t>;</m:t>
                        </m:r>
                        <m:sSub>
                          <m:sSubPr>
                            <m:ctrlPr>
                              <a:rPr lang="en-CA" sz="1400" i="1">
                                <a:latin typeface="Cambria Math"/>
                              </a:rPr>
                            </m:ctrlPr>
                          </m:sSubPr>
                          <m:e>
                            <m:r>
                              <a:rPr lang="en-US" sz="1400" i="1">
                                <a:latin typeface="Cambria Math"/>
                              </a:rPr>
                              <m:t>𝑇</m:t>
                            </m:r>
                          </m:e>
                          <m:sub>
                            <m:r>
                              <a:rPr lang="en-US" sz="1400" i="1">
                                <a:latin typeface="Cambria Math"/>
                              </a:rPr>
                              <m:t>𝑖</m:t>
                            </m:r>
                            <m:r>
                              <a:rPr lang="en-US" sz="1400" i="1">
                                <a:latin typeface="Cambria Math"/>
                              </a:rPr>
                              <m:t>−1</m:t>
                            </m:r>
                          </m:sub>
                        </m:sSub>
                        <m:r>
                          <a:rPr lang="en-US" sz="1400" i="1">
                            <a:latin typeface="Cambria Math"/>
                          </a:rPr>
                          <m:t>,</m:t>
                        </m:r>
                        <m:sSub>
                          <m:sSubPr>
                            <m:ctrlPr>
                              <a:rPr lang="en-CA" sz="1400" i="1">
                                <a:latin typeface="Cambria Math"/>
                              </a:rPr>
                            </m:ctrlPr>
                          </m:sSubPr>
                          <m:e>
                            <m:r>
                              <a:rPr lang="en-US" sz="1400" i="1">
                                <a:latin typeface="Cambria Math"/>
                              </a:rPr>
                              <m:t>𝑇</m:t>
                            </m:r>
                          </m:e>
                          <m:sub>
                            <m:r>
                              <a:rPr lang="en-US" sz="1400" i="1">
                                <a:latin typeface="Cambria Math"/>
                              </a:rPr>
                              <m:t>𝑖</m:t>
                            </m:r>
                          </m:sub>
                        </m:sSub>
                      </m:e>
                    </m:d>
                    <m:r>
                      <a:rPr lang="en-US" sz="1400" i="1">
                        <a:latin typeface="Cambria Math"/>
                      </a:rPr>
                      <m:t>=</m:t>
                    </m:r>
                    <m:d>
                      <m:dPr>
                        <m:ctrlPr>
                          <a:rPr lang="en-CA" sz="1400" i="1">
                            <a:latin typeface="Cambria Math"/>
                          </a:rPr>
                        </m:ctrlPr>
                      </m:dPr>
                      <m:e>
                        <m:f>
                          <m:fPr>
                            <m:ctrlPr>
                              <a:rPr lang="en-CA" sz="1400" i="1">
                                <a:latin typeface="Cambria Math"/>
                              </a:rPr>
                            </m:ctrlPr>
                          </m:fPr>
                          <m:num>
                            <m:sSub>
                              <m:sSubPr>
                                <m:ctrlPr>
                                  <a:rPr lang="en-CA" sz="1400" i="1">
                                    <a:latin typeface="Cambria Math"/>
                                  </a:rPr>
                                </m:ctrlPr>
                              </m:sSubPr>
                              <m:e>
                                <m:r>
                                  <a:rPr lang="en-US" sz="1400" i="1">
                                    <a:latin typeface="Cambria Math"/>
                                  </a:rPr>
                                  <m:t>𝐷</m:t>
                                </m:r>
                              </m:e>
                              <m:sub>
                                <m:r>
                                  <a:rPr lang="en-US" sz="1400" i="1">
                                    <a:latin typeface="Cambria Math"/>
                                  </a:rPr>
                                  <m:t>𝑖</m:t>
                                </m:r>
                                <m:r>
                                  <a:rPr lang="en-US" sz="1400" i="1">
                                    <a:latin typeface="Cambria Math"/>
                                  </a:rPr>
                                  <m:t>−1</m:t>
                                </m:r>
                              </m:sub>
                            </m:sSub>
                          </m:num>
                          <m:den>
                            <m:sSub>
                              <m:sSubPr>
                                <m:ctrlPr>
                                  <a:rPr lang="en-CA" sz="1400" i="1">
                                    <a:latin typeface="Cambria Math"/>
                                  </a:rPr>
                                </m:ctrlPr>
                              </m:sSubPr>
                              <m:e>
                                <m:r>
                                  <a:rPr lang="en-US" sz="1400" i="1">
                                    <a:latin typeface="Cambria Math"/>
                                  </a:rPr>
                                  <m:t>𝐷</m:t>
                                </m:r>
                              </m:e>
                              <m:sub>
                                <m:r>
                                  <a:rPr lang="en-US" sz="1400" i="1">
                                    <a:latin typeface="Cambria Math"/>
                                  </a:rPr>
                                  <m:t>𝑖</m:t>
                                </m:r>
                              </m:sub>
                            </m:sSub>
                          </m:den>
                        </m:f>
                        <m:r>
                          <a:rPr lang="en-US" sz="1400" i="1">
                            <a:latin typeface="Cambria Math"/>
                          </a:rPr>
                          <m:t>−1</m:t>
                        </m:r>
                      </m:e>
                    </m:d>
                    <m:r>
                      <a:rPr lang="en-US" sz="1400" i="1">
                        <a:latin typeface="Cambria Math"/>
                      </a:rPr>
                      <m:t>/</m:t>
                    </m:r>
                    <m:sSub>
                      <m:sSubPr>
                        <m:ctrlPr>
                          <a:rPr lang="en-CA" sz="1400" i="1">
                            <a:latin typeface="Cambria Math"/>
                          </a:rPr>
                        </m:ctrlPr>
                      </m:sSubPr>
                      <m:e>
                        <m:r>
                          <a:rPr lang="en-US" sz="1400" i="1">
                            <a:latin typeface="Cambria Math"/>
                          </a:rPr>
                          <m:t>𝜏</m:t>
                        </m:r>
                      </m:e>
                      <m:sub>
                        <m:r>
                          <a:rPr lang="en-US" sz="1400" i="1">
                            <a:latin typeface="Cambria Math"/>
                          </a:rPr>
                          <m:t>𝑖</m:t>
                        </m:r>
                      </m:sub>
                    </m:sSub>
                  </m:oMath>
                </a14:m>
                <a:r>
                  <a:rPr lang="en-US" sz="1400"/>
                  <a:t> – the forward rate for period (</a:t>
                </a:r>
                <a14:m>
                  <m:oMath xmlns:m="http://schemas.openxmlformats.org/officeDocument/2006/math">
                    <m:sSub>
                      <m:sSubPr>
                        <m:ctrlPr>
                          <a:rPr lang="en-CA" sz="1400" i="1">
                            <a:latin typeface="Cambria Math"/>
                          </a:rPr>
                        </m:ctrlPr>
                      </m:sSubPr>
                      <m:e>
                        <m:r>
                          <a:rPr lang="en-US" sz="1400" i="1">
                            <a:latin typeface="Cambria Math"/>
                          </a:rPr>
                          <m:t>𝑇</m:t>
                        </m:r>
                      </m:e>
                      <m:sub>
                        <m:r>
                          <a:rPr lang="en-US" sz="1400" i="1">
                            <a:latin typeface="Cambria Math"/>
                          </a:rPr>
                          <m:t>𝑖</m:t>
                        </m:r>
                        <m:r>
                          <a:rPr lang="en-US" sz="1400" i="1">
                            <a:latin typeface="Cambria Math"/>
                          </a:rPr>
                          <m:t>−1</m:t>
                        </m:r>
                      </m:sub>
                    </m:sSub>
                    <m:r>
                      <a:rPr lang="en-US" sz="1400" i="1">
                        <a:latin typeface="Cambria Math"/>
                      </a:rPr>
                      <m:t>,</m:t>
                    </m:r>
                    <m:sSub>
                      <m:sSubPr>
                        <m:ctrlPr>
                          <a:rPr lang="en-CA" sz="1400" i="1">
                            <a:latin typeface="Cambria Math"/>
                          </a:rPr>
                        </m:ctrlPr>
                      </m:sSubPr>
                      <m:e>
                        <m:r>
                          <a:rPr lang="en-US" sz="1400" i="1">
                            <a:latin typeface="Cambria Math"/>
                          </a:rPr>
                          <m:t>𝑇</m:t>
                        </m:r>
                      </m:e>
                      <m:sub>
                        <m:r>
                          <a:rPr lang="en-US" sz="1400" i="1">
                            <a:latin typeface="Cambria Math"/>
                          </a:rPr>
                          <m:t>𝑖</m:t>
                        </m:r>
                      </m:sub>
                    </m:sSub>
                  </m:oMath>
                </a14:m>
                <a:r>
                  <a:rPr lang="en-US" sz="1400"/>
                  <a:t>).</a:t>
                </a:r>
                <a:endParaRPr lang="en-CA" sz="1400"/>
              </a:p>
              <a:p>
                <a:pPr marL="990600" lvl="2" indent="0">
                  <a:buNone/>
                </a:pPr>
                <a14:m>
                  <m:oMath xmlns:m="http://schemas.openxmlformats.org/officeDocument/2006/math">
                    <m:r>
                      <m:rPr>
                        <m:sty m:val="p"/>
                      </m:rPr>
                      <a:rPr lang="en-US" sz="1400">
                        <a:latin typeface="Cambria Math"/>
                      </a:rPr>
                      <m:t>Φ</m:t>
                    </m:r>
                  </m:oMath>
                </a14:m>
                <a:r>
                  <a:rPr lang="en-US" sz="1400"/>
                  <a:t> – the accumulative normal distribution function</a:t>
                </a:r>
                <a:endParaRPr lang="en-CA" sz="1400"/>
              </a:p>
              <a:p>
                <a:pPr marL="990600" lvl="2" indent="0">
                  <a:buNone/>
                </a:pPr>
                <a14:m>
                  <m:oMathPara xmlns:m="http://schemas.openxmlformats.org/officeDocument/2006/math">
                    <m:oMathParaPr>
                      <m:jc m:val="left"/>
                    </m:oMathParaPr>
                    <m:oMath xmlns:m="http://schemas.openxmlformats.org/officeDocument/2006/math">
                      <m:sSub>
                        <m:sSubPr>
                          <m:ctrlPr>
                            <a:rPr lang="en-CA" sz="1400" i="1">
                              <a:latin typeface="Cambria Math"/>
                            </a:rPr>
                          </m:ctrlPr>
                        </m:sSubPr>
                        <m:e>
                          <m:r>
                            <a:rPr lang="en-US" sz="1400" i="1">
                              <a:latin typeface="Cambria Math"/>
                            </a:rPr>
                            <m:t>𝑑</m:t>
                          </m:r>
                        </m:e>
                        <m:sub>
                          <m:r>
                            <a:rPr lang="en-US" sz="1400" i="1">
                              <a:latin typeface="Cambria Math"/>
                            </a:rPr>
                            <m:t>1,2</m:t>
                          </m:r>
                        </m:sub>
                      </m:sSub>
                      <m:r>
                        <a:rPr lang="en-US" sz="1400" i="1">
                          <a:latin typeface="Cambria Math"/>
                        </a:rPr>
                        <m:t>=</m:t>
                      </m:r>
                      <m:f>
                        <m:fPr>
                          <m:ctrlPr>
                            <a:rPr lang="en-CA" sz="1400" i="1">
                              <a:latin typeface="Cambria Math"/>
                            </a:rPr>
                          </m:ctrlPr>
                        </m:fPr>
                        <m:num>
                          <m:r>
                            <m:rPr>
                              <m:sty m:val="p"/>
                            </m:rPr>
                            <a:rPr lang="en-US" sz="1400">
                              <a:latin typeface="Cambria Math"/>
                            </a:rPr>
                            <m:t>ln</m:t>
                          </m:r>
                          <m:r>
                            <a:rPr lang="en-US" sz="1400">
                              <a:latin typeface="Cambria Math"/>
                            </a:rPr>
                            <m:t>⁡</m:t>
                          </m:r>
                          <m:r>
                            <a:rPr lang="en-US" sz="1400" i="1">
                              <a:latin typeface="Cambria Math"/>
                            </a:rPr>
                            <m:t>(</m:t>
                          </m:r>
                          <m:f>
                            <m:fPr>
                              <m:ctrlPr>
                                <a:rPr lang="en-CA" sz="1400" i="1">
                                  <a:latin typeface="Cambria Math"/>
                                </a:rPr>
                              </m:ctrlPr>
                            </m:fPr>
                            <m:num>
                              <m:sSub>
                                <m:sSubPr>
                                  <m:ctrlPr>
                                    <a:rPr lang="en-CA" sz="1400" i="1">
                                      <a:latin typeface="Cambria Math"/>
                                    </a:rPr>
                                  </m:ctrlPr>
                                </m:sSubPr>
                                <m:e>
                                  <m:r>
                                    <a:rPr lang="en-US" sz="1400" i="1">
                                      <a:latin typeface="Cambria Math"/>
                                    </a:rPr>
                                    <m:t>𝐹</m:t>
                                  </m:r>
                                </m:e>
                                <m:sub>
                                  <m:r>
                                    <a:rPr lang="en-US" sz="1400" i="1">
                                      <a:latin typeface="Cambria Math"/>
                                    </a:rPr>
                                    <m:t>𝑖</m:t>
                                  </m:r>
                                </m:sub>
                              </m:sSub>
                            </m:num>
                            <m:den>
                              <m:r>
                                <a:rPr lang="en-US" sz="1400" i="1">
                                  <a:latin typeface="Cambria Math"/>
                                </a:rPr>
                                <m:t>𝐾</m:t>
                              </m:r>
                            </m:den>
                          </m:f>
                          <m:r>
                            <a:rPr lang="en-US" sz="1400" i="1">
                              <a:latin typeface="Cambria Math"/>
                            </a:rPr>
                            <m:t>)±0.5</m:t>
                          </m:r>
                          <m:sSubSup>
                            <m:sSubSupPr>
                              <m:ctrlPr>
                                <a:rPr lang="en-CA" sz="1400" i="1">
                                  <a:latin typeface="Cambria Math"/>
                                </a:rPr>
                              </m:ctrlPr>
                            </m:sSubSupPr>
                            <m:e>
                              <m:r>
                                <a:rPr lang="en-US" sz="1400" i="1">
                                  <a:latin typeface="Cambria Math"/>
                                </a:rPr>
                                <m:t>𝜎</m:t>
                              </m:r>
                            </m:e>
                            <m:sub>
                              <m:r>
                                <a:rPr lang="en-US" sz="1400" i="1">
                                  <a:latin typeface="Cambria Math"/>
                                </a:rPr>
                                <m:t>𝑖</m:t>
                              </m:r>
                            </m:sub>
                            <m:sup>
                              <m:r>
                                <a:rPr lang="en-US" sz="1400" i="1">
                                  <a:latin typeface="Cambria Math"/>
                                </a:rPr>
                                <m:t>2</m:t>
                              </m:r>
                            </m:sup>
                          </m:sSubSup>
                          <m:sSub>
                            <m:sSubPr>
                              <m:ctrlPr>
                                <a:rPr lang="en-CA" sz="1400" i="1">
                                  <a:latin typeface="Cambria Math"/>
                                </a:rPr>
                              </m:ctrlPr>
                            </m:sSubPr>
                            <m:e>
                              <m:r>
                                <a:rPr lang="en-US" sz="1400" i="1">
                                  <a:latin typeface="Cambria Math"/>
                                </a:rPr>
                                <m:t>𝑇</m:t>
                              </m:r>
                            </m:e>
                            <m:sub>
                              <m:r>
                                <a:rPr lang="en-US" sz="1400" i="1">
                                  <a:latin typeface="Cambria Math"/>
                                </a:rPr>
                                <m:t>𝑖</m:t>
                              </m:r>
                            </m:sub>
                          </m:sSub>
                        </m:num>
                        <m:den>
                          <m:sSub>
                            <m:sSubPr>
                              <m:ctrlPr>
                                <a:rPr lang="en-CA" sz="1400" i="1">
                                  <a:latin typeface="Cambria Math"/>
                                </a:rPr>
                              </m:ctrlPr>
                            </m:sSubPr>
                            <m:e>
                              <m:r>
                                <a:rPr lang="en-US" sz="1400" i="1">
                                  <a:latin typeface="Cambria Math"/>
                                </a:rPr>
                                <m:t>𝜎</m:t>
                              </m:r>
                            </m:e>
                            <m:sub>
                              <m:r>
                                <a:rPr lang="en-US" sz="1400" i="1">
                                  <a:latin typeface="Cambria Math"/>
                                </a:rPr>
                                <m:t>𝑖</m:t>
                              </m:r>
                            </m:sub>
                          </m:sSub>
                          <m:rad>
                            <m:radPr>
                              <m:degHide m:val="on"/>
                              <m:ctrlPr>
                                <a:rPr lang="en-CA" sz="1400" i="1">
                                  <a:latin typeface="Cambria Math"/>
                                </a:rPr>
                              </m:ctrlPr>
                            </m:radPr>
                            <m:deg/>
                            <m:e>
                              <m:sSub>
                                <m:sSubPr>
                                  <m:ctrlPr>
                                    <a:rPr lang="en-CA" sz="1400" i="1">
                                      <a:latin typeface="Cambria Math"/>
                                    </a:rPr>
                                  </m:ctrlPr>
                                </m:sSubPr>
                                <m:e>
                                  <m:r>
                                    <a:rPr lang="en-US" sz="1400" i="1">
                                      <a:latin typeface="Cambria Math"/>
                                    </a:rPr>
                                    <m:t>𝑇</m:t>
                                  </m:r>
                                </m:e>
                                <m:sub>
                                  <m:r>
                                    <a:rPr lang="en-US" sz="1400" i="1">
                                      <a:latin typeface="Cambria Math"/>
                                    </a:rPr>
                                    <m:t>𝑖</m:t>
                                  </m:r>
                                </m:sub>
                              </m:sSub>
                            </m:e>
                          </m:rad>
                        </m:den>
                      </m:f>
                    </m:oMath>
                  </m:oMathPara>
                </a14:m>
                <a:endParaRPr lang="en-CA" sz="1400"/>
              </a:p>
              <a:p>
                <a:endParaRPr lang="en-CA" sz="1600"/>
              </a:p>
            </p:txBody>
          </p:sp>
        </mc:Choice>
        <mc:Fallback>
          <p:sp>
            <p:nvSpPr>
              <p:cNvPr id="125" name="Shape 125"/>
              <p:cNvSpPr txBox="1">
                <a:spLocks noGrp="1" noRot="1" noChangeAspect="1" noMove="1" noResize="1" noEditPoints="1" noAdjustHandles="1" noChangeArrowheads="1" noChangeShapeType="1" noTextEdit="1"/>
              </p:cNvSpPr>
              <p:nvPr>
                <p:ph type="body" idx="1"/>
              </p:nvPr>
            </p:nvSpPr>
            <p:spPr>
              <a:xfrm>
                <a:off x="899592" y="1491630"/>
                <a:ext cx="7586724" cy="3384376"/>
              </a:xfrm>
              <a:prstGeom prst="rect">
                <a:avLst/>
              </a:prstGeom>
              <a:blipFill rotWithShape="1">
                <a:blip r:embed="rId3"/>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3793462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700" cy="589174"/>
          </a:xfrm>
          <a:prstGeom prst="rect">
            <a:avLst/>
          </a:prstGeom>
        </p:spPr>
        <p:txBody>
          <a:bodyPr spcFirstLastPara="1" wrap="square" lIns="91425" tIns="91425" rIns="91425" bIns="91425" anchor="t" anchorCtr="0">
            <a:noAutofit/>
          </a:bodyPr>
          <a:lstStyle/>
          <a:p>
            <a:pPr lvl="0"/>
            <a:r>
              <a:rPr lang="en-CA" sz="2000"/>
              <a:t>Amortizing Cap/Floor</a:t>
            </a:r>
            <a:endParaRPr sz="2000"/>
          </a:p>
        </p:txBody>
      </p:sp>
      <p:sp>
        <p:nvSpPr>
          <p:cNvPr id="125" name="Shape 125"/>
          <p:cNvSpPr txBox="1">
            <a:spLocks noGrp="1"/>
          </p:cNvSpPr>
          <p:nvPr>
            <p:ph type="body" idx="1"/>
          </p:nvPr>
        </p:nvSpPr>
        <p:spPr>
          <a:xfrm>
            <a:off x="827584" y="1471092"/>
            <a:ext cx="7586724" cy="3332906"/>
          </a:xfrm>
          <a:prstGeom prst="rect">
            <a:avLst/>
          </a:prstGeom>
        </p:spPr>
        <p:txBody>
          <a:bodyPr spcFirstLastPara="1" wrap="square" lIns="91425" tIns="91425" rIns="91425" bIns="91425" anchor="t" anchorCtr="0">
            <a:noAutofit/>
          </a:bodyPr>
          <a:lstStyle/>
          <a:p>
            <a:pPr marL="76200" lvl="0" indent="0" algn="ctr">
              <a:buNone/>
            </a:pPr>
            <a:r>
              <a:rPr lang="en-US"/>
              <a:t>Practical Notes</a:t>
            </a:r>
            <a:endParaRPr lang="en-CA"/>
          </a:p>
          <a:p>
            <a:pPr lvl="0"/>
            <a:r>
              <a:rPr lang="en-US" sz="1600" smtClean="0"/>
              <a:t>Amortizing and accreting caps </a:t>
            </a:r>
            <a:r>
              <a:rPr lang="en-US" sz="1600"/>
              <a:t>are valued via the Black model in the market.</a:t>
            </a:r>
            <a:endParaRPr lang="en-CA" sz="1600"/>
          </a:p>
          <a:p>
            <a:pPr lvl="0"/>
            <a:r>
              <a:rPr lang="en-US" sz="1600"/>
              <a:t>The forward rate is simply compounded.</a:t>
            </a:r>
            <a:endParaRPr lang="en-CA" sz="1600"/>
          </a:p>
          <a:p>
            <a:pPr lvl="0"/>
            <a:r>
              <a:rPr lang="en-US" sz="1600"/>
              <a:t>The first key to value a cap is to generate the cash flows. The cash flow generation is based on the start time, end time and payment frequency, plus calendar (holidays), business convention (e.g., modified following, following, etc.) and whether sticky month end.</a:t>
            </a:r>
            <a:endParaRPr lang="en-CA" sz="1600"/>
          </a:p>
          <a:p>
            <a:pPr lvl="0"/>
            <a:r>
              <a:rPr lang="en-US" sz="1600"/>
              <a:t>Then you need to construct interest zero rate curve by bootstrapping the most liquid interest rate instruments in the market. The most common used yield curve is continuously compounded</a:t>
            </a:r>
            <a:r>
              <a:rPr lang="en-US" sz="1600" smtClean="0"/>
              <a:t>.</a:t>
            </a:r>
            <a:endParaRPr lang="en-CA" sz="1600"/>
          </a:p>
        </p:txBody>
      </p:sp>
    </p:spTree>
    <p:extLst>
      <p:ext uri="{BB962C8B-B14F-4D97-AF65-F5344CB8AC3E}">
        <p14:creationId xmlns:p14="http://schemas.microsoft.com/office/powerpoint/2010/main" val="3826086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700" cy="589174"/>
          </a:xfrm>
          <a:prstGeom prst="rect">
            <a:avLst/>
          </a:prstGeom>
        </p:spPr>
        <p:txBody>
          <a:bodyPr spcFirstLastPara="1" wrap="square" lIns="91425" tIns="91425" rIns="91425" bIns="91425" anchor="t" anchorCtr="0">
            <a:noAutofit/>
          </a:bodyPr>
          <a:lstStyle/>
          <a:p>
            <a:pPr lvl="0"/>
            <a:r>
              <a:rPr lang="en-CA" sz="2000"/>
              <a:t>Amortizing Cap/Floor</a:t>
            </a:r>
            <a:endParaRPr sz="2000"/>
          </a:p>
        </p:txBody>
      </p:sp>
      <mc:AlternateContent xmlns:mc="http://schemas.openxmlformats.org/markup-compatibility/2006">
        <mc:Choice xmlns:a14="http://schemas.microsoft.com/office/drawing/2010/main" Requires="a14">
          <p:sp>
            <p:nvSpPr>
              <p:cNvPr id="125" name="Shape 125"/>
              <p:cNvSpPr txBox="1">
                <a:spLocks noGrp="1"/>
              </p:cNvSpPr>
              <p:nvPr>
                <p:ph type="body" idx="1"/>
              </p:nvPr>
            </p:nvSpPr>
            <p:spPr>
              <a:xfrm>
                <a:off x="827584" y="1471092"/>
                <a:ext cx="7586724" cy="3332906"/>
              </a:xfrm>
              <a:prstGeom prst="rect">
                <a:avLst/>
              </a:prstGeom>
            </p:spPr>
            <p:txBody>
              <a:bodyPr spcFirstLastPara="1" wrap="square" lIns="91425" tIns="91425" rIns="91425" bIns="91425" anchor="t" anchorCtr="0">
                <a:noAutofit/>
              </a:bodyPr>
              <a:lstStyle/>
              <a:p>
                <a:pPr marL="76200" lvl="0" indent="0" algn="ctr">
                  <a:buNone/>
                </a:pPr>
                <a:r>
                  <a:rPr lang="en-US" smtClean="0"/>
                  <a:t>Practical Notes</a:t>
                </a:r>
                <a:endParaRPr lang="en-CA"/>
              </a:p>
              <a:p>
                <a:pPr lvl="0"/>
                <a:r>
                  <a:rPr lang="en-US" sz="1600" smtClean="0"/>
                  <a:t>Another </a:t>
                </a:r>
                <a:r>
                  <a:rPr lang="en-US" sz="1600"/>
                  <a:t>key for accurately pricing an outstanding cap/floor is to construct an arbitrage-free volatility surface. </a:t>
                </a:r>
                <a:endParaRPr lang="en-CA" sz="1600"/>
              </a:p>
              <a:p>
                <a:pPr lvl="0"/>
                <a:r>
                  <a:rPr lang="en-US" sz="1600"/>
                  <a:t>The accrual period is calculated according to the start date and end date of a cash flow plus day count convention</a:t>
                </a:r>
                <a:endParaRPr lang="en-CA" sz="1600"/>
              </a:p>
              <a:p>
                <a:pPr lvl="0"/>
                <a:r>
                  <a:rPr lang="en-US" sz="1600"/>
                  <a:t>The formula above doesn’t contain the last live reset cash flow whose reset date is less than valuation date but payment date is greater than valuation date. The reset value is </a:t>
                </a:r>
                <a:endParaRPr lang="en-CA" sz="1600"/>
              </a:p>
              <a:p>
                <a:pPr marL="990600" lvl="2" indent="0">
                  <a:buNone/>
                </a:pPr>
                <a14:m>
                  <m:oMath xmlns:m="http://schemas.openxmlformats.org/officeDocument/2006/math">
                    <m:sSub>
                      <m:sSubPr>
                        <m:ctrlPr>
                          <a:rPr lang="en-CA" sz="1600" i="1">
                            <a:latin typeface="Cambria Math"/>
                          </a:rPr>
                        </m:ctrlPr>
                      </m:sSubPr>
                      <m:e>
                        <m:r>
                          <a:rPr lang="en-US" sz="1600" i="1">
                            <a:latin typeface="Cambria Math"/>
                          </a:rPr>
                          <m:t>𝑃𝑉</m:t>
                        </m:r>
                      </m:e>
                      <m:sub>
                        <m:r>
                          <a:rPr lang="en-US" sz="1600" i="1">
                            <a:latin typeface="Cambria Math"/>
                          </a:rPr>
                          <m:t>𝑟𝑒𝑠𝑒𝑡</m:t>
                        </m:r>
                      </m:sub>
                    </m:sSub>
                    <m:r>
                      <a:rPr lang="en-US" sz="1600" i="1">
                        <a:latin typeface="Cambria Math"/>
                      </a:rPr>
                      <m:t>=</m:t>
                    </m:r>
                    <m:sSub>
                      <m:sSubPr>
                        <m:ctrlPr>
                          <a:rPr lang="en-CA" sz="1600" i="1">
                            <a:latin typeface="Cambria Math"/>
                          </a:rPr>
                        </m:ctrlPr>
                      </m:sSubPr>
                      <m:e>
                        <m:r>
                          <a:rPr lang="en-US" sz="1600" i="1">
                            <a:latin typeface="Cambria Math"/>
                          </a:rPr>
                          <m:t>𝑁</m:t>
                        </m:r>
                      </m:e>
                      <m:sub>
                        <m:r>
                          <a:rPr lang="en-US" sz="1600" i="1">
                            <a:latin typeface="Cambria Math"/>
                          </a:rPr>
                          <m:t>0</m:t>
                        </m:r>
                      </m:sub>
                    </m:sSub>
                    <m:r>
                      <a:rPr lang="en-US" sz="1600" i="1">
                        <a:latin typeface="Cambria Math"/>
                      </a:rPr>
                      <m:t>∗</m:t>
                    </m:r>
                    <m:r>
                      <a:rPr lang="en-US" sz="1600" i="1">
                        <a:latin typeface="Cambria Math"/>
                      </a:rPr>
                      <m:t>𝜏</m:t>
                    </m:r>
                    <m:r>
                      <a:rPr lang="en-US" sz="1600" i="1">
                        <a:latin typeface="Cambria Math"/>
                      </a:rPr>
                      <m:t>∗</m:t>
                    </m:r>
                    <m:r>
                      <a:rPr lang="en-US" sz="1600" i="1">
                        <a:latin typeface="Cambria Math"/>
                      </a:rPr>
                      <m:t>𝑚𝑎𝑥</m:t>
                    </m:r>
                    <m:r>
                      <a:rPr lang="en-US" sz="1600" i="1">
                        <a:latin typeface="Cambria Math"/>
                      </a:rPr>
                      <m:t>(</m:t>
                    </m:r>
                    <m:r>
                      <a:rPr lang="en-US" sz="1600" i="1">
                        <a:latin typeface="Cambria Math"/>
                      </a:rPr>
                      <m:t>𝑅</m:t>
                    </m:r>
                    <m:r>
                      <a:rPr lang="en-US" sz="1600" i="1">
                        <a:latin typeface="Cambria Math"/>
                      </a:rPr>
                      <m:t>−</m:t>
                    </m:r>
                    <m:r>
                      <a:rPr lang="en-US" sz="1600" i="1">
                        <a:latin typeface="Cambria Math"/>
                      </a:rPr>
                      <m:t>𝐾</m:t>
                    </m:r>
                    <m:r>
                      <a:rPr lang="en-US" sz="1600" i="1">
                        <a:latin typeface="Cambria Math"/>
                      </a:rPr>
                      <m:t>,0)</m:t>
                    </m:r>
                  </m:oMath>
                </a14:m>
                <a:r>
                  <a:rPr lang="en-CA" sz="1600" smtClean="0"/>
                  <a:t> for cap</a:t>
                </a:r>
              </a:p>
              <a:p>
                <a:pPr marL="990600" lvl="2" indent="0">
                  <a:buNone/>
                </a:pPr>
                <a14:m>
                  <m:oMath xmlns:m="http://schemas.openxmlformats.org/officeDocument/2006/math">
                    <m:sSub>
                      <m:sSubPr>
                        <m:ctrlPr>
                          <a:rPr lang="en-CA" sz="1600" i="1">
                            <a:latin typeface="Cambria Math"/>
                          </a:rPr>
                        </m:ctrlPr>
                      </m:sSubPr>
                      <m:e>
                        <m:r>
                          <a:rPr lang="en-US" sz="1600" i="1">
                            <a:latin typeface="Cambria Math"/>
                          </a:rPr>
                          <m:t>𝑃𝑉</m:t>
                        </m:r>
                      </m:e>
                      <m:sub>
                        <m:r>
                          <a:rPr lang="en-US" sz="1600" i="1">
                            <a:latin typeface="Cambria Math"/>
                          </a:rPr>
                          <m:t>𝑟𝑒𝑠𝑒𝑡</m:t>
                        </m:r>
                      </m:sub>
                    </m:sSub>
                    <m:r>
                      <a:rPr lang="en-US" sz="1600" i="1">
                        <a:latin typeface="Cambria Math"/>
                      </a:rPr>
                      <m:t>=</m:t>
                    </m:r>
                    <m:r>
                      <a:rPr lang="en-US" sz="1600" i="1">
                        <a:latin typeface="Cambria Math"/>
                      </a:rPr>
                      <m:t>𝑁</m:t>
                    </m:r>
                    <m:r>
                      <a:rPr lang="en-US" sz="1600" i="1">
                        <a:latin typeface="Cambria Math"/>
                      </a:rPr>
                      <m:t>∗</m:t>
                    </m:r>
                    <m:r>
                      <a:rPr lang="en-US" sz="1600" i="1">
                        <a:latin typeface="Cambria Math"/>
                      </a:rPr>
                      <m:t>𝜏</m:t>
                    </m:r>
                    <m:r>
                      <a:rPr lang="en-US" sz="1600" i="1">
                        <a:latin typeface="Cambria Math"/>
                      </a:rPr>
                      <m:t>∗</m:t>
                    </m:r>
                    <m:r>
                      <a:rPr lang="en-US" sz="1600" i="1">
                        <a:latin typeface="Cambria Math"/>
                      </a:rPr>
                      <m:t>𝑚𝑎𝑥</m:t>
                    </m:r>
                    <m:d>
                      <m:dPr>
                        <m:ctrlPr>
                          <a:rPr lang="en-US" sz="1600" i="1">
                            <a:latin typeface="Cambria Math"/>
                          </a:rPr>
                        </m:ctrlPr>
                      </m:dPr>
                      <m:e>
                        <m:r>
                          <a:rPr lang="en-US" sz="1600" i="1">
                            <a:latin typeface="Cambria Math"/>
                          </a:rPr>
                          <m:t>𝐾</m:t>
                        </m:r>
                        <m:r>
                          <a:rPr lang="en-CA" sz="1600" i="1">
                            <a:latin typeface="Cambria Math"/>
                          </a:rPr>
                          <m:t>−</m:t>
                        </m:r>
                        <m:r>
                          <a:rPr lang="en-CA" sz="1600" i="1">
                            <a:latin typeface="Cambria Math"/>
                          </a:rPr>
                          <m:t>𝑅</m:t>
                        </m:r>
                        <m:r>
                          <a:rPr lang="en-US" sz="1600" i="1">
                            <a:latin typeface="Cambria Math"/>
                          </a:rPr>
                          <m:t>,0</m:t>
                        </m:r>
                      </m:e>
                    </m:d>
                  </m:oMath>
                </a14:m>
                <a:r>
                  <a:rPr lang="en-CA" sz="1600" smtClean="0"/>
                  <a:t> for floor</a:t>
                </a:r>
                <a:endParaRPr lang="en-CA" sz="1600"/>
              </a:p>
              <a:p>
                <a:pPr marL="533400" lvl="1" indent="0">
                  <a:buNone/>
                </a:pPr>
                <a:r>
                  <a:rPr lang="en-US" sz="1600" smtClean="0"/>
                  <a:t>which </a:t>
                </a:r>
                <a:r>
                  <a:rPr lang="en-US" sz="1600"/>
                  <a:t>should be added into the above present value.</a:t>
                </a:r>
                <a:endParaRPr lang="en-CA" sz="1600"/>
              </a:p>
              <a:p>
                <a:endParaRPr lang="en-CA" sz="1600"/>
              </a:p>
            </p:txBody>
          </p:sp>
        </mc:Choice>
        <mc:Fallback>
          <p:sp>
            <p:nvSpPr>
              <p:cNvPr id="125" name="Shape 125"/>
              <p:cNvSpPr txBox="1">
                <a:spLocks noGrp="1" noRot="1" noChangeAspect="1" noMove="1" noResize="1" noEditPoints="1" noAdjustHandles="1" noChangeArrowheads="1" noChangeShapeType="1" noTextEdit="1"/>
              </p:cNvSpPr>
              <p:nvPr>
                <p:ph type="body" idx="1"/>
              </p:nvPr>
            </p:nvSpPr>
            <p:spPr>
              <a:xfrm>
                <a:off x="827584" y="1471092"/>
                <a:ext cx="7586724" cy="3332906"/>
              </a:xfrm>
              <a:prstGeom prst="rect">
                <a:avLst/>
              </a:prstGeom>
              <a:blipFill rotWithShape="1">
                <a:blip r:embed="rId3"/>
                <a:stretch>
                  <a:fillRect r="-643"/>
                </a:stretch>
              </a:blipFill>
            </p:spPr>
            <p:txBody>
              <a:bodyPr/>
              <a:lstStyle/>
              <a:p>
                <a:r>
                  <a:rPr lang="en-CA">
                    <a:noFill/>
                  </a:rPr>
                  <a:t> </a:t>
                </a:r>
              </a:p>
            </p:txBody>
          </p:sp>
        </mc:Fallback>
      </mc:AlternateContent>
    </p:spTree>
    <p:extLst>
      <p:ext uri="{BB962C8B-B14F-4D97-AF65-F5344CB8AC3E}">
        <p14:creationId xmlns:p14="http://schemas.microsoft.com/office/powerpoint/2010/main" val="18150765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700" cy="589174"/>
          </a:xfrm>
          <a:prstGeom prst="rect">
            <a:avLst/>
          </a:prstGeom>
        </p:spPr>
        <p:txBody>
          <a:bodyPr spcFirstLastPara="1" wrap="square" lIns="91425" tIns="91425" rIns="91425" bIns="91425" anchor="t" anchorCtr="0">
            <a:noAutofit/>
          </a:bodyPr>
          <a:lstStyle/>
          <a:p>
            <a:pPr lvl="0"/>
            <a:r>
              <a:rPr lang="en-CA" sz="2000"/>
              <a:t>Amortizing Cap/Floor</a:t>
            </a:r>
            <a:endParaRPr sz="2000"/>
          </a:p>
        </p:txBody>
      </p:sp>
      <p:sp>
        <p:nvSpPr>
          <p:cNvPr id="125" name="Shape 125"/>
          <p:cNvSpPr txBox="1">
            <a:spLocks noGrp="1"/>
          </p:cNvSpPr>
          <p:nvPr>
            <p:ph type="body" idx="1"/>
          </p:nvPr>
        </p:nvSpPr>
        <p:spPr>
          <a:xfrm>
            <a:off x="827584" y="1275606"/>
            <a:ext cx="7586724" cy="3744416"/>
          </a:xfrm>
          <a:prstGeom prst="rect">
            <a:avLst/>
          </a:prstGeom>
        </p:spPr>
        <p:txBody>
          <a:bodyPr spcFirstLastPara="1" wrap="square" lIns="91425" tIns="91425" rIns="91425" bIns="91425" anchor="t" anchorCtr="0">
            <a:noAutofit/>
          </a:bodyPr>
          <a:lstStyle/>
          <a:p>
            <a:pPr marL="76200" lvl="0" indent="0" algn="ctr">
              <a:buNone/>
            </a:pPr>
            <a:r>
              <a:rPr lang="en-US"/>
              <a:t>A Real World Example</a:t>
            </a:r>
            <a:endParaRPr lang="en-CA"/>
          </a:p>
          <a:p>
            <a:endParaRPr lang="en-CA" sz="1600"/>
          </a:p>
        </p:txBody>
      </p:sp>
      <p:graphicFrame>
        <p:nvGraphicFramePr>
          <p:cNvPr id="2" name="Table 1"/>
          <p:cNvGraphicFramePr>
            <a:graphicFrameLocks noGrp="1"/>
          </p:cNvGraphicFramePr>
          <p:nvPr>
            <p:extLst>
              <p:ext uri="{D42A27DB-BD31-4B8C-83A1-F6EECF244321}">
                <p14:modId xmlns:p14="http://schemas.microsoft.com/office/powerpoint/2010/main" val="3318019286"/>
              </p:ext>
            </p:extLst>
          </p:nvPr>
        </p:nvGraphicFramePr>
        <p:xfrm>
          <a:off x="2555776" y="1923678"/>
          <a:ext cx="4471670" cy="2891790"/>
        </p:xfrm>
        <a:graphic>
          <a:graphicData uri="http://schemas.openxmlformats.org/drawingml/2006/table">
            <a:tbl>
              <a:tblPr firstRow="1" firstCol="1" bandRow="1">
                <a:tableStyleId>{96145309-564F-4F0F-801C-C215B3F1332B}</a:tableStyleId>
              </a:tblPr>
              <a:tblGrid>
                <a:gridCol w="1419225"/>
                <a:gridCol w="899795"/>
                <a:gridCol w="1076325"/>
                <a:gridCol w="1076325"/>
              </a:tblGrid>
              <a:tr h="0">
                <a:tc gridSpan="2">
                  <a:txBody>
                    <a:bodyPr/>
                    <a:lstStyle/>
                    <a:p>
                      <a:pPr algn="ctr">
                        <a:lnSpc>
                          <a:spcPct val="115000"/>
                        </a:lnSpc>
                        <a:spcAft>
                          <a:spcPts val="0"/>
                        </a:spcAft>
                      </a:pPr>
                      <a:r>
                        <a:rPr lang="en-US" sz="1100">
                          <a:effectLst/>
                        </a:rPr>
                        <a:t>Cap Terms and Conditions</a:t>
                      </a:r>
                      <a:endParaRPr lang="en-CA" sz="1100">
                        <a:effectLst/>
                        <a:latin typeface="Calibri"/>
                        <a:ea typeface="SimSun"/>
                        <a:cs typeface="Times New Roman"/>
                      </a:endParaRPr>
                    </a:p>
                  </a:txBody>
                  <a:tcPr marL="68580" marR="68580" marT="0" marB="0"/>
                </a:tc>
                <a:tc hMerge="1">
                  <a:txBody>
                    <a:bodyPr/>
                    <a:lstStyle/>
                    <a:p>
                      <a:endParaRPr lang="en-CA"/>
                    </a:p>
                  </a:txBody>
                  <a:tcPr/>
                </a:tc>
                <a:tc gridSpan="2">
                  <a:txBody>
                    <a:bodyPr/>
                    <a:lstStyle/>
                    <a:p>
                      <a:pPr algn="ctr">
                        <a:lnSpc>
                          <a:spcPct val="115000"/>
                        </a:lnSpc>
                        <a:spcAft>
                          <a:spcPts val="0"/>
                        </a:spcAft>
                      </a:pPr>
                      <a:r>
                        <a:rPr lang="en-US" sz="1100">
                          <a:effectLst/>
                        </a:rPr>
                        <a:t>Notional Schedule</a:t>
                      </a:r>
                      <a:endParaRPr lang="en-CA" sz="1100">
                        <a:effectLst/>
                        <a:latin typeface="Calibri"/>
                        <a:ea typeface="SimSun"/>
                        <a:cs typeface="Times New Roman"/>
                      </a:endParaRPr>
                    </a:p>
                  </a:txBody>
                  <a:tcPr marL="68580" marR="68580" marT="0" marB="0"/>
                </a:tc>
                <a:tc hMerge="1">
                  <a:txBody>
                    <a:bodyPr/>
                    <a:lstStyle/>
                    <a:p>
                      <a:endParaRPr lang="en-CA"/>
                    </a:p>
                  </a:txBody>
                  <a:tcPr/>
                </a:tc>
              </a:tr>
              <a:tr h="0">
                <a:tc>
                  <a:txBody>
                    <a:bodyPr/>
                    <a:lstStyle/>
                    <a:p>
                      <a:pPr>
                        <a:lnSpc>
                          <a:spcPct val="115000"/>
                        </a:lnSpc>
                        <a:spcAft>
                          <a:spcPts val="0"/>
                        </a:spcAft>
                      </a:pPr>
                      <a:r>
                        <a:rPr lang="en-US" sz="1100">
                          <a:effectLst/>
                        </a:rPr>
                        <a:t>Buy Sell</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Sell</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9000000</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2/6/2015</a:t>
                      </a:r>
                      <a:endParaRPr lang="en-CA" sz="1100">
                        <a:effectLst/>
                        <a:latin typeface="Calibri"/>
                        <a:ea typeface="SimSun"/>
                        <a:cs typeface="Times New Roman"/>
                      </a:endParaRPr>
                    </a:p>
                  </a:txBody>
                  <a:tcPr marL="68580" marR="68580" marT="0" marB="0" anchor="ctr"/>
                </a:tc>
              </a:tr>
              <a:tr h="0">
                <a:tc>
                  <a:txBody>
                    <a:bodyPr/>
                    <a:lstStyle/>
                    <a:p>
                      <a:pPr>
                        <a:lnSpc>
                          <a:spcPct val="115000"/>
                        </a:lnSpc>
                        <a:spcAft>
                          <a:spcPts val="0"/>
                        </a:spcAft>
                      </a:pPr>
                      <a:r>
                        <a:rPr lang="en-CA" sz="1100" smtClean="0">
                          <a:effectLst/>
                          <a:latin typeface="Calibri"/>
                          <a:ea typeface="SimSun"/>
                          <a:cs typeface="Times New Roman"/>
                        </a:rPr>
                        <a:t>Cap or</a:t>
                      </a:r>
                      <a:r>
                        <a:rPr lang="en-CA" sz="1100" baseline="0" smtClean="0">
                          <a:effectLst/>
                          <a:latin typeface="Calibri"/>
                          <a:ea typeface="SimSun"/>
                          <a:cs typeface="Times New Roman"/>
                        </a:rPr>
                        <a:t> Floor</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CA" sz="1100" smtClean="0">
                          <a:effectLst/>
                          <a:latin typeface="Calibri"/>
                          <a:ea typeface="SimSun"/>
                          <a:cs typeface="Times New Roman"/>
                        </a:rPr>
                        <a:t>Cap</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8785714.29</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3/31/2015</a:t>
                      </a:r>
                      <a:endParaRPr lang="en-CA" sz="1100">
                        <a:effectLst/>
                        <a:latin typeface="Calibri"/>
                        <a:ea typeface="SimSun"/>
                        <a:cs typeface="Times New Roman"/>
                      </a:endParaRPr>
                    </a:p>
                  </a:txBody>
                  <a:tcPr marL="68580" marR="68580" marT="0" marB="0" anchor="ctr"/>
                </a:tc>
              </a:tr>
              <a:tr h="0">
                <a:tc>
                  <a:txBody>
                    <a:bodyPr/>
                    <a:lstStyle/>
                    <a:p>
                      <a:pPr>
                        <a:lnSpc>
                          <a:spcPct val="115000"/>
                        </a:lnSpc>
                        <a:spcAft>
                          <a:spcPts val="0"/>
                        </a:spcAft>
                      </a:pPr>
                      <a:r>
                        <a:rPr lang="en-US" sz="1100">
                          <a:effectLst/>
                        </a:rPr>
                        <a:t>Strike</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0.025</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8464285.72</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6/30/2015</a:t>
                      </a:r>
                      <a:endParaRPr lang="en-CA" sz="1100">
                        <a:effectLst/>
                        <a:latin typeface="Calibri"/>
                        <a:ea typeface="SimSun"/>
                        <a:cs typeface="Times New Roman"/>
                      </a:endParaRPr>
                    </a:p>
                  </a:txBody>
                  <a:tcPr marL="68580" marR="68580" marT="0" marB="0" anchor="ctr"/>
                </a:tc>
              </a:tr>
              <a:tr h="0">
                <a:tc>
                  <a:txBody>
                    <a:bodyPr/>
                    <a:lstStyle/>
                    <a:p>
                      <a:pPr>
                        <a:lnSpc>
                          <a:spcPct val="115000"/>
                        </a:lnSpc>
                        <a:spcAft>
                          <a:spcPts val="0"/>
                        </a:spcAft>
                      </a:pPr>
                      <a:r>
                        <a:rPr lang="en-US" sz="1100">
                          <a:effectLst/>
                        </a:rPr>
                        <a:t>Trade Date</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2/6/2015</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8142857.15</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9/30/2015</a:t>
                      </a:r>
                      <a:endParaRPr lang="en-CA" sz="1100">
                        <a:effectLst/>
                        <a:latin typeface="Calibri"/>
                        <a:ea typeface="SimSun"/>
                        <a:cs typeface="Times New Roman"/>
                      </a:endParaRPr>
                    </a:p>
                  </a:txBody>
                  <a:tcPr marL="68580" marR="68580" marT="0" marB="0" anchor="ctr"/>
                </a:tc>
              </a:tr>
              <a:tr h="0">
                <a:tc>
                  <a:txBody>
                    <a:bodyPr/>
                    <a:lstStyle/>
                    <a:p>
                      <a:pPr>
                        <a:lnSpc>
                          <a:spcPct val="115000"/>
                        </a:lnSpc>
                        <a:spcAft>
                          <a:spcPts val="0"/>
                        </a:spcAft>
                      </a:pPr>
                      <a:r>
                        <a:rPr lang="en-US" sz="1100">
                          <a:effectLst/>
                        </a:rPr>
                        <a:t>Start Date</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2/6/2015</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7821428.58</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12/31/2015</a:t>
                      </a:r>
                      <a:endParaRPr lang="en-CA" sz="1100">
                        <a:effectLst/>
                        <a:latin typeface="Calibri"/>
                        <a:ea typeface="SimSun"/>
                        <a:cs typeface="Times New Roman"/>
                      </a:endParaRPr>
                    </a:p>
                  </a:txBody>
                  <a:tcPr marL="68580" marR="68580" marT="0" marB="0" anchor="ctr"/>
                </a:tc>
              </a:tr>
              <a:tr h="0">
                <a:tc>
                  <a:txBody>
                    <a:bodyPr/>
                    <a:lstStyle/>
                    <a:p>
                      <a:pPr>
                        <a:lnSpc>
                          <a:spcPct val="115000"/>
                        </a:lnSpc>
                        <a:spcAft>
                          <a:spcPts val="0"/>
                        </a:spcAft>
                      </a:pPr>
                      <a:r>
                        <a:rPr lang="en-US" sz="1100">
                          <a:effectLst/>
                        </a:rPr>
                        <a:t>Maturity Date</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2/4/2019</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7500000.01</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3/31/2016</a:t>
                      </a:r>
                      <a:endParaRPr lang="en-CA" sz="1100">
                        <a:effectLst/>
                        <a:latin typeface="Calibri"/>
                        <a:ea typeface="SimSun"/>
                        <a:cs typeface="Times New Roman"/>
                      </a:endParaRPr>
                    </a:p>
                  </a:txBody>
                  <a:tcPr marL="68580" marR="68580" marT="0" marB="0" anchor="ctr"/>
                </a:tc>
              </a:tr>
              <a:tr h="0">
                <a:tc>
                  <a:txBody>
                    <a:bodyPr/>
                    <a:lstStyle/>
                    <a:p>
                      <a:pPr>
                        <a:lnSpc>
                          <a:spcPct val="115000"/>
                        </a:lnSpc>
                        <a:spcAft>
                          <a:spcPts val="0"/>
                        </a:spcAft>
                      </a:pPr>
                      <a:r>
                        <a:rPr lang="en-US" sz="1100">
                          <a:effectLst/>
                        </a:rPr>
                        <a:t>Currency</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USD</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7178571.44</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6/30/2016</a:t>
                      </a:r>
                      <a:endParaRPr lang="en-CA" sz="1100">
                        <a:effectLst/>
                        <a:latin typeface="Calibri"/>
                        <a:ea typeface="SimSun"/>
                        <a:cs typeface="Times New Roman"/>
                      </a:endParaRPr>
                    </a:p>
                  </a:txBody>
                  <a:tcPr marL="68580" marR="68580" marT="0" marB="0" anchor="ctr"/>
                </a:tc>
              </a:tr>
              <a:tr h="0">
                <a:tc>
                  <a:txBody>
                    <a:bodyPr/>
                    <a:lstStyle/>
                    <a:p>
                      <a:pPr>
                        <a:lnSpc>
                          <a:spcPct val="115000"/>
                        </a:lnSpc>
                        <a:spcAft>
                          <a:spcPts val="0"/>
                        </a:spcAft>
                      </a:pPr>
                      <a:r>
                        <a:rPr lang="en-US" sz="1100">
                          <a:effectLst/>
                        </a:rPr>
                        <a:t>Day Count</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dcAct360</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6857142.87</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9/30/2016</a:t>
                      </a:r>
                      <a:endParaRPr lang="en-CA" sz="1100">
                        <a:effectLst/>
                        <a:latin typeface="Calibri"/>
                        <a:ea typeface="SimSun"/>
                        <a:cs typeface="Times New Roman"/>
                      </a:endParaRPr>
                    </a:p>
                  </a:txBody>
                  <a:tcPr marL="68580" marR="68580" marT="0" marB="0" anchor="ctr"/>
                </a:tc>
              </a:tr>
              <a:tr h="0">
                <a:tc>
                  <a:txBody>
                    <a:bodyPr/>
                    <a:lstStyle/>
                    <a:p>
                      <a:pPr>
                        <a:lnSpc>
                          <a:spcPct val="115000"/>
                        </a:lnSpc>
                        <a:spcAft>
                          <a:spcPts val="0"/>
                        </a:spcAft>
                      </a:pPr>
                      <a:r>
                        <a:rPr lang="en-US" sz="1100">
                          <a:effectLst/>
                        </a:rPr>
                        <a:t>Rate type</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Float</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6535714.3</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12/30/2016</a:t>
                      </a:r>
                      <a:endParaRPr lang="en-CA" sz="1100">
                        <a:effectLst/>
                        <a:latin typeface="Calibri"/>
                        <a:ea typeface="SimSun"/>
                        <a:cs typeface="Times New Roman"/>
                      </a:endParaRPr>
                    </a:p>
                  </a:txBody>
                  <a:tcPr marL="68580" marR="68580" marT="0" marB="0" anchor="ctr"/>
                </a:tc>
              </a:tr>
              <a:tr h="0">
                <a:tc>
                  <a:txBody>
                    <a:bodyPr/>
                    <a:lstStyle/>
                    <a:p>
                      <a:pPr>
                        <a:lnSpc>
                          <a:spcPct val="115000"/>
                        </a:lnSpc>
                        <a:spcAft>
                          <a:spcPts val="0"/>
                        </a:spcAft>
                      </a:pPr>
                      <a:r>
                        <a:rPr lang="en-US" sz="1100">
                          <a:effectLst/>
                        </a:rPr>
                        <a:t>Notional</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9000000</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6214285.73</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3/31/2017</a:t>
                      </a:r>
                      <a:endParaRPr lang="en-CA" sz="1100">
                        <a:effectLst/>
                        <a:latin typeface="Calibri"/>
                        <a:ea typeface="SimSun"/>
                        <a:cs typeface="Times New Roman"/>
                      </a:endParaRPr>
                    </a:p>
                  </a:txBody>
                  <a:tcPr marL="68580" marR="68580" marT="0" marB="0" anchor="ctr"/>
                </a:tc>
              </a:tr>
              <a:tr h="0">
                <a:tc>
                  <a:txBody>
                    <a:bodyPr/>
                    <a:lstStyle/>
                    <a:p>
                      <a:pPr>
                        <a:lnSpc>
                          <a:spcPct val="115000"/>
                        </a:lnSpc>
                        <a:spcAft>
                          <a:spcPts val="0"/>
                        </a:spcAft>
                      </a:pPr>
                      <a:r>
                        <a:rPr lang="en-US" sz="1100">
                          <a:effectLst/>
                        </a:rPr>
                        <a:t>Pay Receive</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Pay</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5892857.16</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6/30/2017</a:t>
                      </a:r>
                      <a:endParaRPr lang="en-CA" sz="1100">
                        <a:effectLst/>
                        <a:latin typeface="Calibri"/>
                        <a:ea typeface="SimSun"/>
                        <a:cs typeface="Times New Roman"/>
                      </a:endParaRPr>
                    </a:p>
                  </a:txBody>
                  <a:tcPr marL="68580" marR="68580" marT="0" marB="0" anchor="ctr"/>
                </a:tc>
              </a:tr>
              <a:tr h="0">
                <a:tc>
                  <a:txBody>
                    <a:bodyPr/>
                    <a:lstStyle/>
                    <a:p>
                      <a:pPr>
                        <a:lnSpc>
                          <a:spcPct val="115000"/>
                        </a:lnSpc>
                        <a:spcAft>
                          <a:spcPts val="0"/>
                        </a:spcAft>
                      </a:pPr>
                      <a:r>
                        <a:rPr lang="en-US" sz="1100">
                          <a:effectLst/>
                        </a:rPr>
                        <a:t>Payment Frequency</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1M</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5571428.59</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9/29/2017</a:t>
                      </a:r>
                      <a:endParaRPr lang="en-CA" sz="1100">
                        <a:effectLst/>
                        <a:latin typeface="Calibri"/>
                        <a:ea typeface="SimSun"/>
                        <a:cs typeface="Times New Roman"/>
                      </a:endParaRPr>
                    </a:p>
                  </a:txBody>
                  <a:tcPr marL="68580" marR="68580" marT="0" marB="0" anchor="ctr"/>
                </a:tc>
              </a:tr>
              <a:tr h="0">
                <a:tc>
                  <a:txBody>
                    <a:bodyPr/>
                    <a:lstStyle/>
                    <a:p>
                      <a:pPr>
                        <a:lnSpc>
                          <a:spcPct val="115000"/>
                        </a:lnSpc>
                        <a:spcAft>
                          <a:spcPts val="0"/>
                        </a:spcAft>
                      </a:pPr>
                      <a:r>
                        <a:rPr lang="en-US" sz="1100">
                          <a:effectLst/>
                        </a:rPr>
                        <a:t>Index Tenor</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1M</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5250000.02</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12/29/2017</a:t>
                      </a:r>
                      <a:endParaRPr lang="en-CA" sz="1100">
                        <a:effectLst/>
                        <a:latin typeface="Calibri"/>
                        <a:ea typeface="SimSun"/>
                        <a:cs typeface="Times New Roman"/>
                      </a:endParaRPr>
                    </a:p>
                  </a:txBody>
                  <a:tcPr marL="68580" marR="68580" marT="0" marB="0" anchor="ctr"/>
                </a:tc>
              </a:tr>
              <a:tr h="0">
                <a:tc>
                  <a:txBody>
                    <a:bodyPr/>
                    <a:lstStyle/>
                    <a:p>
                      <a:pPr>
                        <a:lnSpc>
                          <a:spcPct val="115000"/>
                        </a:lnSpc>
                        <a:spcAft>
                          <a:spcPts val="0"/>
                        </a:spcAft>
                      </a:pPr>
                      <a:r>
                        <a:rPr lang="en-US" sz="1100">
                          <a:effectLst/>
                        </a:rPr>
                        <a:t>Index Type</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LIBOR</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4928571.45</a:t>
                      </a:r>
                      <a:endParaRPr lang="en-CA" sz="1100">
                        <a:effectLst/>
                        <a:latin typeface="Calibri"/>
                        <a:ea typeface="SimSun"/>
                        <a:cs typeface="Times New Roman"/>
                      </a:endParaRPr>
                    </a:p>
                  </a:txBody>
                  <a:tcPr marL="68580" marR="68580" marT="0" marB="0" anchor="ctr"/>
                </a:tc>
                <a:tc>
                  <a:txBody>
                    <a:bodyPr/>
                    <a:lstStyle/>
                    <a:p>
                      <a:pPr>
                        <a:lnSpc>
                          <a:spcPct val="115000"/>
                        </a:lnSpc>
                        <a:spcAft>
                          <a:spcPts val="0"/>
                        </a:spcAft>
                      </a:pPr>
                      <a:r>
                        <a:rPr lang="en-US" sz="1100">
                          <a:effectLst/>
                        </a:rPr>
                        <a:t>3/30/2018</a:t>
                      </a:r>
                      <a:endParaRPr lang="en-CA" sz="1100">
                        <a:effectLst/>
                        <a:latin typeface="Calibri"/>
                        <a:ea typeface="SimSun"/>
                        <a:cs typeface="Times New Roman"/>
                      </a:endParaRPr>
                    </a:p>
                  </a:txBody>
                  <a:tcPr marL="68580" marR="68580" marT="0" marB="0" anchor="ctr"/>
                </a:tc>
              </a:tr>
            </a:tbl>
          </a:graphicData>
        </a:graphic>
      </p:graphicFrame>
    </p:spTree>
    <p:extLst>
      <p:ext uri="{BB962C8B-B14F-4D97-AF65-F5344CB8AC3E}">
        <p14:creationId xmlns:p14="http://schemas.microsoft.com/office/powerpoint/2010/main" val="2706421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Shape 273"/>
          <p:cNvSpPr txBox="1">
            <a:spLocks noGrp="1"/>
          </p:cNvSpPr>
          <p:nvPr>
            <p:ph type="ctrTitle" idx="4294967295"/>
          </p:nvPr>
        </p:nvSpPr>
        <p:spPr>
          <a:xfrm>
            <a:off x="3064700" y="1512936"/>
            <a:ext cx="5533800" cy="1159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6000">
                <a:solidFill>
                  <a:srgbClr val="ABE33F"/>
                </a:solidFill>
              </a:rPr>
              <a:t>Thanks!</a:t>
            </a:r>
            <a:endParaRPr sz="6000">
              <a:solidFill>
                <a:srgbClr val="ABE33F"/>
              </a:solidFill>
            </a:endParaRPr>
          </a:p>
        </p:txBody>
      </p:sp>
      <p:sp>
        <p:nvSpPr>
          <p:cNvPr id="278" name="Shape 278"/>
          <p:cNvSpPr/>
          <p:nvPr/>
        </p:nvSpPr>
        <p:spPr>
          <a:xfrm>
            <a:off x="406937" y="2499742"/>
            <a:ext cx="1274938" cy="1159802"/>
          </a:xfrm>
          <a:custGeom>
            <a:avLst/>
            <a:gdLst/>
            <a:ahLst/>
            <a:cxnLst/>
            <a:rect l="0" t="0" r="0" b="0"/>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ABE33F">
              <a:alpha val="8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 name="Rectangle 1"/>
          <p:cNvSpPr/>
          <p:nvPr/>
        </p:nvSpPr>
        <p:spPr>
          <a:xfrm>
            <a:off x="3275856" y="4011910"/>
            <a:ext cx="4824536" cy="523220"/>
          </a:xfrm>
          <a:prstGeom prst="rect">
            <a:avLst/>
          </a:prstGeom>
        </p:spPr>
        <p:txBody>
          <a:bodyPr wrap="square">
            <a:spAutoFit/>
          </a:bodyPr>
          <a:lstStyle/>
          <a:p>
            <a:pPr>
              <a:buClr>
                <a:schemeClr val="dk1"/>
              </a:buClr>
              <a:buSzPts val="1100"/>
            </a:pPr>
            <a:r>
              <a:rPr lang="en"/>
              <a:t>You can find </a:t>
            </a:r>
            <a:r>
              <a:rPr lang="en" smtClean="0"/>
              <a:t>more </a:t>
            </a:r>
            <a:r>
              <a:rPr lang="en"/>
              <a:t>details at</a:t>
            </a:r>
          </a:p>
          <a:p>
            <a:pPr>
              <a:buClr>
                <a:schemeClr val="dk1"/>
              </a:buClr>
              <a:buSzPts val="1100"/>
            </a:pPr>
            <a:r>
              <a:rPr lang="en"/>
              <a:t>http:</a:t>
            </a:r>
            <a:r>
              <a:rPr lang="en-CA"/>
              <a:t>//</a:t>
            </a:r>
            <a:r>
              <a:rPr lang="en-CA" smtClean="0"/>
              <a:t>www.finpricing.com/lib/IrAmortizingCap.html</a:t>
            </a:r>
            <a:endParaRPr lang="en"/>
          </a:p>
        </p:txBody>
      </p:sp>
    </p:spTree>
    <p:extLst>
      <p:ext uri="{BB962C8B-B14F-4D97-AF65-F5344CB8AC3E}">
        <p14:creationId xmlns:p14="http://schemas.microsoft.com/office/powerpoint/2010/main" val="1440537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700" cy="589174"/>
          </a:xfrm>
          <a:prstGeom prst="rect">
            <a:avLst/>
          </a:prstGeom>
        </p:spPr>
        <p:txBody>
          <a:bodyPr spcFirstLastPara="1" wrap="square" lIns="91425" tIns="91425" rIns="91425" bIns="91425" anchor="t" anchorCtr="0">
            <a:noAutofit/>
          </a:bodyPr>
          <a:lstStyle/>
          <a:p>
            <a:pPr lvl="0"/>
            <a:r>
              <a:rPr lang="en-CA" sz="2000" smtClean="0"/>
              <a:t>Amortizing </a:t>
            </a:r>
            <a:r>
              <a:rPr lang="en-CA" sz="2000" smtClean="0"/>
              <a:t>Cap/Floor</a:t>
            </a:r>
            <a:endParaRPr sz="2000"/>
          </a:p>
        </p:txBody>
      </p:sp>
      <p:sp>
        <p:nvSpPr>
          <p:cNvPr id="125" name="Shape 125"/>
          <p:cNvSpPr txBox="1">
            <a:spLocks noGrp="1"/>
          </p:cNvSpPr>
          <p:nvPr>
            <p:ph type="body" idx="1"/>
          </p:nvPr>
        </p:nvSpPr>
        <p:spPr>
          <a:xfrm>
            <a:off x="1043608" y="1275606"/>
            <a:ext cx="7370700" cy="3672408"/>
          </a:xfrm>
          <a:prstGeom prst="rect">
            <a:avLst/>
          </a:prstGeom>
        </p:spPr>
        <p:txBody>
          <a:bodyPr spcFirstLastPara="1" wrap="square" lIns="91425" tIns="91425" rIns="91425" bIns="91425" anchor="t" anchorCtr="0">
            <a:noAutofit/>
          </a:bodyPr>
          <a:lstStyle/>
          <a:p>
            <a:pPr marL="76200" lvl="0" indent="0" algn="ctr">
              <a:buNone/>
            </a:pPr>
            <a:r>
              <a:rPr lang="en-CA" sz="2800" smtClean="0"/>
              <a:t>Summary</a:t>
            </a:r>
            <a:endParaRPr lang="en" sz="2800" smtClean="0"/>
          </a:p>
          <a:p>
            <a:pPr>
              <a:lnSpc>
                <a:spcPct val="150000"/>
              </a:lnSpc>
              <a:spcBef>
                <a:spcPts val="1200"/>
              </a:spcBef>
            </a:pPr>
            <a:r>
              <a:rPr lang="en-US" sz="1800"/>
              <a:t>Interest Rate Amortizing </a:t>
            </a:r>
            <a:r>
              <a:rPr lang="en-US" sz="1800" smtClean="0"/>
              <a:t>and </a:t>
            </a:r>
            <a:r>
              <a:rPr lang="en-US" sz="1800"/>
              <a:t>Accreting Cap </a:t>
            </a:r>
            <a:r>
              <a:rPr lang="en-US" sz="1800" smtClean="0"/>
              <a:t>and Floor Introduction</a:t>
            </a:r>
            <a:endParaRPr lang="en-CA" sz="1800"/>
          </a:p>
          <a:p>
            <a:pPr lvl="0">
              <a:lnSpc>
                <a:spcPct val="150000"/>
              </a:lnSpc>
              <a:spcBef>
                <a:spcPts val="0"/>
              </a:spcBef>
            </a:pPr>
            <a:r>
              <a:rPr lang="en-US" sz="1800" smtClean="0"/>
              <a:t>The Use </a:t>
            </a:r>
            <a:r>
              <a:rPr lang="en-US" sz="1800"/>
              <a:t>of </a:t>
            </a:r>
            <a:r>
              <a:rPr lang="en-US" sz="1800" smtClean="0"/>
              <a:t>Amortizing </a:t>
            </a:r>
            <a:r>
              <a:rPr lang="en-US" sz="1800"/>
              <a:t>or Accreting </a:t>
            </a:r>
            <a:r>
              <a:rPr lang="en-US" sz="1800" smtClean="0"/>
              <a:t>Caps and Floors</a:t>
            </a:r>
            <a:endParaRPr lang="en-CA" sz="1800"/>
          </a:p>
          <a:p>
            <a:pPr lvl="0">
              <a:lnSpc>
                <a:spcPct val="150000"/>
              </a:lnSpc>
              <a:spcBef>
                <a:spcPts val="0"/>
              </a:spcBef>
            </a:pPr>
            <a:r>
              <a:rPr lang="en-US" sz="1800" smtClean="0"/>
              <a:t>Caplet </a:t>
            </a:r>
            <a:r>
              <a:rPr lang="en-US" sz="1800" smtClean="0"/>
              <a:t>and Floorlet Payoffs</a:t>
            </a:r>
            <a:endParaRPr lang="en-CA" sz="1800"/>
          </a:p>
          <a:p>
            <a:pPr lvl="0">
              <a:lnSpc>
                <a:spcPct val="150000"/>
              </a:lnSpc>
              <a:spcBef>
                <a:spcPts val="0"/>
              </a:spcBef>
            </a:pPr>
            <a:r>
              <a:rPr lang="en-US" sz="1800"/>
              <a:t>Valuation</a:t>
            </a:r>
            <a:endParaRPr lang="en-CA" sz="1800"/>
          </a:p>
          <a:p>
            <a:pPr lvl="0">
              <a:lnSpc>
                <a:spcPct val="150000"/>
              </a:lnSpc>
              <a:spcBef>
                <a:spcPts val="0"/>
              </a:spcBef>
            </a:pPr>
            <a:r>
              <a:rPr lang="en-US" sz="1800"/>
              <a:t>Practical Notes</a:t>
            </a:r>
            <a:endParaRPr lang="en-CA" sz="1800"/>
          </a:p>
          <a:p>
            <a:pPr lvl="0">
              <a:lnSpc>
                <a:spcPct val="150000"/>
              </a:lnSpc>
              <a:spcBef>
                <a:spcPts val="0"/>
              </a:spcBef>
            </a:pPr>
            <a:r>
              <a:rPr lang="en-US" sz="1800" smtClean="0"/>
              <a:t>A real world example</a:t>
            </a:r>
            <a:endParaRPr lang="en-CA"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700" cy="589174"/>
          </a:xfrm>
          <a:prstGeom prst="rect">
            <a:avLst/>
          </a:prstGeom>
        </p:spPr>
        <p:txBody>
          <a:bodyPr spcFirstLastPara="1" wrap="square" lIns="91425" tIns="91425" rIns="91425" bIns="91425" anchor="t" anchorCtr="0">
            <a:noAutofit/>
          </a:bodyPr>
          <a:lstStyle/>
          <a:p>
            <a:pPr lvl="0"/>
            <a:r>
              <a:rPr lang="en-CA" sz="2000"/>
              <a:t>Amortizing Cap/Floor</a:t>
            </a:r>
            <a:endParaRPr sz="2000"/>
          </a:p>
        </p:txBody>
      </p:sp>
      <p:sp>
        <p:nvSpPr>
          <p:cNvPr id="125" name="Shape 125"/>
          <p:cNvSpPr txBox="1">
            <a:spLocks noGrp="1"/>
          </p:cNvSpPr>
          <p:nvPr>
            <p:ph type="body" idx="1"/>
          </p:nvPr>
        </p:nvSpPr>
        <p:spPr>
          <a:xfrm>
            <a:off x="827584" y="1687116"/>
            <a:ext cx="7586724" cy="3456384"/>
          </a:xfrm>
          <a:prstGeom prst="rect">
            <a:avLst/>
          </a:prstGeom>
        </p:spPr>
        <p:txBody>
          <a:bodyPr spcFirstLastPara="1" wrap="square" lIns="91425" tIns="91425" rIns="91425" bIns="91425" anchor="t" anchorCtr="0">
            <a:noAutofit/>
          </a:bodyPr>
          <a:lstStyle/>
          <a:p>
            <a:pPr marL="76200" lvl="0" indent="0" algn="ctr">
              <a:buNone/>
            </a:pPr>
            <a:r>
              <a:rPr lang="en-US" smtClean="0"/>
              <a:t>Amortizing </a:t>
            </a:r>
            <a:r>
              <a:rPr lang="en-CA" smtClean="0"/>
              <a:t>/</a:t>
            </a:r>
            <a:r>
              <a:rPr lang="en-US" smtClean="0"/>
              <a:t>Accreting Caps and Floors </a:t>
            </a:r>
            <a:r>
              <a:rPr lang="en-US"/>
              <a:t>Introduction</a:t>
            </a:r>
            <a:endParaRPr lang="en-CA"/>
          </a:p>
          <a:p>
            <a:pPr lvl="0">
              <a:spcBef>
                <a:spcPts val="1200"/>
              </a:spcBef>
            </a:pPr>
            <a:r>
              <a:rPr lang="en-US" sz="1600"/>
              <a:t>An interest rate cap is a financial contract between two parties that provides an interest rate ceiling or cap on the floating rate payments.</a:t>
            </a:r>
            <a:endParaRPr lang="en-CA" sz="1600"/>
          </a:p>
          <a:p>
            <a:pPr lvl="0"/>
            <a:r>
              <a:rPr lang="en-US" sz="1600"/>
              <a:t>An interest rate cap actually consists of a series of European call options (caplets) on interest rates. </a:t>
            </a:r>
            <a:endParaRPr lang="en-CA" sz="1600"/>
          </a:p>
          <a:p>
            <a:pPr lvl="0"/>
            <a:r>
              <a:rPr lang="en-US" sz="1600"/>
              <a:t>An amortizing cap is an interest rate cap whose notional principal amount declines during the life of the contract.</a:t>
            </a:r>
            <a:endParaRPr lang="en-CA" sz="1600"/>
          </a:p>
          <a:p>
            <a:pPr lvl="0"/>
            <a:r>
              <a:rPr lang="en-US" sz="1600"/>
              <a:t>An accreting cap is an interest rate cap whose notional principal amount increases during the life of the contract.</a:t>
            </a:r>
            <a:endParaRPr lang="en-CA" sz="1600"/>
          </a:p>
        </p:txBody>
      </p:sp>
    </p:spTree>
    <p:extLst>
      <p:ext uri="{BB962C8B-B14F-4D97-AF65-F5344CB8AC3E}">
        <p14:creationId xmlns:p14="http://schemas.microsoft.com/office/powerpoint/2010/main" val="3715424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700" cy="589174"/>
          </a:xfrm>
          <a:prstGeom prst="rect">
            <a:avLst/>
          </a:prstGeom>
        </p:spPr>
        <p:txBody>
          <a:bodyPr spcFirstLastPara="1" wrap="square" lIns="91425" tIns="91425" rIns="91425" bIns="91425" anchor="t" anchorCtr="0">
            <a:noAutofit/>
          </a:bodyPr>
          <a:lstStyle/>
          <a:p>
            <a:pPr lvl="0"/>
            <a:r>
              <a:rPr lang="en-CA" sz="2000"/>
              <a:t>Amortizing Cap/Floor</a:t>
            </a:r>
            <a:endParaRPr sz="2000"/>
          </a:p>
        </p:txBody>
      </p:sp>
      <p:sp>
        <p:nvSpPr>
          <p:cNvPr id="125" name="Shape 125"/>
          <p:cNvSpPr txBox="1">
            <a:spLocks noGrp="1"/>
          </p:cNvSpPr>
          <p:nvPr>
            <p:ph type="body" idx="1"/>
          </p:nvPr>
        </p:nvSpPr>
        <p:spPr>
          <a:xfrm>
            <a:off x="827584" y="1563638"/>
            <a:ext cx="7586724" cy="3312368"/>
          </a:xfrm>
          <a:prstGeom prst="rect">
            <a:avLst/>
          </a:prstGeom>
        </p:spPr>
        <p:txBody>
          <a:bodyPr spcFirstLastPara="1" wrap="square" lIns="91425" tIns="91425" rIns="91425" bIns="91425" anchor="t" anchorCtr="0">
            <a:noAutofit/>
          </a:bodyPr>
          <a:lstStyle/>
          <a:p>
            <a:pPr marL="76200" lvl="0" indent="0" algn="ctr">
              <a:buNone/>
            </a:pPr>
            <a:r>
              <a:rPr lang="en-US" smtClean="0"/>
              <a:t>Amortizing </a:t>
            </a:r>
            <a:r>
              <a:rPr lang="en-CA" smtClean="0"/>
              <a:t>/</a:t>
            </a:r>
            <a:r>
              <a:rPr lang="en-US" smtClean="0"/>
              <a:t>Accreting Caps and Floors Introduction (Cont)</a:t>
            </a:r>
            <a:endParaRPr lang="en-CA"/>
          </a:p>
          <a:p>
            <a:pPr lvl="0"/>
            <a:r>
              <a:rPr lang="en-US" sz="1600"/>
              <a:t>An interest rate floor is a financial contract between two parties that provides an interest rate </a:t>
            </a:r>
            <a:r>
              <a:rPr lang="en-CA" sz="1600"/>
              <a:t>“</a:t>
            </a:r>
            <a:r>
              <a:rPr lang="en-US" sz="1600"/>
              <a:t>floor” on the floating rate payments.</a:t>
            </a:r>
            <a:endParaRPr lang="en-CA" sz="1600"/>
          </a:p>
          <a:p>
            <a:pPr lvl="0"/>
            <a:r>
              <a:rPr lang="en-US" sz="1600"/>
              <a:t>An interest rate floor consists of a series of European put options (floorlets) on interest rates. </a:t>
            </a:r>
            <a:endParaRPr lang="en-CA" sz="1600"/>
          </a:p>
          <a:p>
            <a:pPr lvl="0"/>
            <a:r>
              <a:rPr lang="en-US" sz="1600"/>
              <a:t>An amortizing floor is an interest rate floor whose notional principal amount declines during the life of the contract.</a:t>
            </a:r>
            <a:endParaRPr lang="en-CA" sz="1600"/>
          </a:p>
          <a:p>
            <a:pPr lvl="0"/>
            <a:r>
              <a:rPr lang="en-US" sz="1600"/>
              <a:t>An accreting floor is an interest rate floor whose notional principal amount increases during the life of the contract.</a:t>
            </a:r>
            <a:endParaRPr lang="en-CA" sz="1600"/>
          </a:p>
        </p:txBody>
      </p:sp>
    </p:spTree>
    <p:extLst>
      <p:ext uri="{BB962C8B-B14F-4D97-AF65-F5344CB8AC3E}">
        <p14:creationId xmlns:p14="http://schemas.microsoft.com/office/powerpoint/2010/main" val="10714105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700" cy="589174"/>
          </a:xfrm>
          <a:prstGeom prst="rect">
            <a:avLst/>
          </a:prstGeom>
        </p:spPr>
        <p:txBody>
          <a:bodyPr spcFirstLastPara="1" wrap="square" lIns="91425" tIns="91425" rIns="91425" bIns="91425" anchor="t" anchorCtr="0">
            <a:noAutofit/>
          </a:bodyPr>
          <a:lstStyle/>
          <a:p>
            <a:pPr lvl="0"/>
            <a:r>
              <a:rPr lang="en-CA" sz="2000"/>
              <a:t>Amortizing Cap/Floor</a:t>
            </a:r>
            <a:endParaRPr sz="2000"/>
          </a:p>
        </p:txBody>
      </p:sp>
      <p:sp>
        <p:nvSpPr>
          <p:cNvPr id="125" name="Shape 125"/>
          <p:cNvSpPr txBox="1">
            <a:spLocks noGrp="1"/>
          </p:cNvSpPr>
          <p:nvPr>
            <p:ph type="body" idx="1"/>
          </p:nvPr>
        </p:nvSpPr>
        <p:spPr>
          <a:xfrm>
            <a:off x="827584" y="1275606"/>
            <a:ext cx="7586724" cy="3672408"/>
          </a:xfrm>
          <a:prstGeom prst="rect">
            <a:avLst/>
          </a:prstGeom>
        </p:spPr>
        <p:txBody>
          <a:bodyPr spcFirstLastPara="1" wrap="square" lIns="91425" tIns="91425" rIns="91425" bIns="91425" anchor="t" anchorCtr="0">
            <a:noAutofit/>
          </a:bodyPr>
          <a:lstStyle/>
          <a:p>
            <a:pPr marL="76200" lvl="0" indent="0" algn="ctr">
              <a:buNone/>
            </a:pPr>
            <a:r>
              <a:rPr lang="en-US"/>
              <a:t>The </a:t>
            </a:r>
            <a:r>
              <a:rPr lang="en-US" smtClean="0"/>
              <a:t>Use </a:t>
            </a:r>
            <a:r>
              <a:rPr lang="en-US"/>
              <a:t>of </a:t>
            </a:r>
            <a:r>
              <a:rPr lang="en-US" smtClean="0"/>
              <a:t>Amortizing /Accreting Caps and Floors</a:t>
            </a:r>
            <a:endParaRPr lang="en-CA"/>
          </a:p>
          <a:p>
            <a:pPr lvl="0">
              <a:spcBef>
                <a:spcPts val="1200"/>
              </a:spcBef>
            </a:pPr>
            <a:r>
              <a:rPr lang="en-US" sz="1600" smtClean="0"/>
              <a:t>Amortizing caps and floors are </a:t>
            </a:r>
            <a:r>
              <a:rPr lang="en-US" sz="1600"/>
              <a:t>primarily used to hedge loans whose principal declines on a scheduled basis.</a:t>
            </a:r>
            <a:endParaRPr lang="en-CA" sz="1600"/>
          </a:p>
          <a:p>
            <a:pPr lvl="0"/>
            <a:r>
              <a:rPr lang="en-US" sz="1600"/>
              <a:t>An accreting </a:t>
            </a:r>
            <a:r>
              <a:rPr lang="en-US" sz="1600" smtClean="0"/>
              <a:t>cap or floor </a:t>
            </a:r>
            <a:r>
              <a:rPr lang="en-US" sz="1600"/>
              <a:t>is primarily used to hedge construction loans whose principal increases on a scheduled basis to meet the expanding working capital requirements.</a:t>
            </a:r>
            <a:endParaRPr lang="en-CA" sz="1600"/>
          </a:p>
          <a:p>
            <a:pPr lvl="0"/>
            <a:r>
              <a:rPr lang="en-US" sz="1600"/>
              <a:t>Amortizing caps are frequently purchased by issuers of floating rate debt where the loan principal declines during the life.</a:t>
            </a:r>
            <a:endParaRPr lang="en-CA" sz="1600"/>
          </a:p>
          <a:p>
            <a:pPr lvl="0"/>
            <a:r>
              <a:rPr lang="en-US" sz="1600" smtClean="0"/>
              <a:t>Accreting </a:t>
            </a:r>
            <a:r>
              <a:rPr lang="en-US" sz="1600"/>
              <a:t>caps are frequently purchased by issuers of floating rate debt where the loan principal increases during the life</a:t>
            </a:r>
            <a:r>
              <a:rPr lang="en-US" sz="1600" smtClean="0"/>
              <a:t>.</a:t>
            </a:r>
            <a:endParaRPr lang="en-CA" sz="1600"/>
          </a:p>
        </p:txBody>
      </p:sp>
    </p:spTree>
    <p:extLst>
      <p:ext uri="{BB962C8B-B14F-4D97-AF65-F5344CB8AC3E}">
        <p14:creationId xmlns:p14="http://schemas.microsoft.com/office/powerpoint/2010/main" val="2239571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700" cy="589174"/>
          </a:xfrm>
          <a:prstGeom prst="rect">
            <a:avLst/>
          </a:prstGeom>
        </p:spPr>
        <p:txBody>
          <a:bodyPr spcFirstLastPara="1" wrap="square" lIns="91425" tIns="91425" rIns="91425" bIns="91425" anchor="t" anchorCtr="0">
            <a:noAutofit/>
          </a:bodyPr>
          <a:lstStyle/>
          <a:p>
            <a:pPr lvl="0"/>
            <a:r>
              <a:rPr lang="en-CA" sz="2000"/>
              <a:t>Amortizing Cap/Floor</a:t>
            </a:r>
            <a:endParaRPr sz="2000"/>
          </a:p>
        </p:txBody>
      </p:sp>
      <p:sp>
        <p:nvSpPr>
          <p:cNvPr id="125" name="Shape 125"/>
          <p:cNvSpPr txBox="1">
            <a:spLocks noGrp="1"/>
          </p:cNvSpPr>
          <p:nvPr>
            <p:ph type="body" idx="1"/>
          </p:nvPr>
        </p:nvSpPr>
        <p:spPr>
          <a:xfrm>
            <a:off x="827584" y="1347614"/>
            <a:ext cx="7586724" cy="3456384"/>
          </a:xfrm>
          <a:prstGeom prst="rect">
            <a:avLst/>
          </a:prstGeom>
        </p:spPr>
        <p:txBody>
          <a:bodyPr spcFirstLastPara="1" wrap="square" lIns="91425" tIns="91425" rIns="91425" bIns="91425" anchor="t" anchorCtr="0">
            <a:noAutofit/>
          </a:bodyPr>
          <a:lstStyle/>
          <a:p>
            <a:pPr marL="76200" lvl="0" indent="0" algn="ctr">
              <a:buNone/>
            </a:pPr>
            <a:r>
              <a:rPr lang="en-US"/>
              <a:t>The </a:t>
            </a:r>
            <a:r>
              <a:rPr lang="en-US" smtClean="0"/>
              <a:t>Use </a:t>
            </a:r>
            <a:r>
              <a:rPr lang="en-US"/>
              <a:t>of </a:t>
            </a:r>
            <a:r>
              <a:rPr lang="en-US" smtClean="0"/>
              <a:t>Amortizing /Accreting Caps and Floors</a:t>
            </a:r>
            <a:endParaRPr lang="en-CA"/>
          </a:p>
          <a:p>
            <a:pPr lvl="0">
              <a:spcBef>
                <a:spcPts val="1200"/>
              </a:spcBef>
            </a:pPr>
            <a:r>
              <a:rPr lang="en-US" sz="1600"/>
              <a:t>Amortizing floors are frequently purchased by purchasers of floating rate debt where the loan principal declines during the life.</a:t>
            </a:r>
            <a:endParaRPr lang="en-CA" sz="1600"/>
          </a:p>
          <a:p>
            <a:pPr lvl="0"/>
            <a:r>
              <a:rPr lang="en-US" sz="1600"/>
              <a:t>Amortizing floors are frequently purchased by purchasers of floating rate debt where the loan principal increases during the </a:t>
            </a:r>
            <a:r>
              <a:rPr lang="en-US" sz="1600"/>
              <a:t>life</a:t>
            </a:r>
            <a:r>
              <a:rPr lang="en-US" sz="1600" smtClean="0"/>
              <a:t>.</a:t>
            </a:r>
            <a:endParaRPr lang="en-US" sz="1600" smtClean="0"/>
          </a:p>
          <a:p>
            <a:pPr lvl="0"/>
            <a:r>
              <a:rPr lang="en-US" sz="1600" smtClean="0"/>
              <a:t>The amortizing/accreting cap </a:t>
            </a:r>
            <a:r>
              <a:rPr lang="en-US" sz="1600"/>
              <a:t>holders wish to protect themselves from the increased financing costs that would result from </a:t>
            </a:r>
            <a:r>
              <a:rPr lang="en-US" sz="1600" smtClean="0"/>
              <a:t>fluctuation </a:t>
            </a:r>
            <a:r>
              <a:rPr lang="en-US" sz="1600"/>
              <a:t>in interest rates</a:t>
            </a:r>
            <a:r>
              <a:rPr lang="en-US" sz="1600" smtClean="0"/>
              <a:t>.</a:t>
            </a:r>
          </a:p>
          <a:p>
            <a:r>
              <a:rPr lang="en-US" sz="1600"/>
              <a:t>The </a:t>
            </a:r>
            <a:r>
              <a:rPr lang="en-US" sz="1600" smtClean="0"/>
              <a:t>amortizing/accreting floor holders </a:t>
            </a:r>
            <a:r>
              <a:rPr lang="en-US" sz="1600"/>
              <a:t>wish to protect themselves from the loss of income that would result from a decrease in interest rates.</a:t>
            </a:r>
            <a:endParaRPr lang="en-CA" sz="1600"/>
          </a:p>
          <a:p>
            <a:pPr marL="76200" lvl="0" indent="0">
              <a:buNone/>
            </a:pPr>
            <a:endParaRPr lang="en-CA" sz="1600"/>
          </a:p>
        </p:txBody>
      </p:sp>
    </p:spTree>
    <p:extLst>
      <p:ext uri="{BB962C8B-B14F-4D97-AF65-F5344CB8AC3E}">
        <p14:creationId xmlns:p14="http://schemas.microsoft.com/office/powerpoint/2010/main" val="961727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700" cy="589174"/>
          </a:xfrm>
          <a:prstGeom prst="rect">
            <a:avLst/>
          </a:prstGeom>
        </p:spPr>
        <p:txBody>
          <a:bodyPr spcFirstLastPara="1" wrap="square" lIns="91425" tIns="91425" rIns="91425" bIns="91425" anchor="t" anchorCtr="0">
            <a:noAutofit/>
          </a:bodyPr>
          <a:lstStyle/>
          <a:p>
            <a:pPr lvl="0"/>
            <a:r>
              <a:rPr lang="en-CA" sz="2000"/>
              <a:t>Amortizing Cap/Floor</a:t>
            </a:r>
            <a:endParaRPr sz="2000"/>
          </a:p>
        </p:txBody>
      </p:sp>
      <mc:AlternateContent xmlns:mc="http://schemas.openxmlformats.org/markup-compatibility/2006" xmlns:a14="http://schemas.microsoft.com/office/drawing/2010/main">
        <mc:Choice Requires="a14">
          <p:sp>
            <p:nvSpPr>
              <p:cNvPr id="125" name="Shape 125"/>
              <p:cNvSpPr txBox="1">
                <a:spLocks noGrp="1"/>
              </p:cNvSpPr>
              <p:nvPr>
                <p:ph type="body" idx="1"/>
              </p:nvPr>
            </p:nvSpPr>
            <p:spPr>
              <a:xfrm>
                <a:off x="827584" y="1275606"/>
                <a:ext cx="7586724" cy="3672408"/>
              </a:xfrm>
              <a:prstGeom prst="rect">
                <a:avLst/>
              </a:prstGeom>
            </p:spPr>
            <p:txBody>
              <a:bodyPr spcFirstLastPara="1" wrap="square" lIns="91425" tIns="91425" rIns="91425" bIns="91425" anchor="t" anchorCtr="0">
                <a:noAutofit/>
              </a:bodyPr>
              <a:lstStyle/>
              <a:p>
                <a:pPr marL="76200" lvl="0" indent="0" algn="ctr">
                  <a:buNone/>
                </a:pPr>
                <a:r>
                  <a:rPr lang="en-US" smtClean="0"/>
                  <a:t>Caplet Payoff</a:t>
                </a:r>
                <a:endParaRPr lang="en-CA"/>
              </a:p>
              <a:p>
                <a:pPr lvl="0"/>
                <a:r>
                  <a:rPr lang="en-US" sz="1600"/>
                  <a:t>The payoff of a </a:t>
                </a:r>
                <a:r>
                  <a:rPr lang="en-US" sz="1600" smtClean="0"/>
                  <a:t>caplet</a:t>
                </a:r>
                <a:endParaRPr lang="en-CA" sz="1600" i="1" smtClean="0"/>
              </a:p>
              <a:p>
                <a:pPr marL="76200" indent="0">
                  <a:buNone/>
                </a:pPr>
                <a14:m>
                  <m:oMathPara xmlns:m="http://schemas.openxmlformats.org/officeDocument/2006/math">
                    <m:oMathParaPr>
                      <m:jc m:val="centerGroup"/>
                    </m:oMathParaPr>
                    <m:oMath xmlns:m="http://schemas.openxmlformats.org/officeDocument/2006/math">
                      <m:r>
                        <a:rPr lang="en-US" sz="1400" i="1">
                          <a:latin typeface="Cambria Math"/>
                        </a:rPr>
                        <m:t>𝑃𝑎𝑦𝑜𝑓𝑓</m:t>
                      </m:r>
                      <m:r>
                        <a:rPr lang="en-US" sz="1400" i="1">
                          <a:latin typeface="Cambria Math"/>
                        </a:rPr>
                        <m:t>=</m:t>
                      </m:r>
                      <m:r>
                        <a:rPr lang="en-US" sz="1400" i="1">
                          <a:latin typeface="Cambria Math"/>
                        </a:rPr>
                        <m:t>𝑁</m:t>
                      </m:r>
                      <m:r>
                        <a:rPr lang="en-US" sz="1400" i="1">
                          <a:latin typeface="Cambria Math"/>
                        </a:rPr>
                        <m:t>∗</m:t>
                      </m:r>
                      <m:r>
                        <a:rPr lang="en-US" sz="1400" i="1">
                          <a:latin typeface="Cambria Math"/>
                        </a:rPr>
                        <m:t>𝜏</m:t>
                      </m:r>
                      <m:r>
                        <a:rPr lang="en-US" sz="1400" i="1">
                          <a:latin typeface="Cambria Math"/>
                        </a:rPr>
                        <m:t>∗</m:t>
                      </m:r>
                      <m:r>
                        <a:rPr lang="en-US" sz="1400" i="1">
                          <a:latin typeface="Cambria Math"/>
                        </a:rPr>
                        <m:t>𝑚𝑎𝑥</m:t>
                      </m:r>
                      <m:r>
                        <a:rPr lang="en-US" sz="1400" i="1">
                          <a:latin typeface="Cambria Math"/>
                        </a:rPr>
                        <m:t>(</m:t>
                      </m:r>
                      <m:r>
                        <a:rPr lang="en-US" sz="1400" i="1">
                          <a:latin typeface="Cambria Math"/>
                        </a:rPr>
                        <m:t>𝑅</m:t>
                      </m:r>
                      <m:r>
                        <a:rPr lang="en-US" sz="1400" i="1">
                          <a:latin typeface="Cambria Math"/>
                        </a:rPr>
                        <m:t>−</m:t>
                      </m:r>
                      <m:r>
                        <a:rPr lang="en-US" sz="1400" i="1">
                          <a:latin typeface="Cambria Math"/>
                        </a:rPr>
                        <m:t>𝐾</m:t>
                      </m:r>
                      <m:r>
                        <a:rPr lang="en-US" sz="1400" i="1">
                          <a:latin typeface="Cambria Math"/>
                        </a:rPr>
                        <m:t>,0)</m:t>
                      </m:r>
                    </m:oMath>
                  </m:oMathPara>
                </a14:m>
                <a:endParaRPr lang="en-CA" sz="1400"/>
              </a:p>
              <a:p>
                <a:pPr marL="533400" lvl="1" indent="0">
                  <a:buNone/>
                </a:pPr>
                <a:r>
                  <a:rPr lang="en-US" sz="1400"/>
                  <a:t>where N – </a:t>
                </a:r>
                <a:r>
                  <a:rPr lang="en-US" sz="1400" smtClean="0"/>
                  <a:t>notional</a:t>
                </a:r>
                <a:r>
                  <a:rPr lang="en-US" sz="1400"/>
                  <a:t>; R – </a:t>
                </a:r>
                <a:r>
                  <a:rPr lang="en-US" sz="1400" smtClean="0"/>
                  <a:t>realized </a:t>
                </a:r>
                <a:r>
                  <a:rPr lang="en-US" sz="1400"/>
                  <a:t>interest rate; K – </a:t>
                </a:r>
                <a:r>
                  <a:rPr lang="en-US" sz="1400" smtClean="0"/>
                  <a:t>strike</a:t>
                </a:r>
                <a:r>
                  <a:rPr lang="en-US" sz="1400"/>
                  <a:t>; </a:t>
                </a:r>
                <a14:m>
                  <m:oMath xmlns:m="http://schemas.openxmlformats.org/officeDocument/2006/math">
                    <m:r>
                      <a:rPr lang="en-US" sz="1400" i="1">
                        <a:latin typeface="Cambria Math"/>
                      </a:rPr>
                      <m:t>𝜏</m:t>
                    </m:r>
                  </m:oMath>
                </a14:m>
                <a:r>
                  <a:rPr lang="en-US" sz="1400"/>
                  <a:t> – </a:t>
                </a:r>
                <a:r>
                  <a:rPr lang="en-US" sz="1400" smtClean="0"/>
                  <a:t>day </a:t>
                </a:r>
                <a:r>
                  <a:rPr lang="en-US" sz="1400"/>
                  <a:t>count fraction.</a:t>
                </a:r>
                <a:endParaRPr lang="en-CA" sz="1400"/>
              </a:p>
              <a:p>
                <a:pPr lvl="0"/>
                <a:r>
                  <a:rPr lang="en-US" sz="1600"/>
                  <a:t>Payoff diagram</a:t>
                </a:r>
                <a:endParaRPr lang="en-CA" sz="1600"/>
              </a:p>
              <a:p>
                <a:endParaRPr lang="en-CA" sz="1600"/>
              </a:p>
            </p:txBody>
          </p:sp>
        </mc:Choice>
        <mc:Fallback xmlns="">
          <p:sp>
            <p:nvSpPr>
              <p:cNvPr id="125" name="Shape 125"/>
              <p:cNvSpPr txBox="1">
                <a:spLocks noGrp="1" noRot="1" noChangeAspect="1" noMove="1" noResize="1" noEditPoints="1" noAdjustHandles="1" noChangeArrowheads="1" noChangeShapeType="1" noTextEdit="1"/>
              </p:cNvSpPr>
              <p:nvPr>
                <p:ph type="body" idx="1"/>
              </p:nvPr>
            </p:nvSpPr>
            <p:spPr>
              <a:xfrm>
                <a:off x="827584" y="1275606"/>
                <a:ext cx="7586724" cy="3672408"/>
              </a:xfrm>
              <a:prstGeom prst="rect">
                <a:avLst/>
              </a:prstGeom>
              <a:blipFill rotWithShape="1">
                <a:blip r:embed="rId3"/>
                <a:stretch>
                  <a:fillRect/>
                </a:stretch>
              </a:blipFill>
            </p:spPr>
            <p:txBody>
              <a:bodyPr/>
              <a:lstStyle/>
              <a:p>
                <a:r>
                  <a:rPr lang="en-CA">
                    <a:noFill/>
                  </a:rPr>
                  <a:t> </a:t>
                </a:r>
              </a:p>
            </p:txBody>
          </p:sp>
        </mc:Fallback>
      </mc:AlternateContent>
      <p:graphicFrame>
        <p:nvGraphicFramePr>
          <p:cNvPr id="4" name="Chart 3"/>
          <p:cNvGraphicFramePr/>
          <p:nvPr>
            <p:extLst>
              <p:ext uri="{D42A27DB-BD31-4B8C-83A1-F6EECF244321}">
                <p14:modId xmlns:p14="http://schemas.microsoft.com/office/powerpoint/2010/main" val="2501662857"/>
              </p:ext>
            </p:extLst>
          </p:nvPr>
        </p:nvGraphicFramePr>
        <p:xfrm>
          <a:off x="1331640" y="2886075"/>
          <a:ext cx="5172075" cy="225742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784763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700" cy="589174"/>
          </a:xfrm>
          <a:prstGeom prst="rect">
            <a:avLst/>
          </a:prstGeom>
        </p:spPr>
        <p:txBody>
          <a:bodyPr spcFirstLastPara="1" wrap="square" lIns="91425" tIns="91425" rIns="91425" bIns="91425" anchor="t" anchorCtr="0">
            <a:noAutofit/>
          </a:bodyPr>
          <a:lstStyle/>
          <a:p>
            <a:pPr lvl="0"/>
            <a:r>
              <a:rPr lang="en-CA" sz="2000"/>
              <a:t>Amortizing Cap/Floor</a:t>
            </a:r>
            <a:endParaRPr sz="2000"/>
          </a:p>
        </p:txBody>
      </p:sp>
      <mc:AlternateContent xmlns:mc="http://schemas.openxmlformats.org/markup-compatibility/2006">
        <mc:Choice xmlns:a14="http://schemas.microsoft.com/office/drawing/2010/main" Requires="a14">
          <p:sp>
            <p:nvSpPr>
              <p:cNvPr id="125" name="Shape 125"/>
              <p:cNvSpPr txBox="1">
                <a:spLocks noGrp="1"/>
              </p:cNvSpPr>
              <p:nvPr>
                <p:ph type="body" idx="1"/>
              </p:nvPr>
            </p:nvSpPr>
            <p:spPr>
              <a:xfrm>
                <a:off x="827584" y="1275606"/>
                <a:ext cx="7586724" cy="3672408"/>
              </a:xfrm>
              <a:prstGeom prst="rect">
                <a:avLst/>
              </a:prstGeom>
            </p:spPr>
            <p:txBody>
              <a:bodyPr spcFirstLastPara="1" wrap="square" lIns="91425" tIns="91425" rIns="91425" bIns="91425" anchor="t" anchorCtr="0">
                <a:noAutofit/>
              </a:bodyPr>
              <a:lstStyle/>
              <a:p>
                <a:pPr marL="76200" lvl="0" indent="0" algn="ctr">
                  <a:buNone/>
                </a:pPr>
                <a:r>
                  <a:rPr lang="en-US"/>
                  <a:t>Floorlet Payoff</a:t>
                </a:r>
                <a:endParaRPr lang="en-CA"/>
              </a:p>
              <a:p>
                <a:pPr lvl="0"/>
                <a:r>
                  <a:rPr lang="en-US" sz="1600"/>
                  <a:t>The payoff of a </a:t>
                </a:r>
                <a:r>
                  <a:rPr lang="en-US" sz="1600"/>
                  <a:t>floorlet is given by</a:t>
                </a:r>
                <a:endParaRPr lang="en-CA" sz="1600"/>
              </a:p>
              <a:p>
                <a:pPr marL="76200" indent="0">
                  <a:buNone/>
                </a:pPr>
                <a14:m>
                  <m:oMathPara xmlns:m="http://schemas.openxmlformats.org/officeDocument/2006/math">
                    <m:oMathParaPr>
                      <m:jc m:val="centerGroup"/>
                    </m:oMathParaPr>
                    <m:oMath xmlns:m="http://schemas.openxmlformats.org/officeDocument/2006/math">
                      <m:r>
                        <a:rPr lang="en-US" sz="1400" i="1">
                          <a:latin typeface="Cambria Math"/>
                        </a:rPr>
                        <m:t>𝑃𝑎𝑦𝑜𝑓𝑓</m:t>
                      </m:r>
                      <m:r>
                        <a:rPr lang="en-US" sz="1400" i="1">
                          <a:latin typeface="Cambria Math"/>
                        </a:rPr>
                        <m:t>=</m:t>
                      </m:r>
                      <m:r>
                        <a:rPr lang="en-US" sz="1400" i="1">
                          <a:latin typeface="Cambria Math"/>
                        </a:rPr>
                        <m:t>𝑁</m:t>
                      </m:r>
                      <m:r>
                        <a:rPr lang="en-US" sz="1400" i="1">
                          <a:latin typeface="Cambria Math"/>
                        </a:rPr>
                        <m:t>∗</m:t>
                      </m:r>
                      <m:r>
                        <a:rPr lang="en-US" sz="1400" i="1">
                          <a:latin typeface="Cambria Math"/>
                        </a:rPr>
                        <m:t>𝜏</m:t>
                      </m:r>
                      <m:r>
                        <a:rPr lang="en-US" sz="1400" i="1">
                          <a:latin typeface="Cambria Math"/>
                        </a:rPr>
                        <m:t>∗</m:t>
                      </m:r>
                      <m:r>
                        <a:rPr lang="en-US" sz="1400" i="1">
                          <a:latin typeface="Cambria Math"/>
                        </a:rPr>
                        <m:t>𝑚𝑎𝑥</m:t>
                      </m:r>
                      <m:r>
                        <a:rPr lang="en-US" sz="1400" i="1">
                          <a:latin typeface="Cambria Math"/>
                        </a:rPr>
                        <m:t>(</m:t>
                      </m:r>
                      <m:r>
                        <a:rPr lang="en-US" sz="1400" i="1">
                          <a:latin typeface="Cambria Math"/>
                        </a:rPr>
                        <m:t>𝐾</m:t>
                      </m:r>
                      <m:r>
                        <a:rPr lang="en-US" sz="1400" i="1">
                          <a:latin typeface="Cambria Math"/>
                        </a:rPr>
                        <m:t>−</m:t>
                      </m:r>
                      <m:r>
                        <a:rPr lang="en-US" sz="1400" i="1">
                          <a:latin typeface="Cambria Math"/>
                        </a:rPr>
                        <m:t>𝑅</m:t>
                      </m:r>
                      <m:r>
                        <a:rPr lang="en-US" sz="1400" i="1">
                          <a:latin typeface="Cambria Math"/>
                        </a:rPr>
                        <m:t>,0)</m:t>
                      </m:r>
                    </m:oMath>
                  </m:oMathPara>
                </a14:m>
                <a:endParaRPr lang="en-CA" sz="1400"/>
              </a:p>
              <a:p>
                <a:pPr marL="533400" lvl="1" indent="0">
                  <a:buNone/>
                </a:pPr>
                <a:r>
                  <a:rPr lang="en-US" sz="1400"/>
                  <a:t>where N – </a:t>
                </a:r>
                <a:r>
                  <a:rPr lang="en-US" sz="1400"/>
                  <a:t>notional</a:t>
                </a:r>
                <a:r>
                  <a:rPr lang="en-US" sz="1400"/>
                  <a:t>; R – </a:t>
                </a:r>
                <a:r>
                  <a:rPr lang="en-US" sz="1400"/>
                  <a:t>realized </a:t>
                </a:r>
                <a:r>
                  <a:rPr lang="en-US" sz="1400"/>
                  <a:t>interest rate; K – </a:t>
                </a:r>
                <a:r>
                  <a:rPr lang="en-US" sz="1400"/>
                  <a:t>strike</a:t>
                </a:r>
                <a:r>
                  <a:rPr lang="en-US" sz="1400"/>
                  <a:t>; </a:t>
                </a:r>
                <a14:m>
                  <m:oMath xmlns:m="http://schemas.openxmlformats.org/officeDocument/2006/math">
                    <m:r>
                      <a:rPr lang="en-US" sz="1400" i="1">
                        <a:latin typeface="Cambria Math"/>
                      </a:rPr>
                      <m:t>𝜏</m:t>
                    </m:r>
                  </m:oMath>
                </a14:m>
                <a:r>
                  <a:rPr lang="en-US" sz="1400"/>
                  <a:t> – </a:t>
                </a:r>
                <a:r>
                  <a:rPr lang="en-US" sz="1400"/>
                  <a:t>day </a:t>
                </a:r>
                <a:r>
                  <a:rPr lang="en-US" sz="1400"/>
                  <a:t>count fraction.</a:t>
                </a:r>
                <a:endParaRPr lang="en-CA" sz="1400"/>
              </a:p>
              <a:p>
                <a:pPr lvl="0"/>
                <a:r>
                  <a:rPr lang="en-US" sz="1600"/>
                  <a:t>Payoff </a:t>
                </a:r>
                <a:r>
                  <a:rPr lang="en-US" sz="1600" smtClean="0"/>
                  <a:t>diagram</a:t>
                </a:r>
                <a:endParaRPr lang="en-CA" sz="1600"/>
              </a:p>
            </p:txBody>
          </p:sp>
        </mc:Choice>
        <mc:Fallback>
          <p:sp>
            <p:nvSpPr>
              <p:cNvPr id="125" name="Shape 125"/>
              <p:cNvSpPr txBox="1">
                <a:spLocks noGrp="1" noRot="1" noChangeAspect="1" noMove="1" noResize="1" noEditPoints="1" noAdjustHandles="1" noChangeArrowheads="1" noChangeShapeType="1" noTextEdit="1"/>
              </p:cNvSpPr>
              <p:nvPr>
                <p:ph type="body" idx="1"/>
              </p:nvPr>
            </p:nvSpPr>
            <p:spPr>
              <a:xfrm>
                <a:off x="827584" y="1275606"/>
                <a:ext cx="7586724" cy="3672408"/>
              </a:xfrm>
              <a:prstGeom prst="rect">
                <a:avLst/>
              </a:prstGeom>
              <a:blipFill rotWithShape="1">
                <a:blip r:embed="rId3"/>
                <a:stretch>
                  <a:fillRect/>
                </a:stretch>
              </a:blipFill>
            </p:spPr>
            <p:txBody>
              <a:bodyPr/>
              <a:lstStyle/>
              <a:p>
                <a:r>
                  <a:rPr lang="en-CA">
                    <a:noFill/>
                  </a:rPr>
                  <a:t> </a:t>
                </a:r>
              </a:p>
            </p:txBody>
          </p:sp>
        </mc:Fallback>
      </mc:AlternateContent>
      <p:graphicFrame>
        <p:nvGraphicFramePr>
          <p:cNvPr id="5" name="Chart 4"/>
          <p:cNvGraphicFramePr/>
          <p:nvPr>
            <p:extLst>
              <p:ext uri="{D42A27DB-BD31-4B8C-83A1-F6EECF244321}">
                <p14:modId xmlns:p14="http://schemas.microsoft.com/office/powerpoint/2010/main" val="1877617439"/>
              </p:ext>
            </p:extLst>
          </p:nvPr>
        </p:nvGraphicFramePr>
        <p:xfrm>
          <a:off x="1547664" y="2931790"/>
          <a:ext cx="5172075" cy="213394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7622928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886650" y="398400"/>
            <a:ext cx="7370700" cy="589174"/>
          </a:xfrm>
          <a:prstGeom prst="rect">
            <a:avLst/>
          </a:prstGeom>
        </p:spPr>
        <p:txBody>
          <a:bodyPr spcFirstLastPara="1" wrap="square" lIns="91425" tIns="91425" rIns="91425" bIns="91425" anchor="t" anchorCtr="0">
            <a:noAutofit/>
          </a:bodyPr>
          <a:lstStyle/>
          <a:p>
            <a:pPr lvl="0"/>
            <a:r>
              <a:rPr lang="en-CA" sz="2000"/>
              <a:t>Amortizing Cap</a:t>
            </a:r>
            <a:endParaRPr sz="2000"/>
          </a:p>
        </p:txBody>
      </p:sp>
      <mc:AlternateContent xmlns:mc="http://schemas.openxmlformats.org/markup-compatibility/2006">
        <mc:Choice xmlns:a14="http://schemas.microsoft.com/office/drawing/2010/main" Requires="a14">
          <p:sp>
            <p:nvSpPr>
              <p:cNvPr id="125" name="Shape 125"/>
              <p:cNvSpPr txBox="1">
                <a:spLocks noGrp="1"/>
              </p:cNvSpPr>
              <p:nvPr>
                <p:ph type="body" idx="1"/>
              </p:nvPr>
            </p:nvSpPr>
            <p:spPr>
              <a:xfrm>
                <a:off x="899592" y="1347614"/>
                <a:ext cx="7586724" cy="3672408"/>
              </a:xfrm>
              <a:prstGeom prst="rect">
                <a:avLst/>
              </a:prstGeom>
            </p:spPr>
            <p:txBody>
              <a:bodyPr spcFirstLastPara="1" wrap="square" lIns="91425" tIns="91425" rIns="91425" bIns="91425" anchor="t" anchorCtr="0">
                <a:noAutofit/>
              </a:bodyPr>
              <a:lstStyle/>
              <a:p>
                <a:pPr marL="76200" lvl="0" indent="0" algn="ctr">
                  <a:buNone/>
                </a:pPr>
                <a:r>
                  <a:rPr lang="en-US"/>
                  <a:t>Valuation</a:t>
                </a:r>
                <a:endParaRPr lang="en-CA"/>
              </a:p>
              <a:p>
                <a:pPr>
                  <a:spcBef>
                    <a:spcPts val="1200"/>
                  </a:spcBef>
                </a:pPr>
                <a:r>
                  <a:rPr lang="en-US" sz="1600"/>
                  <a:t>The analytics is similar to a vanilla </a:t>
                </a:r>
                <a:r>
                  <a:rPr lang="en-US" sz="1600" smtClean="0"/>
                  <a:t>cap and floor </a:t>
                </a:r>
                <a:r>
                  <a:rPr lang="en-US" sz="1600" smtClean="0"/>
                  <a:t>except the </a:t>
                </a:r>
                <a:r>
                  <a:rPr lang="en-US" sz="1600"/>
                  <a:t>principal amount used by each period may be different</a:t>
                </a:r>
                <a:r>
                  <a:rPr lang="en-US" sz="1600" smtClean="0"/>
                  <a:t>.</a:t>
                </a:r>
              </a:p>
              <a:p>
                <a:pPr lvl="0">
                  <a:spcBef>
                    <a:spcPts val="1200"/>
                  </a:spcBef>
                </a:pPr>
                <a:r>
                  <a:rPr lang="en-US" sz="1600" smtClean="0"/>
                  <a:t>The </a:t>
                </a:r>
                <a:r>
                  <a:rPr lang="en-US" sz="1600"/>
                  <a:t>present value of a cap is given by</a:t>
                </a:r>
                <a:endParaRPr lang="en-CA" sz="1600"/>
              </a:p>
              <a:p>
                <a:pPr marL="76200" indent="0">
                  <a:buNone/>
                </a:pPr>
                <a14:m>
                  <m:oMathPara xmlns:m="http://schemas.openxmlformats.org/officeDocument/2006/math">
                    <m:oMathParaPr>
                      <m:jc m:val="centerGroup"/>
                    </m:oMathParaPr>
                    <m:oMath xmlns:m="http://schemas.openxmlformats.org/officeDocument/2006/math">
                      <m:r>
                        <a:rPr lang="en-US" sz="1400" i="1">
                          <a:latin typeface="Cambria Math"/>
                        </a:rPr>
                        <m:t>𝑃𝑉</m:t>
                      </m:r>
                      <m:d>
                        <m:dPr>
                          <m:ctrlPr>
                            <a:rPr lang="en-CA" sz="1400" i="1">
                              <a:latin typeface="Cambria Math"/>
                            </a:rPr>
                          </m:ctrlPr>
                        </m:dPr>
                        <m:e>
                          <m:r>
                            <a:rPr lang="en-US" sz="1400" i="1">
                              <a:latin typeface="Cambria Math"/>
                            </a:rPr>
                            <m:t>0</m:t>
                          </m:r>
                        </m:e>
                      </m:d>
                      <m:r>
                        <a:rPr lang="en-US" sz="1400" i="1">
                          <a:latin typeface="Cambria Math"/>
                        </a:rPr>
                        <m:t>=</m:t>
                      </m:r>
                      <m:nary>
                        <m:naryPr>
                          <m:chr m:val="∑"/>
                          <m:limLoc m:val="subSup"/>
                          <m:ctrlPr>
                            <a:rPr lang="en-CA" sz="1400" i="1">
                              <a:latin typeface="Cambria Math"/>
                            </a:rPr>
                          </m:ctrlPr>
                        </m:naryPr>
                        <m:sub>
                          <m:r>
                            <a:rPr lang="en-US" sz="1400" i="1">
                              <a:latin typeface="Cambria Math"/>
                            </a:rPr>
                            <m:t>𝑖</m:t>
                          </m:r>
                          <m:r>
                            <a:rPr lang="en-US" sz="1400" i="1">
                              <a:latin typeface="Cambria Math"/>
                            </a:rPr>
                            <m:t>=1</m:t>
                          </m:r>
                        </m:sub>
                        <m:sup>
                          <m:r>
                            <a:rPr lang="en-US" sz="1400" i="1">
                              <a:latin typeface="Cambria Math"/>
                            </a:rPr>
                            <m:t>𝑛</m:t>
                          </m:r>
                        </m:sup>
                        <m:e>
                          <m:sSub>
                            <m:sSubPr>
                              <m:ctrlPr>
                                <a:rPr lang="en-CA" sz="1400" i="1">
                                  <a:latin typeface="Cambria Math"/>
                                </a:rPr>
                              </m:ctrlPr>
                            </m:sSubPr>
                            <m:e>
                              <m:r>
                                <a:rPr lang="en-US" sz="1400" i="1">
                                  <a:latin typeface="Cambria Math"/>
                                </a:rPr>
                                <m:t>𝑁</m:t>
                              </m:r>
                            </m:e>
                            <m:sub>
                              <m:r>
                                <a:rPr lang="en-US" sz="1400" i="1">
                                  <a:latin typeface="Cambria Math"/>
                                </a:rPr>
                                <m:t>𝑖</m:t>
                              </m:r>
                            </m:sub>
                          </m:sSub>
                          <m:sSub>
                            <m:sSubPr>
                              <m:ctrlPr>
                                <a:rPr lang="en-CA" sz="1400" i="1">
                                  <a:latin typeface="Cambria Math"/>
                                </a:rPr>
                              </m:ctrlPr>
                            </m:sSubPr>
                            <m:e>
                              <m:r>
                                <a:rPr lang="en-US" sz="1400" i="1">
                                  <a:latin typeface="Cambria Math"/>
                                </a:rPr>
                                <m:t>𝜏</m:t>
                              </m:r>
                            </m:e>
                            <m:sub>
                              <m:r>
                                <a:rPr lang="en-US" sz="1400" i="1">
                                  <a:latin typeface="Cambria Math"/>
                                </a:rPr>
                                <m:t>𝑖</m:t>
                              </m:r>
                            </m:sub>
                          </m:sSub>
                          <m:sSub>
                            <m:sSubPr>
                              <m:ctrlPr>
                                <a:rPr lang="en-CA" sz="1400" i="1">
                                  <a:latin typeface="Cambria Math"/>
                                </a:rPr>
                              </m:ctrlPr>
                            </m:sSubPr>
                            <m:e>
                              <m:r>
                                <a:rPr lang="en-US" sz="1400" i="1">
                                  <a:latin typeface="Cambria Math"/>
                                </a:rPr>
                                <m:t>𝐷</m:t>
                              </m:r>
                            </m:e>
                            <m:sub>
                              <m:r>
                                <a:rPr lang="en-US" sz="1400" i="1">
                                  <a:latin typeface="Cambria Math"/>
                                </a:rPr>
                                <m:t>𝑖</m:t>
                              </m:r>
                            </m:sub>
                          </m:sSub>
                          <m:d>
                            <m:dPr>
                              <m:ctrlPr>
                                <a:rPr lang="en-CA" sz="1400" i="1">
                                  <a:latin typeface="Cambria Math"/>
                                </a:rPr>
                              </m:ctrlPr>
                            </m:dPr>
                            <m:e>
                              <m:sSub>
                                <m:sSubPr>
                                  <m:ctrlPr>
                                    <a:rPr lang="en-CA" sz="1400" i="1">
                                      <a:latin typeface="Cambria Math"/>
                                    </a:rPr>
                                  </m:ctrlPr>
                                </m:sSubPr>
                                <m:e>
                                  <m:r>
                                    <a:rPr lang="en-US" sz="1400" i="1">
                                      <a:latin typeface="Cambria Math"/>
                                    </a:rPr>
                                    <m:t>𝐹</m:t>
                                  </m:r>
                                </m:e>
                                <m:sub>
                                  <m:r>
                                    <a:rPr lang="en-US" sz="1400" i="1">
                                      <a:latin typeface="Cambria Math"/>
                                    </a:rPr>
                                    <m:t>𝑖</m:t>
                                  </m:r>
                                </m:sub>
                              </m:sSub>
                              <m:r>
                                <m:rPr>
                                  <m:sty m:val="p"/>
                                </m:rPr>
                                <a:rPr lang="en-US" sz="1400">
                                  <a:latin typeface="Cambria Math"/>
                                </a:rPr>
                                <m:t>Φ</m:t>
                              </m:r>
                              <m:d>
                                <m:dPr>
                                  <m:ctrlPr>
                                    <a:rPr lang="en-CA" sz="1400" i="1">
                                      <a:latin typeface="Cambria Math"/>
                                    </a:rPr>
                                  </m:ctrlPr>
                                </m:dPr>
                                <m:e>
                                  <m:sSub>
                                    <m:sSubPr>
                                      <m:ctrlPr>
                                        <a:rPr lang="en-CA" sz="1400" i="1">
                                          <a:latin typeface="Cambria Math"/>
                                        </a:rPr>
                                      </m:ctrlPr>
                                    </m:sSubPr>
                                    <m:e>
                                      <m:r>
                                        <a:rPr lang="en-US" sz="1400" i="1">
                                          <a:latin typeface="Cambria Math"/>
                                        </a:rPr>
                                        <m:t>𝑑</m:t>
                                      </m:r>
                                    </m:e>
                                    <m:sub>
                                      <m:r>
                                        <a:rPr lang="en-US" sz="1400" i="1">
                                          <a:latin typeface="Cambria Math"/>
                                        </a:rPr>
                                        <m:t>1</m:t>
                                      </m:r>
                                    </m:sub>
                                  </m:sSub>
                                </m:e>
                              </m:d>
                              <m:r>
                                <a:rPr lang="en-US" sz="1400" i="1">
                                  <a:latin typeface="Cambria Math"/>
                                </a:rPr>
                                <m:t>−</m:t>
                              </m:r>
                              <m:r>
                                <a:rPr lang="en-US" sz="1400" i="1">
                                  <a:latin typeface="Cambria Math"/>
                                </a:rPr>
                                <m:t>𝐾</m:t>
                              </m:r>
                              <m:r>
                                <m:rPr>
                                  <m:sty m:val="p"/>
                                </m:rPr>
                                <a:rPr lang="en-US" sz="1400">
                                  <a:latin typeface="Cambria Math"/>
                                </a:rPr>
                                <m:t>Φ</m:t>
                              </m:r>
                              <m:r>
                                <a:rPr lang="en-US" sz="1400" i="1">
                                  <a:latin typeface="Cambria Math"/>
                                </a:rPr>
                                <m:t>(</m:t>
                              </m:r>
                              <m:sSub>
                                <m:sSubPr>
                                  <m:ctrlPr>
                                    <a:rPr lang="en-CA" sz="1400" i="1">
                                      <a:latin typeface="Cambria Math"/>
                                    </a:rPr>
                                  </m:ctrlPr>
                                </m:sSubPr>
                                <m:e>
                                  <m:r>
                                    <a:rPr lang="en-US" sz="1400" i="1">
                                      <a:latin typeface="Cambria Math"/>
                                    </a:rPr>
                                    <m:t>𝑑</m:t>
                                  </m:r>
                                </m:e>
                                <m:sub>
                                  <m:r>
                                    <a:rPr lang="en-US" sz="1400" i="1">
                                      <a:latin typeface="Cambria Math"/>
                                    </a:rPr>
                                    <m:t>2</m:t>
                                  </m:r>
                                </m:sub>
                              </m:sSub>
                              <m:r>
                                <a:rPr lang="en-US" sz="1400" i="1">
                                  <a:latin typeface="Cambria Math"/>
                                </a:rPr>
                                <m:t>)</m:t>
                              </m:r>
                            </m:e>
                          </m:d>
                        </m:e>
                      </m:nary>
                    </m:oMath>
                  </m:oMathPara>
                </a14:m>
                <a:endParaRPr lang="en-CA" sz="1400"/>
              </a:p>
              <a:p>
                <a:pPr marL="533400" lvl="1" indent="0">
                  <a:buNone/>
                </a:pPr>
                <a:r>
                  <a:rPr lang="en-US" sz="1400"/>
                  <a:t>where </a:t>
                </a:r>
                <a:endParaRPr lang="en-CA" sz="1400"/>
              </a:p>
              <a:p>
                <a:pPr marL="990600" lvl="2" indent="0">
                  <a:buNone/>
                </a:pPr>
                <a14:m>
                  <m:oMath xmlns:m="http://schemas.openxmlformats.org/officeDocument/2006/math">
                    <m:sSub>
                      <m:sSubPr>
                        <m:ctrlPr>
                          <a:rPr lang="en-CA" sz="1400" i="1">
                            <a:latin typeface="Cambria Math"/>
                          </a:rPr>
                        </m:ctrlPr>
                      </m:sSubPr>
                      <m:e>
                        <m:r>
                          <a:rPr lang="en-US" sz="1400" i="1">
                            <a:latin typeface="Cambria Math"/>
                          </a:rPr>
                          <m:t>𝐷</m:t>
                        </m:r>
                      </m:e>
                      <m:sub>
                        <m:r>
                          <a:rPr lang="en-US" sz="1400" i="1">
                            <a:latin typeface="Cambria Math"/>
                          </a:rPr>
                          <m:t>𝑖</m:t>
                        </m:r>
                      </m:sub>
                    </m:sSub>
                    <m:r>
                      <a:rPr lang="en-US" sz="1400" i="1">
                        <a:latin typeface="Cambria Math"/>
                      </a:rPr>
                      <m:t>=</m:t>
                    </m:r>
                    <m:r>
                      <a:rPr lang="en-US" sz="1400" i="1">
                        <a:latin typeface="Cambria Math"/>
                      </a:rPr>
                      <m:t>𝐷</m:t>
                    </m:r>
                    <m:r>
                      <a:rPr lang="en-US" sz="1400" i="1">
                        <a:latin typeface="Cambria Math"/>
                      </a:rPr>
                      <m:t>(0,</m:t>
                    </m:r>
                    <m:sSub>
                      <m:sSubPr>
                        <m:ctrlPr>
                          <a:rPr lang="en-CA" sz="1400" i="1">
                            <a:latin typeface="Cambria Math"/>
                          </a:rPr>
                        </m:ctrlPr>
                      </m:sSubPr>
                      <m:e>
                        <m:r>
                          <a:rPr lang="en-US" sz="1400" i="1">
                            <a:latin typeface="Cambria Math"/>
                          </a:rPr>
                          <m:t>𝑇</m:t>
                        </m:r>
                      </m:e>
                      <m:sub>
                        <m:r>
                          <a:rPr lang="en-US" sz="1400" i="1">
                            <a:latin typeface="Cambria Math"/>
                          </a:rPr>
                          <m:t>𝑖</m:t>
                        </m:r>
                      </m:sub>
                    </m:sSub>
                    <m:r>
                      <a:rPr lang="en-US" sz="1400" i="1">
                        <a:latin typeface="Cambria Math"/>
                      </a:rPr>
                      <m:t>)</m:t>
                    </m:r>
                  </m:oMath>
                </a14:m>
                <a:r>
                  <a:rPr lang="en-US" sz="1400"/>
                  <a:t> – the discount factor; </a:t>
                </a:r>
                <a:endParaRPr lang="en-CA" sz="1400"/>
              </a:p>
              <a:p>
                <a:pPr marL="990600" lvl="2" indent="0">
                  <a:buNone/>
                </a:pPr>
                <a14:m>
                  <m:oMath xmlns:m="http://schemas.openxmlformats.org/officeDocument/2006/math">
                    <m:sSub>
                      <m:sSubPr>
                        <m:ctrlPr>
                          <a:rPr lang="en-CA" sz="1400" i="1">
                            <a:latin typeface="Cambria Math"/>
                          </a:rPr>
                        </m:ctrlPr>
                      </m:sSubPr>
                      <m:e>
                        <m:r>
                          <a:rPr lang="en-US" sz="1400" i="1">
                            <a:latin typeface="Cambria Math"/>
                          </a:rPr>
                          <m:t>𝐹</m:t>
                        </m:r>
                      </m:e>
                      <m:sub>
                        <m:r>
                          <a:rPr lang="en-US" sz="1400" i="1">
                            <a:latin typeface="Cambria Math"/>
                          </a:rPr>
                          <m:t>𝑖</m:t>
                        </m:r>
                      </m:sub>
                    </m:sSub>
                    <m:r>
                      <a:rPr lang="en-US" sz="1400" i="1">
                        <a:latin typeface="Cambria Math"/>
                      </a:rPr>
                      <m:t>=</m:t>
                    </m:r>
                    <m:r>
                      <a:rPr lang="en-US" sz="1400" i="1">
                        <a:latin typeface="Cambria Math"/>
                      </a:rPr>
                      <m:t>𝐹</m:t>
                    </m:r>
                    <m:d>
                      <m:dPr>
                        <m:ctrlPr>
                          <a:rPr lang="en-CA" sz="1400" i="1">
                            <a:latin typeface="Cambria Math"/>
                          </a:rPr>
                        </m:ctrlPr>
                      </m:dPr>
                      <m:e>
                        <m:r>
                          <a:rPr lang="en-US" sz="1400" i="1">
                            <a:latin typeface="Cambria Math"/>
                          </a:rPr>
                          <m:t>𝑡</m:t>
                        </m:r>
                        <m:r>
                          <a:rPr lang="en-US" sz="1400" i="1">
                            <a:latin typeface="Cambria Math"/>
                          </a:rPr>
                          <m:t>;</m:t>
                        </m:r>
                        <m:sSub>
                          <m:sSubPr>
                            <m:ctrlPr>
                              <a:rPr lang="en-CA" sz="1400" i="1">
                                <a:latin typeface="Cambria Math"/>
                              </a:rPr>
                            </m:ctrlPr>
                          </m:sSubPr>
                          <m:e>
                            <m:r>
                              <a:rPr lang="en-US" sz="1400" i="1">
                                <a:latin typeface="Cambria Math"/>
                              </a:rPr>
                              <m:t>𝑇</m:t>
                            </m:r>
                          </m:e>
                          <m:sub>
                            <m:r>
                              <a:rPr lang="en-US" sz="1400" i="1">
                                <a:latin typeface="Cambria Math"/>
                              </a:rPr>
                              <m:t>𝑖</m:t>
                            </m:r>
                            <m:r>
                              <a:rPr lang="en-US" sz="1400" i="1">
                                <a:latin typeface="Cambria Math"/>
                              </a:rPr>
                              <m:t>−1</m:t>
                            </m:r>
                          </m:sub>
                        </m:sSub>
                        <m:r>
                          <a:rPr lang="en-US" sz="1400" i="1">
                            <a:latin typeface="Cambria Math"/>
                          </a:rPr>
                          <m:t>,</m:t>
                        </m:r>
                        <m:sSub>
                          <m:sSubPr>
                            <m:ctrlPr>
                              <a:rPr lang="en-CA" sz="1400" i="1">
                                <a:latin typeface="Cambria Math"/>
                              </a:rPr>
                            </m:ctrlPr>
                          </m:sSubPr>
                          <m:e>
                            <m:r>
                              <a:rPr lang="en-US" sz="1400" i="1">
                                <a:latin typeface="Cambria Math"/>
                              </a:rPr>
                              <m:t>𝑇</m:t>
                            </m:r>
                          </m:e>
                          <m:sub>
                            <m:r>
                              <a:rPr lang="en-US" sz="1400" i="1">
                                <a:latin typeface="Cambria Math"/>
                              </a:rPr>
                              <m:t>𝑖</m:t>
                            </m:r>
                          </m:sub>
                        </m:sSub>
                      </m:e>
                    </m:d>
                    <m:r>
                      <a:rPr lang="en-US" sz="1400" i="1">
                        <a:latin typeface="Cambria Math"/>
                      </a:rPr>
                      <m:t>=</m:t>
                    </m:r>
                    <m:d>
                      <m:dPr>
                        <m:ctrlPr>
                          <a:rPr lang="en-CA" sz="1400" i="1">
                            <a:latin typeface="Cambria Math"/>
                          </a:rPr>
                        </m:ctrlPr>
                      </m:dPr>
                      <m:e>
                        <m:f>
                          <m:fPr>
                            <m:ctrlPr>
                              <a:rPr lang="en-CA" sz="1400" i="1">
                                <a:latin typeface="Cambria Math"/>
                              </a:rPr>
                            </m:ctrlPr>
                          </m:fPr>
                          <m:num>
                            <m:sSub>
                              <m:sSubPr>
                                <m:ctrlPr>
                                  <a:rPr lang="en-CA" sz="1400" i="1">
                                    <a:latin typeface="Cambria Math"/>
                                  </a:rPr>
                                </m:ctrlPr>
                              </m:sSubPr>
                              <m:e>
                                <m:r>
                                  <a:rPr lang="en-US" sz="1400" i="1">
                                    <a:latin typeface="Cambria Math"/>
                                  </a:rPr>
                                  <m:t>𝐷</m:t>
                                </m:r>
                              </m:e>
                              <m:sub>
                                <m:r>
                                  <a:rPr lang="en-US" sz="1400" i="1">
                                    <a:latin typeface="Cambria Math"/>
                                  </a:rPr>
                                  <m:t>𝑖</m:t>
                                </m:r>
                                <m:r>
                                  <a:rPr lang="en-US" sz="1400" i="1">
                                    <a:latin typeface="Cambria Math"/>
                                  </a:rPr>
                                  <m:t>−1</m:t>
                                </m:r>
                              </m:sub>
                            </m:sSub>
                          </m:num>
                          <m:den>
                            <m:sSub>
                              <m:sSubPr>
                                <m:ctrlPr>
                                  <a:rPr lang="en-CA" sz="1400" i="1">
                                    <a:latin typeface="Cambria Math"/>
                                  </a:rPr>
                                </m:ctrlPr>
                              </m:sSubPr>
                              <m:e>
                                <m:r>
                                  <a:rPr lang="en-US" sz="1400" i="1">
                                    <a:latin typeface="Cambria Math"/>
                                  </a:rPr>
                                  <m:t>𝐷</m:t>
                                </m:r>
                              </m:e>
                              <m:sub>
                                <m:r>
                                  <a:rPr lang="en-US" sz="1400" i="1">
                                    <a:latin typeface="Cambria Math"/>
                                  </a:rPr>
                                  <m:t>𝑖</m:t>
                                </m:r>
                              </m:sub>
                            </m:sSub>
                          </m:den>
                        </m:f>
                        <m:r>
                          <a:rPr lang="en-US" sz="1400" i="1">
                            <a:latin typeface="Cambria Math"/>
                          </a:rPr>
                          <m:t>−1</m:t>
                        </m:r>
                      </m:e>
                    </m:d>
                    <m:r>
                      <a:rPr lang="en-US" sz="1400" i="1">
                        <a:latin typeface="Cambria Math"/>
                      </a:rPr>
                      <m:t>/</m:t>
                    </m:r>
                    <m:sSub>
                      <m:sSubPr>
                        <m:ctrlPr>
                          <a:rPr lang="en-CA" sz="1400" i="1">
                            <a:latin typeface="Cambria Math"/>
                          </a:rPr>
                        </m:ctrlPr>
                      </m:sSubPr>
                      <m:e>
                        <m:r>
                          <a:rPr lang="en-US" sz="1400" i="1">
                            <a:latin typeface="Cambria Math"/>
                          </a:rPr>
                          <m:t>𝜏</m:t>
                        </m:r>
                      </m:e>
                      <m:sub>
                        <m:r>
                          <a:rPr lang="en-US" sz="1400" i="1">
                            <a:latin typeface="Cambria Math"/>
                          </a:rPr>
                          <m:t>𝑖</m:t>
                        </m:r>
                      </m:sub>
                    </m:sSub>
                  </m:oMath>
                </a14:m>
                <a:r>
                  <a:rPr lang="en-US" sz="1400"/>
                  <a:t> – the forward rate for period (</a:t>
                </a:r>
                <a14:m>
                  <m:oMath xmlns:m="http://schemas.openxmlformats.org/officeDocument/2006/math">
                    <m:sSub>
                      <m:sSubPr>
                        <m:ctrlPr>
                          <a:rPr lang="en-CA" sz="1400" i="1">
                            <a:latin typeface="Cambria Math"/>
                          </a:rPr>
                        </m:ctrlPr>
                      </m:sSubPr>
                      <m:e>
                        <m:r>
                          <a:rPr lang="en-US" sz="1400" i="1">
                            <a:latin typeface="Cambria Math"/>
                          </a:rPr>
                          <m:t>𝑇</m:t>
                        </m:r>
                      </m:e>
                      <m:sub>
                        <m:r>
                          <a:rPr lang="en-US" sz="1400" i="1">
                            <a:latin typeface="Cambria Math"/>
                          </a:rPr>
                          <m:t>𝑖</m:t>
                        </m:r>
                        <m:r>
                          <a:rPr lang="en-US" sz="1400" i="1">
                            <a:latin typeface="Cambria Math"/>
                          </a:rPr>
                          <m:t>−1</m:t>
                        </m:r>
                      </m:sub>
                    </m:sSub>
                    <m:r>
                      <a:rPr lang="en-US" sz="1400" i="1">
                        <a:latin typeface="Cambria Math"/>
                      </a:rPr>
                      <m:t>,</m:t>
                    </m:r>
                    <m:sSub>
                      <m:sSubPr>
                        <m:ctrlPr>
                          <a:rPr lang="en-CA" sz="1400" i="1">
                            <a:latin typeface="Cambria Math"/>
                          </a:rPr>
                        </m:ctrlPr>
                      </m:sSubPr>
                      <m:e>
                        <m:r>
                          <a:rPr lang="en-US" sz="1400" i="1">
                            <a:latin typeface="Cambria Math"/>
                          </a:rPr>
                          <m:t>𝑇</m:t>
                        </m:r>
                      </m:e>
                      <m:sub>
                        <m:r>
                          <a:rPr lang="en-US" sz="1400" i="1">
                            <a:latin typeface="Cambria Math"/>
                          </a:rPr>
                          <m:t>𝑖</m:t>
                        </m:r>
                      </m:sub>
                    </m:sSub>
                  </m:oMath>
                </a14:m>
                <a:r>
                  <a:rPr lang="en-US" sz="1400"/>
                  <a:t>).</a:t>
                </a:r>
                <a:endParaRPr lang="en-CA" sz="1400"/>
              </a:p>
              <a:p>
                <a:pPr marL="990600" lvl="2" indent="0">
                  <a:buNone/>
                </a:pPr>
                <a14:m>
                  <m:oMath xmlns:m="http://schemas.openxmlformats.org/officeDocument/2006/math">
                    <m:r>
                      <m:rPr>
                        <m:sty m:val="p"/>
                      </m:rPr>
                      <a:rPr lang="en-US" sz="1400">
                        <a:latin typeface="Cambria Math"/>
                      </a:rPr>
                      <m:t>Φ</m:t>
                    </m:r>
                  </m:oMath>
                </a14:m>
                <a:r>
                  <a:rPr lang="en-US" sz="1400"/>
                  <a:t> – the accumulative normal distribution function</a:t>
                </a:r>
                <a:endParaRPr lang="en-CA" sz="1400"/>
              </a:p>
              <a:p>
                <a:pPr marL="990600" lvl="2" indent="0">
                  <a:buNone/>
                </a:pPr>
                <a14:m>
                  <m:oMathPara xmlns:m="http://schemas.openxmlformats.org/officeDocument/2006/math">
                    <m:oMathParaPr>
                      <m:jc m:val="left"/>
                    </m:oMathParaPr>
                    <m:oMath xmlns:m="http://schemas.openxmlformats.org/officeDocument/2006/math">
                      <m:sSub>
                        <m:sSubPr>
                          <m:ctrlPr>
                            <a:rPr lang="en-CA" sz="1400" i="1">
                              <a:latin typeface="Cambria Math"/>
                            </a:rPr>
                          </m:ctrlPr>
                        </m:sSubPr>
                        <m:e>
                          <m:r>
                            <a:rPr lang="en-US" sz="1400" i="1">
                              <a:latin typeface="Cambria Math"/>
                            </a:rPr>
                            <m:t>𝑑</m:t>
                          </m:r>
                        </m:e>
                        <m:sub>
                          <m:r>
                            <a:rPr lang="en-US" sz="1400" i="1">
                              <a:latin typeface="Cambria Math"/>
                            </a:rPr>
                            <m:t>1,2</m:t>
                          </m:r>
                        </m:sub>
                      </m:sSub>
                      <m:r>
                        <a:rPr lang="en-US" sz="1400" i="1">
                          <a:latin typeface="Cambria Math"/>
                        </a:rPr>
                        <m:t>=</m:t>
                      </m:r>
                      <m:f>
                        <m:fPr>
                          <m:ctrlPr>
                            <a:rPr lang="en-CA" sz="1400" i="1">
                              <a:latin typeface="Cambria Math"/>
                            </a:rPr>
                          </m:ctrlPr>
                        </m:fPr>
                        <m:num>
                          <m:r>
                            <m:rPr>
                              <m:sty m:val="p"/>
                            </m:rPr>
                            <a:rPr lang="en-US" sz="1400">
                              <a:latin typeface="Cambria Math"/>
                            </a:rPr>
                            <m:t>ln</m:t>
                          </m:r>
                          <m:r>
                            <a:rPr lang="en-US" sz="1400">
                              <a:latin typeface="Cambria Math"/>
                            </a:rPr>
                            <m:t>⁡</m:t>
                          </m:r>
                          <m:r>
                            <a:rPr lang="en-US" sz="1400" i="1">
                              <a:latin typeface="Cambria Math"/>
                            </a:rPr>
                            <m:t>(</m:t>
                          </m:r>
                          <m:f>
                            <m:fPr>
                              <m:ctrlPr>
                                <a:rPr lang="en-CA" sz="1400" i="1">
                                  <a:latin typeface="Cambria Math"/>
                                </a:rPr>
                              </m:ctrlPr>
                            </m:fPr>
                            <m:num>
                              <m:sSub>
                                <m:sSubPr>
                                  <m:ctrlPr>
                                    <a:rPr lang="en-CA" sz="1400" i="1">
                                      <a:latin typeface="Cambria Math"/>
                                    </a:rPr>
                                  </m:ctrlPr>
                                </m:sSubPr>
                                <m:e>
                                  <m:r>
                                    <a:rPr lang="en-US" sz="1400" i="1">
                                      <a:latin typeface="Cambria Math"/>
                                    </a:rPr>
                                    <m:t>𝐹</m:t>
                                  </m:r>
                                </m:e>
                                <m:sub>
                                  <m:r>
                                    <a:rPr lang="en-US" sz="1400" i="1">
                                      <a:latin typeface="Cambria Math"/>
                                    </a:rPr>
                                    <m:t>𝑖</m:t>
                                  </m:r>
                                </m:sub>
                              </m:sSub>
                            </m:num>
                            <m:den>
                              <m:r>
                                <a:rPr lang="en-US" sz="1400" i="1">
                                  <a:latin typeface="Cambria Math"/>
                                </a:rPr>
                                <m:t>𝐾</m:t>
                              </m:r>
                            </m:den>
                          </m:f>
                          <m:r>
                            <a:rPr lang="en-US" sz="1400" i="1">
                              <a:latin typeface="Cambria Math"/>
                            </a:rPr>
                            <m:t>)±0.5</m:t>
                          </m:r>
                          <m:sSubSup>
                            <m:sSubSupPr>
                              <m:ctrlPr>
                                <a:rPr lang="en-CA" sz="1400" i="1">
                                  <a:latin typeface="Cambria Math"/>
                                </a:rPr>
                              </m:ctrlPr>
                            </m:sSubSupPr>
                            <m:e>
                              <m:r>
                                <a:rPr lang="en-US" sz="1400" i="1">
                                  <a:latin typeface="Cambria Math"/>
                                </a:rPr>
                                <m:t>𝜎</m:t>
                              </m:r>
                            </m:e>
                            <m:sub>
                              <m:r>
                                <a:rPr lang="en-US" sz="1400" i="1">
                                  <a:latin typeface="Cambria Math"/>
                                </a:rPr>
                                <m:t>𝑖</m:t>
                              </m:r>
                            </m:sub>
                            <m:sup>
                              <m:r>
                                <a:rPr lang="en-US" sz="1400" i="1">
                                  <a:latin typeface="Cambria Math"/>
                                </a:rPr>
                                <m:t>2</m:t>
                              </m:r>
                            </m:sup>
                          </m:sSubSup>
                          <m:sSub>
                            <m:sSubPr>
                              <m:ctrlPr>
                                <a:rPr lang="en-CA" sz="1400" i="1">
                                  <a:latin typeface="Cambria Math"/>
                                </a:rPr>
                              </m:ctrlPr>
                            </m:sSubPr>
                            <m:e>
                              <m:r>
                                <a:rPr lang="en-US" sz="1400" i="1">
                                  <a:latin typeface="Cambria Math"/>
                                </a:rPr>
                                <m:t>𝑇</m:t>
                              </m:r>
                            </m:e>
                            <m:sub>
                              <m:r>
                                <a:rPr lang="en-US" sz="1400" i="1">
                                  <a:latin typeface="Cambria Math"/>
                                </a:rPr>
                                <m:t>𝑖</m:t>
                              </m:r>
                            </m:sub>
                          </m:sSub>
                        </m:num>
                        <m:den>
                          <m:sSub>
                            <m:sSubPr>
                              <m:ctrlPr>
                                <a:rPr lang="en-CA" sz="1400" i="1">
                                  <a:latin typeface="Cambria Math"/>
                                </a:rPr>
                              </m:ctrlPr>
                            </m:sSubPr>
                            <m:e>
                              <m:r>
                                <a:rPr lang="en-US" sz="1400" i="1">
                                  <a:latin typeface="Cambria Math"/>
                                </a:rPr>
                                <m:t>𝜎</m:t>
                              </m:r>
                            </m:e>
                            <m:sub>
                              <m:r>
                                <a:rPr lang="en-US" sz="1400" i="1">
                                  <a:latin typeface="Cambria Math"/>
                                </a:rPr>
                                <m:t>𝑖</m:t>
                              </m:r>
                            </m:sub>
                          </m:sSub>
                          <m:rad>
                            <m:radPr>
                              <m:degHide m:val="on"/>
                              <m:ctrlPr>
                                <a:rPr lang="en-CA" sz="1400" i="1">
                                  <a:latin typeface="Cambria Math"/>
                                </a:rPr>
                              </m:ctrlPr>
                            </m:radPr>
                            <m:deg/>
                            <m:e>
                              <m:sSub>
                                <m:sSubPr>
                                  <m:ctrlPr>
                                    <a:rPr lang="en-CA" sz="1400" i="1">
                                      <a:latin typeface="Cambria Math"/>
                                    </a:rPr>
                                  </m:ctrlPr>
                                </m:sSubPr>
                                <m:e>
                                  <m:r>
                                    <a:rPr lang="en-US" sz="1400" i="1">
                                      <a:latin typeface="Cambria Math"/>
                                    </a:rPr>
                                    <m:t>𝑇</m:t>
                                  </m:r>
                                </m:e>
                                <m:sub>
                                  <m:r>
                                    <a:rPr lang="en-US" sz="1400" i="1">
                                      <a:latin typeface="Cambria Math"/>
                                    </a:rPr>
                                    <m:t>𝑖</m:t>
                                  </m:r>
                                </m:sub>
                              </m:sSub>
                            </m:e>
                          </m:rad>
                        </m:den>
                      </m:f>
                    </m:oMath>
                  </m:oMathPara>
                </a14:m>
                <a:endParaRPr lang="en-CA" sz="1400"/>
              </a:p>
              <a:p>
                <a:endParaRPr lang="en-CA" sz="1600"/>
              </a:p>
            </p:txBody>
          </p:sp>
        </mc:Choice>
        <mc:Fallback>
          <p:sp>
            <p:nvSpPr>
              <p:cNvPr id="125" name="Shape 125"/>
              <p:cNvSpPr txBox="1">
                <a:spLocks noGrp="1" noRot="1" noChangeAspect="1" noMove="1" noResize="1" noEditPoints="1" noAdjustHandles="1" noChangeArrowheads="1" noChangeShapeType="1" noTextEdit="1"/>
              </p:cNvSpPr>
              <p:nvPr>
                <p:ph type="body" idx="1"/>
              </p:nvPr>
            </p:nvSpPr>
            <p:spPr>
              <a:xfrm>
                <a:off x="899592" y="1347614"/>
                <a:ext cx="7586724" cy="3672408"/>
              </a:xfrm>
              <a:prstGeom prst="rect">
                <a:avLst/>
              </a:prstGeom>
              <a:blipFill rotWithShape="1">
                <a:blip r:embed="rId3"/>
                <a:stretch>
                  <a:fillRect/>
                </a:stretch>
              </a:blipFill>
            </p:spPr>
            <p:txBody>
              <a:bodyPr/>
              <a:lstStyle/>
              <a:p>
                <a:r>
                  <a:rPr lang="en-CA">
                    <a:noFill/>
                  </a:rPr>
                  <a:t> </a:t>
                </a:r>
              </a:p>
            </p:txBody>
          </p:sp>
        </mc:Fallback>
      </mc:AlternateContent>
    </p:spTree>
    <p:extLst>
      <p:ext uri="{BB962C8B-B14F-4D97-AF65-F5344CB8AC3E}">
        <p14:creationId xmlns:p14="http://schemas.microsoft.com/office/powerpoint/2010/main" val="1697542780"/>
      </p:ext>
    </p:extLst>
  </p:cSld>
  <p:clrMapOvr>
    <a:masterClrMapping/>
  </p:clrMapOvr>
</p:sld>
</file>

<file path=ppt/theme/theme1.xml><?xml version="1.0" encoding="utf-8"?>
<a:theme xmlns:a="http://schemas.openxmlformats.org/drawingml/2006/main" name="Escalus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2428</TotalTime>
  <Words>1182</Words>
  <Application>Microsoft Office PowerPoint</Application>
  <PresentationFormat>On-screen Show (16:9)</PresentationFormat>
  <Paragraphs>145</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SimSun</vt:lpstr>
      <vt:lpstr>Karla</vt:lpstr>
      <vt:lpstr>Cambria Math</vt:lpstr>
      <vt:lpstr>Calibri</vt:lpstr>
      <vt:lpstr>Raleway</vt:lpstr>
      <vt:lpstr>Times New Roman</vt:lpstr>
      <vt:lpstr>Escalus template</vt:lpstr>
      <vt:lpstr> Amortizing and Accreting Caps and Floors Vaulation  Alan White   FinPricing    </vt:lpstr>
      <vt:lpstr>Amortizing Cap/Floor</vt:lpstr>
      <vt:lpstr>Amortizing Cap/Floor</vt:lpstr>
      <vt:lpstr>Amortizing Cap/Floor</vt:lpstr>
      <vt:lpstr>Amortizing Cap/Floor</vt:lpstr>
      <vt:lpstr>Amortizing Cap/Floor</vt:lpstr>
      <vt:lpstr>Amortizing Cap/Floor</vt:lpstr>
      <vt:lpstr>Amortizing Cap/Floor</vt:lpstr>
      <vt:lpstr>Amortizing Cap</vt:lpstr>
      <vt:lpstr>Amortizing Cap/Floor</vt:lpstr>
      <vt:lpstr>Amortizing Cap/Floor</vt:lpstr>
      <vt:lpstr>Amortizing Cap/Floor</vt:lpstr>
      <vt:lpstr>Amortizing Cap/Floor</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Tom</dc:creator>
  <cp:lastModifiedBy>tim</cp:lastModifiedBy>
  <cp:revision>283</cp:revision>
  <dcterms:modified xsi:type="dcterms:W3CDTF">2018-05-11T15:05:48Z</dcterms:modified>
</cp:coreProperties>
</file>