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256" r:id="rId2"/>
    <p:sldId id="261" r:id="rId3"/>
    <p:sldId id="298" r:id="rId4"/>
    <p:sldId id="299" r:id="rId5"/>
    <p:sldId id="300" r:id="rId6"/>
    <p:sldId id="301" r:id="rId7"/>
    <p:sldId id="302" r:id="rId8"/>
    <p:sldId id="303" r:id="rId9"/>
    <p:sldId id="304" r:id="rId10"/>
    <p:sldId id="297" r:id="rId11"/>
  </p:sldIdLst>
  <p:sldSz cx="9144000" cy="5143500" type="screen16x9"/>
  <p:notesSz cx="6858000" cy="9144000"/>
  <p:embeddedFontLst>
    <p:embeddedFont>
      <p:font typeface="Karla" panose="020B0604020202020204" charset="0"/>
      <p:regular r:id="rId13"/>
      <p:bold r:id="rId14"/>
      <p:italic r:id="rId15"/>
      <p:boldItalic r:id="rId16"/>
    </p:embeddedFont>
    <p:embeddedFont>
      <p:font typeface="Raleway" panose="020B0604020202020204" charset="0"/>
      <p:regular r:id="rId17"/>
      <p:bold r:id="rId18"/>
      <p:italic r:id="rId19"/>
      <p:boldItalic r:id="rId20"/>
    </p:embeddedFont>
    <p:embeddedFont>
      <p:font typeface="Cambria Math" panose="02040503050406030204" pitchFamily="18" charset="0"/>
      <p:regular r:id="rId21"/>
    </p:embeddedFont>
    <p:embeddedFont>
      <p:font typeface="Calibri" panose="020F0502020204030204" pitchFamily="34" charset="0"/>
      <p:regular r:id="rId22"/>
      <p:bold r:id="rId23"/>
      <p:italic r:id="rId24"/>
      <p:boldItalic r:id="rId25"/>
    </p:embeddedFont>
    <p:embeddedFont>
      <p:font typeface="SimSun" panose="02010600030101010101" pitchFamily="2" charset="-122"/>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0.05</c:v>
                </c:pt>
                <c:pt idx="1">
                  <c:v>0.02</c:v>
                </c:pt>
                <c:pt idx="2">
                  <c:v>0</c:v>
                </c:pt>
              </c:numCache>
            </c:numRef>
          </c:xVal>
          <c:yVal>
            <c:numRef>
              <c:f>Sheet1!$B$2:$B$4</c:f>
              <c:numCache>
                <c:formatCode>General</c:formatCode>
                <c:ptCount val="3"/>
                <c:pt idx="0">
                  <c:v>2</c:v>
                </c:pt>
                <c:pt idx="1">
                  <c:v>1</c:v>
                </c:pt>
                <c:pt idx="2">
                  <c:v>-0.8</c:v>
                </c:pt>
              </c:numCache>
            </c:numRef>
          </c:yVal>
          <c:smooth val="1"/>
        </c:ser>
        <c:dLbls>
          <c:showLegendKey val="0"/>
          <c:showVal val="0"/>
          <c:showCatName val="0"/>
          <c:showSerName val="0"/>
          <c:showPercent val="0"/>
          <c:showBubbleSize val="0"/>
        </c:dLbls>
        <c:axId val="112125632"/>
        <c:axId val="112124480"/>
      </c:scatterChart>
      <c:valAx>
        <c:axId val="112125632"/>
        <c:scaling>
          <c:orientation val="minMax"/>
        </c:scaling>
        <c:delete val="0"/>
        <c:axPos val="b"/>
        <c:title>
          <c:tx>
            <c:rich>
              <a:bodyPr/>
              <a:lstStyle/>
              <a:p>
                <a:pPr>
                  <a:defRPr/>
                </a:pPr>
                <a:r>
                  <a:rPr lang="en-US"/>
                  <a:t>interest rates</a:t>
                </a:r>
              </a:p>
            </c:rich>
          </c:tx>
          <c:layout/>
          <c:overlay val="0"/>
        </c:title>
        <c:numFmt formatCode="General" sourceLinked="1"/>
        <c:majorTickMark val="out"/>
        <c:minorTickMark val="none"/>
        <c:tickLblPos val="nextTo"/>
        <c:crossAx val="112124480"/>
        <c:crosses val="autoZero"/>
        <c:crossBetween val="midCat"/>
      </c:valAx>
      <c:valAx>
        <c:axId val="112124480"/>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112125632"/>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0.1326</cdr:x>
      <cdr:y>0.11392</cdr:y>
    </cdr:from>
    <cdr:to>
      <cdr:x>0.40331</cdr:x>
      <cdr:y>0.77215</cdr:y>
    </cdr:to>
    <cdr:cxnSp macro="">
      <cdr:nvCxnSpPr>
        <cdr:cNvPr id="3" name="Straight Connector 2"/>
        <cdr:cNvCxnSpPr/>
      </cdr:nvCxnSpPr>
      <cdr:spPr>
        <a:xfrm xmlns:a="http://schemas.openxmlformats.org/drawingml/2006/main">
          <a:off x="685800" y="257175"/>
          <a:ext cx="1400175" cy="148590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0.40147</cdr:x>
      <cdr:y>0.77215</cdr:y>
    </cdr:from>
    <cdr:to>
      <cdr:x>0.8011</cdr:x>
      <cdr:y>0.77637</cdr:y>
    </cdr:to>
    <cdr:cxnSp macro="">
      <cdr:nvCxnSpPr>
        <cdr:cNvPr id="5" name="Straight Connector 4"/>
        <cdr:cNvCxnSpPr/>
      </cdr:nvCxnSpPr>
      <cdr:spPr>
        <a:xfrm xmlns:a="http://schemas.openxmlformats.org/drawingml/2006/main">
          <a:off x="2076450" y="1743075"/>
          <a:ext cx="2066925" cy="9525"/>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Amortizing and Accreting Floors Vaulation</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www.finpricing.com/lib/IrAmortizingFloor.html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Amortizing Floor</a:t>
            </a:r>
            <a:endParaRPr sz="2000"/>
          </a:p>
        </p:txBody>
      </p:sp>
      <p:sp>
        <p:nvSpPr>
          <p:cNvPr id="125" name="Shape 125"/>
          <p:cNvSpPr txBox="1">
            <a:spLocks noGrp="1"/>
          </p:cNvSpPr>
          <p:nvPr>
            <p:ph type="body" idx="1"/>
          </p:nvPr>
        </p:nvSpPr>
        <p:spPr>
          <a:xfrm>
            <a:off x="1043608" y="1491630"/>
            <a:ext cx="7370700" cy="331236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spcBef>
                <a:spcPts val="1200"/>
              </a:spcBef>
            </a:pPr>
            <a:r>
              <a:rPr lang="en-US" sz="1800"/>
              <a:t>Interest Rate Amortizing and Accreting Floor Introduction</a:t>
            </a:r>
            <a:endParaRPr lang="en-CA" sz="1800"/>
          </a:p>
          <a:p>
            <a:pPr lvl="0">
              <a:lnSpc>
                <a:spcPct val="150000"/>
              </a:lnSpc>
              <a:spcBef>
                <a:spcPts val="0"/>
              </a:spcBef>
            </a:pPr>
            <a:r>
              <a:rPr lang="en-US" sz="1800"/>
              <a:t>The Benefits of an amortizing and accreting floor</a:t>
            </a:r>
            <a:endParaRPr lang="en-CA" sz="1800"/>
          </a:p>
          <a:p>
            <a:pPr lvl="0">
              <a:lnSpc>
                <a:spcPct val="150000"/>
              </a:lnSpc>
              <a:spcBef>
                <a:spcPts val="0"/>
              </a:spcBef>
            </a:pPr>
            <a:r>
              <a:rPr lang="en-US" sz="1800" smtClean="0"/>
              <a:t>Floorlet </a:t>
            </a:r>
            <a:r>
              <a:rPr lang="en-US" sz="1800" smtClean="0"/>
              <a:t>Payoff</a:t>
            </a:r>
            <a:endParaRPr lang="en-CA" sz="1800"/>
          </a:p>
          <a:p>
            <a:pPr lvl="0">
              <a:lnSpc>
                <a:spcPct val="150000"/>
              </a:lnSpc>
              <a:spcBef>
                <a:spcPts val="0"/>
              </a:spcBef>
            </a:pPr>
            <a:r>
              <a:rPr lang="en-US" sz="1800"/>
              <a:t>Valuation</a:t>
            </a:r>
            <a:endParaRPr lang="en-CA" sz="1800"/>
          </a:p>
          <a:p>
            <a:pPr lvl="0">
              <a:lnSpc>
                <a:spcPct val="150000"/>
              </a:lnSpc>
              <a:spcBef>
                <a:spcPts val="0"/>
              </a:spcBef>
            </a:pPr>
            <a:r>
              <a:rPr lang="en-US" sz="1800"/>
              <a:t>Practical Notes</a:t>
            </a:r>
            <a:endParaRPr lang="en-CA" sz="1800"/>
          </a:p>
          <a:p>
            <a:pPr lvl="0">
              <a:lnSpc>
                <a:spcPct val="150000"/>
              </a:lnSpc>
              <a:spcBef>
                <a:spcPts val="0"/>
              </a:spcBef>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p:sp>
        <p:nvSpPr>
          <p:cNvPr id="125" name="Shape 125"/>
          <p:cNvSpPr txBox="1">
            <a:spLocks noGrp="1"/>
          </p:cNvSpPr>
          <p:nvPr>
            <p:ph type="body" idx="1"/>
          </p:nvPr>
        </p:nvSpPr>
        <p:spPr>
          <a:xfrm>
            <a:off x="827584" y="1563638"/>
            <a:ext cx="7586724" cy="3312368"/>
          </a:xfrm>
          <a:prstGeom prst="rect">
            <a:avLst/>
          </a:prstGeom>
        </p:spPr>
        <p:txBody>
          <a:bodyPr spcFirstLastPara="1" wrap="square" lIns="91425" tIns="91425" rIns="91425" bIns="91425" anchor="t" anchorCtr="0">
            <a:noAutofit/>
          </a:bodyPr>
          <a:lstStyle/>
          <a:p>
            <a:pPr marL="76200" lvl="0" indent="0" algn="ctr">
              <a:buNone/>
            </a:pPr>
            <a:r>
              <a:rPr lang="en-US" smtClean="0"/>
              <a:t>Amortizing </a:t>
            </a:r>
            <a:r>
              <a:rPr lang="en-US"/>
              <a:t>and Accreting Floor Introduction</a:t>
            </a:r>
            <a:endParaRPr lang="en-CA"/>
          </a:p>
          <a:p>
            <a:pPr lvl="0"/>
            <a:r>
              <a:rPr lang="en-US" sz="1600"/>
              <a:t>An interest rate floor is a financial contract between two parties that provides an interest </a:t>
            </a:r>
            <a:r>
              <a:rPr lang="en-US" sz="1600"/>
              <a:t>rate </a:t>
            </a:r>
            <a:r>
              <a:rPr lang="en-CA" sz="1600" smtClean="0"/>
              <a:t>“</a:t>
            </a:r>
            <a:r>
              <a:rPr lang="en-US" sz="1600" smtClean="0"/>
              <a:t>floor” </a:t>
            </a:r>
            <a:r>
              <a:rPr lang="en-US" sz="1600"/>
              <a:t>on the floating rate payments.</a:t>
            </a:r>
            <a:endParaRPr lang="en-CA" sz="1600"/>
          </a:p>
          <a:p>
            <a:pPr lvl="0"/>
            <a:r>
              <a:rPr lang="en-US" sz="1600"/>
              <a:t>An interest rate floor consists of a series of European put options (floorlets) on interest rates. </a:t>
            </a:r>
            <a:endParaRPr lang="en-CA" sz="1600"/>
          </a:p>
          <a:p>
            <a:pPr lvl="0"/>
            <a:r>
              <a:rPr lang="en-US" sz="1600"/>
              <a:t>An amortizing floor is an interest rate floor whose notional principal amount declines during the life of the contract.</a:t>
            </a:r>
            <a:endParaRPr lang="en-CA" sz="1600"/>
          </a:p>
          <a:p>
            <a:pPr lvl="0"/>
            <a:r>
              <a:rPr lang="en-US" sz="1600"/>
              <a:t>An accreting floor is an interest rate floor whose notional principal amount increases during the life of the contract.</a:t>
            </a:r>
            <a:endParaRPr lang="en-CA" sz="1600"/>
          </a:p>
        </p:txBody>
      </p:sp>
    </p:spTree>
    <p:extLst>
      <p:ext uri="{BB962C8B-B14F-4D97-AF65-F5344CB8AC3E}">
        <p14:creationId xmlns:p14="http://schemas.microsoft.com/office/powerpoint/2010/main" val="371542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a:t>The Benefits of an </a:t>
            </a:r>
            <a:r>
              <a:rPr lang="en-US"/>
              <a:t>amortizing </a:t>
            </a:r>
            <a:r>
              <a:rPr lang="en-US" smtClean="0"/>
              <a:t>or </a:t>
            </a:r>
            <a:r>
              <a:rPr lang="en-US"/>
              <a:t>accreting floor</a:t>
            </a:r>
            <a:endParaRPr lang="en-CA"/>
          </a:p>
          <a:p>
            <a:pPr lvl="0"/>
            <a:r>
              <a:rPr lang="en-US" sz="1600"/>
              <a:t>An amortizing floor is primarily used to hedge loans whose principal declines on a scheduled basis.</a:t>
            </a:r>
            <a:endParaRPr lang="en-CA" sz="1600"/>
          </a:p>
          <a:p>
            <a:pPr lvl="0"/>
            <a:r>
              <a:rPr lang="en-US" sz="1600"/>
              <a:t>An accreting floor is primarily used to hedge construction loans whose principal increases on a scheduled basis to meet the expanding working capital requirements.</a:t>
            </a:r>
            <a:endParaRPr lang="en-CA" sz="1600"/>
          </a:p>
          <a:p>
            <a:pPr lvl="0"/>
            <a:r>
              <a:rPr lang="en-US" sz="1600"/>
              <a:t>Amortizing floors are frequently purchased by purchasers of floating rate debt where the loan principal declines during the life.</a:t>
            </a:r>
            <a:endParaRPr lang="en-CA" sz="1600"/>
          </a:p>
          <a:p>
            <a:pPr lvl="0"/>
            <a:r>
              <a:rPr lang="en-US" sz="1600"/>
              <a:t>Amortizing floors are frequently purchased by purchasers of floating rate debt where the loan principal increases during the life.</a:t>
            </a:r>
            <a:endParaRPr lang="en-CA" sz="1600"/>
          </a:p>
          <a:p>
            <a:pPr lvl="0"/>
            <a:r>
              <a:rPr lang="en-US" sz="1600"/>
              <a:t>The holders wish to protect themselves from the loss of income that would result from a decrease in interest rates.</a:t>
            </a:r>
            <a:endParaRPr lang="en-CA" sz="1600"/>
          </a:p>
        </p:txBody>
      </p:sp>
    </p:spTree>
    <p:extLst>
      <p:ext uri="{BB962C8B-B14F-4D97-AF65-F5344CB8AC3E}">
        <p14:creationId xmlns:p14="http://schemas.microsoft.com/office/powerpoint/2010/main" val="223957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smtClean="0"/>
                  <a:t>Floorlet Payoff</a:t>
                </a:r>
                <a:endParaRPr lang="en-CA"/>
              </a:p>
              <a:p>
                <a:pPr lvl="0"/>
                <a:r>
                  <a:rPr lang="en-US" sz="1600"/>
                  <a:t>The payoff of a </a:t>
                </a:r>
                <a:r>
                  <a:rPr lang="en-US" sz="1600" smtClean="0"/>
                  <a:t>floorlet 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𝑃𝑎𝑦𝑜𝑓𝑓</m:t>
                      </m:r>
                      <m:r>
                        <a:rPr lang="en-US" sz="1400" i="1">
                          <a:latin typeface="Cambria Math"/>
                        </a:rPr>
                        <m:t>=</m:t>
                      </m:r>
                      <m:r>
                        <a:rPr lang="en-US" sz="1400" i="1">
                          <a:latin typeface="Cambria Math"/>
                        </a:rPr>
                        <m:t>𝑁</m:t>
                      </m:r>
                      <m:r>
                        <a:rPr lang="en-US" sz="1400" i="1">
                          <a:latin typeface="Cambria Math"/>
                        </a:rPr>
                        <m:t>∗</m:t>
                      </m:r>
                      <m:r>
                        <a:rPr lang="en-US" sz="1400" i="1">
                          <a:latin typeface="Cambria Math"/>
                        </a:rPr>
                        <m:t>𝜏</m:t>
                      </m:r>
                      <m:r>
                        <a:rPr lang="en-US" sz="1400" i="1">
                          <a:latin typeface="Cambria Math"/>
                        </a:rPr>
                        <m:t>∗</m:t>
                      </m:r>
                      <m:r>
                        <a:rPr lang="en-US" sz="1400" i="1">
                          <a:latin typeface="Cambria Math"/>
                        </a:rPr>
                        <m:t>𝑚𝑎𝑥</m:t>
                      </m:r>
                      <m:r>
                        <a:rPr lang="en-US" sz="1400" i="1">
                          <a:latin typeface="Cambria Math"/>
                        </a:rPr>
                        <m:t>(</m:t>
                      </m:r>
                      <m:r>
                        <a:rPr lang="en-US" sz="1400" i="1">
                          <a:latin typeface="Cambria Math"/>
                        </a:rPr>
                        <m:t>𝐾</m:t>
                      </m:r>
                      <m:r>
                        <a:rPr lang="en-US" sz="1400" i="1">
                          <a:latin typeface="Cambria Math"/>
                        </a:rPr>
                        <m:t>−</m:t>
                      </m:r>
                      <m:r>
                        <a:rPr lang="en-US" sz="1400" i="1">
                          <a:latin typeface="Cambria Math"/>
                        </a:rPr>
                        <m:t>𝑅</m:t>
                      </m:r>
                      <m:r>
                        <a:rPr lang="en-US" sz="1400" i="1">
                          <a:latin typeface="Cambria Math"/>
                        </a:rPr>
                        <m:t>,0)</m:t>
                      </m:r>
                    </m:oMath>
                  </m:oMathPara>
                </a14:m>
                <a:endParaRPr lang="en-CA" sz="1400"/>
              </a:p>
              <a:p>
                <a:pPr marL="533400" lvl="1" indent="0">
                  <a:buNone/>
                </a:pPr>
                <a:r>
                  <a:rPr lang="en-US" sz="1400"/>
                  <a:t>where N – </a:t>
                </a:r>
                <a:r>
                  <a:rPr lang="en-US" sz="1400" smtClean="0"/>
                  <a:t>notional</a:t>
                </a:r>
                <a:r>
                  <a:rPr lang="en-US" sz="1400"/>
                  <a:t>; R – </a:t>
                </a:r>
                <a:r>
                  <a:rPr lang="en-US" sz="1400" smtClean="0"/>
                  <a:t>realized </a:t>
                </a:r>
                <a:r>
                  <a:rPr lang="en-US" sz="1400"/>
                  <a:t>interest rate; K – </a:t>
                </a:r>
                <a:r>
                  <a:rPr lang="en-US" sz="1400" smtClean="0"/>
                  <a:t>strike</a:t>
                </a:r>
                <a:r>
                  <a:rPr lang="en-US" sz="1400"/>
                  <a:t>; </a:t>
                </a:r>
                <a14:m>
                  <m:oMath xmlns:m="http://schemas.openxmlformats.org/officeDocument/2006/math">
                    <m:r>
                      <a:rPr lang="en-US" sz="1400" i="1">
                        <a:latin typeface="Cambria Math"/>
                      </a:rPr>
                      <m:t>𝜏</m:t>
                    </m:r>
                  </m:oMath>
                </a14:m>
                <a:r>
                  <a:rPr lang="en-US" sz="1400"/>
                  <a:t> – </a:t>
                </a:r>
                <a:r>
                  <a:rPr lang="en-US" sz="1400" smtClean="0"/>
                  <a:t>day </a:t>
                </a:r>
                <a:r>
                  <a:rPr lang="en-US" sz="1400"/>
                  <a:t>count fraction.</a:t>
                </a:r>
                <a:endParaRPr lang="en-CA" sz="1400"/>
              </a:p>
              <a:p>
                <a:pPr lvl="0"/>
                <a:r>
                  <a:rPr lang="en-US" sz="1600"/>
                  <a:t>Payoff diagram</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275606"/>
                <a:ext cx="7586724" cy="3672408"/>
              </a:xfrm>
              <a:prstGeom prst="rect">
                <a:avLst/>
              </a:prstGeom>
              <a:blipFill rotWithShape="1">
                <a:blip r:embed="rId3"/>
                <a:stretch>
                  <a:fillRect/>
                </a:stretch>
              </a:blipFill>
            </p:spPr>
            <p:txBody>
              <a:bodyPr/>
              <a:lstStyle/>
              <a:p>
                <a:r>
                  <a:rPr lang="en-CA">
                    <a:noFill/>
                  </a:rPr>
                  <a:t> </a:t>
                </a:r>
              </a:p>
            </p:txBody>
          </p:sp>
        </mc:Fallback>
      </mc:AlternateContent>
      <p:graphicFrame>
        <p:nvGraphicFramePr>
          <p:cNvPr id="5" name="Chart 4"/>
          <p:cNvGraphicFramePr/>
          <p:nvPr>
            <p:extLst>
              <p:ext uri="{D42A27DB-BD31-4B8C-83A1-F6EECF244321}">
                <p14:modId xmlns:p14="http://schemas.microsoft.com/office/powerpoint/2010/main" val="925440729"/>
              </p:ext>
            </p:extLst>
          </p:nvPr>
        </p:nvGraphicFramePr>
        <p:xfrm>
          <a:off x="1403648" y="2886075"/>
          <a:ext cx="5172075" cy="21339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476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347614"/>
                <a:ext cx="7586724" cy="3723878"/>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a:spcBef>
                    <a:spcPts val="1200"/>
                  </a:spcBef>
                </a:pPr>
                <a:r>
                  <a:rPr lang="en-US" sz="1600"/>
                  <a:t>The analytics is similar to a vanilla </a:t>
                </a:r>
                <a:r>
                  <a:rPr lang="en-US" sz="1600"/>
                  <a:t>floor </a:t>
                </a:r>
                <a:r>
                  <a:rPr lang="en-US" sz="1600" smtClean="0"/>
                  <a:t>except the </a:t>
                </a:r>
                <a:r>
                  <a:rPr lang="en-US" sz="1600"/>
                  <a:t>principal amount used by each period may be </a:t>
                </a:r>
                <a:r>
                  <a:rPr lang="en-US" sz="1600"/>
                  <a:t>different</a:t>
                </a:r>
                <a:r>
                  <a:rPr lang="en-US" sz="1600" smtClean="0"/>
                  <a:t>.</a:t>
                </a:r>
                <a:endParaRPr lang="en-US" sz="1600" smtClean="0"/>
              </a:p>
              <a:p>
                <a:pPr lvl="0">
                  <a:spcBef>
                    <a:spcPts val="1200"/>
                  </a:spcBef>
                </a:pPr>
                <a:r>
                  <a:rPr lang="en-US" sz="1600" smtClean="0"/>
                  <a:t>The </a:t>
                </a:r>
                <a:r>
                  <a:rPr lang="en-US" sz="1600"/>
                  <a:t>present value of a </a:t>
                </a:r>
                <a:r>
                  <a:rPr lang="en-US" sz="1600" smtClean="0"/>
                  <a:t>floor </a:t>
                </a:r>
                <a:r>
                  <a:rPr lang="en-US" sz="1600"/>
                  <a:t>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m:t>𝑃𝑉</m:t>
                      </m:r>
                      <m:d>
                        <m:dPr>
                          <m:ctrlPr>
                            <a:rPr lang="en-CA" sz="1400" i="1"/>
                          </m:ctrlPr>
                        </m:dPr>
                        <m:e>
                          <m:r>
                            <a:rPr lang="en-US" sz="1400" i="1"/>
                            <m:t>0</m:t>
                          </m:r>
                        </m:e>
                      </m:d>
                      <m:r>
                        <a:rPr lang="en-US" sz="1400" i="1"/>
                        <m:t>=</m:t>
                      </m:r>
                      <m:nary>
                        <m:naryPr>
                          <m:chr m:val="∑"/>
                          <m:limLoc m:val="subSup"/>
                          <m:ctrlPr>
                            <a:rPr lang="en-CA" sz="1400" i="1"/>
                          </m:ctrlPr>
                        </m:naryPr>
                        <m:sub>
                          <m:r>
                            <a:rPr lang="en-US" sz="1400" i="1"/>
                            <m:t>𝑖</m:t>
                          </m:r>
                          <m:r>
                            <a:rPr lang="en-US" sz="1400" i="1"/>
                            <m:t>=1</m:t>
                          </m:r>
                        </m:sub>
                        <m:sup>
                          <m:r>
                            <a:rPr lang="en-US" sz="1400" i="1"/>
                            <m:t>𝑛</m:t>
                          </m:r>
                        </m:sup>
                        <m:e>
                          <m:sSub>
                            <m:sSubPr>
                              <m:ctrlPr>
                                <a:rPr lang="en-CA" sz="1400" i="1"/>
                              </m:ctrlPr>
                            </m:sSubPr>
                            <m:e>
                              <m:r>
                                <a:rPr lang="en-US" sz="1400" i="1"/>
                                <m:t>𝑁</m:t>
                              </m:r>
                            </m:e>
                            <m:sub>
                              <m:r>
                                <a:rPr lang="en-US" sz="1400" i="1"/>
                                <m:t>𝑖</m:t>
                              </m:r>
                            </m:sub>
                          </m:sSub>
                          <m:sSub>
                            <m:sSubPr>
                              <m:ctrlPr>
                                <a:rPr lang="en-CA" sz="1400" i="1"/>
                              </m:ctrlPr>
                            </m:sSubPr>
                            <m:e>
                              <m:r>
                                <a:rPr lang="en-US" sz="1400" i="1"/>
                                <m:t>𝜏</m:t>
                              </m:r>
                            </m:e>
                            <m:sub>
                              <m:r>
                                <a:rPr lang="en-US" sz="1400" i="1"/>
                                <m:t>𝑖</m:t>
                              </m:r>
                            </m:sub>
                          </m:sSub>
                          <m:sSub>
                            <m:sSubPr>
                              <m:ctrlPr>
                                <a:rPr lang="en-CA" sz="1400" i="1"/>
                              </m:ctrlPr>
                            </m:sSubPr>
                            <m:e>
                              <m:r>
                                <a:rPr lang="en-US" sz="1400" i="1"/>
                                <m:t>𝐷</m:t>
                              </m:r>
                            </m:e>
                            <m:sub>
                              <m:r>
                                <a:rPr lang="en-US" sz="1400" i="1"/>
                                <m:t>𝑖</m:t>
                              </m:r>
                            </m:sub>
                          </m:sSub>
                          <m:d>
                            <m:dPr>
                              <m:ctrlPr>
                                <a:rPr lang="en-CA" sz="1400" i="1"/>
                              </m:ctrlPr>
                            </m:dPr>
                            <m:e>
                              <m:r>
                                <a:rPr lang="en-US" sz="1400" i="1"/>
                                <m:t>𝐾</m:t>
                              </m:r>
                              <m:r>
                                <m:rPr>
                                  <m:sty m:val="p"/>
                                </m:rPr>
                                <a:rPr lang="en-US" sz="1400"/>
                                <m:t>Φ</m:t>
                              </m:r>
                              <m:d>
                                <m:dPr>
                                  <m:ctrlPr>
                                    <a:rPr lang="en-CA" sz="1400" i="1"/>
                                  </m:ctrlPr>
                                </m:dPr>
                                <m:e>
                                  <m:sSub>
                                    <m:sSubPr>
                                      <m:ctrlPr>
                                        <a:rPr lang="en-CA" sz="1400" i="1"/>
                                      </m:ctrlPr>
                                    </m:sSubPr>
                                    <m:e>
                                      <m:r>
                                        <a:rPr lang="en-US" sz="1400" i="1"/>
                                        <m:t>−</m:t>
                                      </m:r>
                                      <m:r>
                                        <a:rPr lang="en-US" sz="1400" i="1"/>
                                        <m:t>𝑑</m:t>
                                      </m:r>
                                    </m:e>
                                    <m:sub>
                                      <m:r>
                                        <a:rPr lang="en-US" sz="1400" i="1"/>
                                        <m:t>2</m:t>
                                      </m:r>
                                    </m:sub>
                                  </m:sSub>
                                </m:e>
                              </m:d>
                              <m:r>
                                <a:rPr lang="en-US" sz="1400" i="1"/>
                                <m:t>−</m:t>
                              </m:r>
                              <m:sSub>
                                <m:sSubPr>
                                  <m:ctrlPr>
                                    <a:rPr lang="en-CA" sz="1400" i="1"/>
                                  </m:ctrlPr>
                                </m:sSubPr>
                                <m:e>
                                  <m:r>
                                    <a:rPr lang="en-US" sz="1400" i="1"/>
                                    <m:t>𝐹</m:t>
                                  </m:r>
                                </m:e>
                                <m:sub>
                                  <m:r>
                                    <a:rPr lang="en-US" sz="1400" i="1"/>
                                    <m:t>𝑖</m:t>
                                  </m:r>
                                </m:sub>
                              </m:sSub>
                              <m:r>
                                <m:rPr>
                                  <m:sty m:val="p"/>
                                </m:rPr>
                                <a:rPr lang="en-US" sz="1400"/>
                                <m:t>Φ</m:t>
                              </m:r>
                              <m:d>
                                <m:dPr>
                                  <m:ctrlPr>
                                    <a:rPr lang="en-CA" sz="1400" i="1"/>
                                  </m:ctrlPr>
                                </m:dPr>
                                <m:e>
                                  <m:sSub>
                                    <m:sSubPr>
                                      <m:ctrlPr>
                                        <a:rPr lang="en-CA" sz="1400" i="1"/>
                                      </m:ctrlPr>
                                    </m:sSubPr>
                                    <m:e>
                                      <m:r>
                                        <a:rPr lang="en-US" sz="1400" i="1"/>
                                        <m:t>−</m:t>
                                      </m:r>
                                      <m:r>
                                        <a:rPr lang="en-US" sz="1400" i="1"/>
                                        <m:t>𝑑</m:t>
                                      </m:r>
                                    </m:e>
                                    <m:sub>
                                      <m:r>
                                        <a:rPr lang="en-US" sz="1400" i="1"/>
                                        <m:t>1</m:t>
                                      </m:r>
                                    </m:sub>
                                  </m:sSub>
                                </m:e>
                              </m:d>
                            </m:e>
                          </m:d>
                        </m:e>
                      </m:nary>
                    </m:oMath>
                  </m:oMathPara>
                </a14:m>
                <a:endParaRPr lang="en-CA" sz="1400"/>
              </a:p>
              <a:p>
                <a:pPr marL="533400" lvl="1" indent="0">
                  <a:buNone/>
                </a:pPr>
                <a:r>
                  <a:rPr lang="en-US" sz="1400"/>
                  <a:t>where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(0,</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𝐹</m:t>
                    </m:r>
                    <m:d>
                      <m:dPr>
                        <m:ctrlPr>
                          <a:rPr lang="en-CA" sz="1400" i="1">
                            <a:latin typeface="Cambria Math"/>
                          </a:rPr>
                        </m:ctrlPr>
                      </m:dPr>
                      <m:e>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e>
                    </m:d>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 the forward rate for period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oMath>
                </a14:m>
                <a:r>
                  <a:rPr lang="en-US" sz="1400"/>
                  <a:t>).</a:t>
                </a:r>
                <a:endParaRPr lang="en-CA" sz="1400"/>
              </a:p>
              <a:p>
                <a:pPr marL="990600" lvl="2" indent="0">
                  <a:buNone/>
                </a:pPr>
                <a14:m>
                  <m:oMath xmlns:m="http://schemas.openxmlformats.org/officeDocument/2006/math">
                    <m:r>
                      <m:rPr>
                        <m:sty m:val="p"/>
                      </m:rPr>
                      <a:rPr lang="en-US" sz="1400">
                        <a:latin typeface="Cambria Math"/>
                      </a:rPr>
                      <m:t>Φ</m:t>
                    </m:r>
                  </m:oMath>
                </a14:m>
                <a:r>
                  <a:rPr lang="en-US" sz="1400"/>
                  <a:t> – the accumulative normal distribution function</a:t>
                </a:r>
                <a:endParaRPr lang="en-CA" sz="1400"/>
              </a:p>
              <a:p>
                <a:pPr marL="990600" lvl="2" indent="0">
                  <a:buNone/>
                </a:pPr>
                <a14:m>
                  <m:oMathPara xmlns:m="http://schemas.openxmlformats.org/officeDocument/2006/math">
                    <m:oMathParaPr>
                      <m:jc m:val="left"/>
                    </m:oMathParaPr>
                    <m:oMath xmlns:m="http://schemas.openxmlformats.org/officeDocument/2006/math">
                      <m:sSub>
                        <m:sSubPr>
                          <m:ctrlPr>
                            <a:rPr lang="en-CA" sz="1400" i="1">
                              <a:latin typeface="Cambria Math"/>
                            </a:rPr>
                          </m:ctrlPr>
                        </m:sSubPr>
                        <m:e>
                          <m:r>
                            <a:rPr lang="en-US" sz="1400" i="1">
                              <a:latin typeface="Cambria Math"/>
                            </a:rPr>
                            <m:t>𝑑</m:t>
                          </m:r>
                        </m:e>
                        <m:sub>
                          <m:r>
                            <a:rPr lang="en-US" sz="1400" i="1">
                              <a:latin typeface="Cambria Math"/>
                            </a:rPr>
                            <m:t>1,2</m:t>
                          </m:r>
                        </m:sub>
                      </m:sSub>
                      <m:r>
                        <a:rPr lang="en-US" sz="1400" i="1">
                          <a:latin typeface="Cambria Math"/>
                        </a:rPr>
                        <m:t>=</m:t>
                      </m:r>
                      <m:f>
                        <m:fPr>
                          <m:ctrlPr>
                            <a:rPr lang="en-CA" sz="1400" i="1">
                              <a:latin typeface="Cambria Math"/>
                            </a:rPr>
                          </m:ctrlPr>
                        </m:fPr>
                        <m:num>
                          <m:r>
                            <m:rPr>
                              <m:sty m:val="p"/>
                            </m:rPr>
                            <a:rPr lang="en-US" sz="1400">
                              <a:latin typeface="Cambria Math"/>
                            </a:rPr>
                            <m:t>ln</m:t>
                          </m:r>
                          <m:r>
                            <a:rPr lang="en-US" sz="1400">
                              <a:latin typeface="Cambria Math"/>
                            </a:rPr>
                            <m:t>⁡</m:t>
                          </m:r>
                          <m:r>
                            <a:rPr lang="en-US" sz="1400" i="1">
                              <a:latin typeface="Cambria Math"/>
                            </a:rPr>
                            <m:t>(</m:t>
                          </m:r>
                          <m:f>
                            <m:fPr>
                              <m:ctrlPr>
                                <a:rPr lang="en-CA" sz="1400" i="1">
                                  <a:latin typeface="Cambria Math"/>
                                </a:rPr>
                              </m:ctrlPr>
                            </m:fPr>
                            <m:num>
                              <m:sSub>
                                <m:sSubPr>
                                  <m:ctrlPr>
                                    <a:rPr lang="en-CA" sz="1400" i="1">
                                      <a:latin typeface="Cambria Math"/>
                                    </a:rPr>
                                  </m:ctrlPr>
                                </m:sSubPr>
                                <m:e>
                                  <m:r>
                                    <a:rPr lang="en-US" sz="1400" i="1">
                                      <a:latin typeface="Cambria Math"/>
                                    </a:rPr>
                                    <m:t>𝐹</m:t>
                                  </m:r>
                                </m:e>
                                <m:sub>
                                  <m:r>
                                    <a:rPr lang="en-US" sz="1400" i="1">
                                      <a:latin typeface="Cambria Math"/>
                                    </a:rPr>
                                    <m:t>𝑖</m:t>
                                  </m:r>
                                </m:sub>
                              </m:sSub>
                            </m:num>
                            <m:den>
                              <m:r>
                                <a:rPr lang="en-US" sz="1400" i="1">
                                  <a:latin typeface="Cambria Math"/>
                                </a:rPr>
                                <m:t>𝐾</m:t>
                              </m:r>
                            </m:den>
                          </m:f>
                          <m:r>
                            <a:rPr lang="en-US" sz="1400" i="1">
                              <a:latin typeface="Cambria Math"/>
                            </a:rPr>
                            <m:t>)±0.5</m:t>
                          </m:r>
                          <m:sSubSup>
                            <m:sSubSupPr>
                              <m:ctrlPr>
                                <a:rPr lang="en-CA" sz="1400" i="1">
                                  <a:latin typeface="Cambria Math"/>
                                </a:rPr>
                              </m:ctrlPr>
                            </m:sSubSupPr>
                            <m:e>
                              <m:r>
                                <a:rPr lang="en-US" sz="1400" i="1">
                                  <a:latin typeface="Cambria Math"/>
                                </a:rPr>
                                <m:t>𝜎</m:t>
                              </m:r>
                            </m:e>
                            <m:sub>
                              <m:r>
                                <a:rPr lang="en-US" sz="1400" i="1">
                                  <a:latin typeface="Cambria Math"/>
                                </a:rPr>
                                <m:t>𝑖</m:t>
                              </m:r>
                            </m:sub>
                            <m:sup>
                              <m:r>
                                <a:rPr lang="en-US" sz="1400" i="1">
                                  <a:latin typeface="Cambria Math"/>
                                </a:rPr>
                                <m:t>2</m:t>
                              </m:r>
                            </m:sup>
                          </m:sSubSup>
                          <m:sSub>
                            <m:sSubPr>
                              <m:ctrlPr>
                                <a:rPr lang="en-CA" sz="1400" i="1">
                                  <a:latin typeface="Cambria Math"/>
                                </a:rPr>
                              </m:ctrlPr>
                            </m:sSubPr>
                            <m:e>
                              <m:r>
                                <a:rPr lang="en-US" sz="1400" i="1">
                                  <a:latin typeface="Cambria Math"/>
                                </a:rPr>
                                <m:t>𝑇</m:t>
                              </m:r>
                            </m:e>
                            <m:sub>
                              <m:r>
                                <a:rPr lang="en-US" sz="1400" i="1">
                                  <a:latin typeface="Cambria Math"/>
                                </a:rPr>
                                <m:t>𝑖</m:t>
                              </m:r>
                            </m:sub>
                          </m:sSub>
                        </m:num>
                        <m:den>
                          <m:sSub>
                            <m:sSubPr>
                              <m:ctrlPr>
                                <a:rPr lang="en-CA" sz="1400" i="1">
                                  <a:latin typeface="Cambria Math"/>
                                </a:rPr>
                              </m:ctrlPr>
                            </m:sSubPr>
                            <m:e>
                              <m:r>
                                <a:rPr lang="en-US" sz="1400" i="1">
                                  <a:latin typeface="Cambria Math"/>
                                </a:rPr>
                                <m:t>𝜎</m:t>
                              </m:r>
                            </m:e>
                            <m:sub>
                              <m:r>
                                <a:rPr lang="en-US" sz="1400" i="1">
                                  <a:latin typeface="Cambria Math"/>
                                </a:rPr>
                                <m:t>𝑖</m:t>
                              </m:r>
                            </m:sub>
                          </m:sSub>
                          <m:rad>
                            <m:radPr>
                              <m:degHide m:val="on"/>
                              <m:ctrlPr>
                                <a:rPr lang="en-CA" sz="1400" i="1">
                                  <a:latin typeface="Cambria Math"/>
                                </a:rPr>
                              </m:ctrlPr>
                            </m:radPr>
                            <m:deg/>
                            <m:e>
                              <m:sSub>
                                <m:sSubPr>
                                  <m:ctrlPr>
                                    <a:rPr lang="en-CA" sz="1400" i="1">
                                      <a:latin typeface="Cambria Math"/>
                                    </a:rPr>
                                  </m:ctrlPr>
                                </m:sSubPr>
                                <m:e>
                                  <m:r>
                                    <a:rPr lang="en-US" sz="1400" i="1">
                                      <a:latin typeface="Cambria Math"/>
                                    </a:rPr>
                                    <m:t>𝑇</m:t>
                                  </m:r>
                                </m:e>
                                <m:sub>
                                  <m:r>
                                    <a:rPr lang="en-US" sz="1400" i="1">
                                      <a:latin typeface="Cambria Math"/>
                                    </a:rPr>
                                    <m:t>𝑖</m:t>
                                  </m:r>
                                </m:sub>
                              </m:sSub>
                            </m:e>
                          </m:rad>
                        </m:den>
                      </m:f>
                    </m:oMath>
                  </m:oMathPara>
                </a14:m>
                <a:endParaRPr lang="en-CA" sz="14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347614"/>
                <a:ext cx="7586724" cy="3723878"/>
              </a:xfrm>
              <a:prstGeom prst="rect">
                <a:avLst/>
              </a:prstGeom>
              <a:blipFill rotWithShape="1">
                <a:blip r:embed="rId3"/>
                <a:stretch>
                  <a:fillRect r="-402"/>
                </a:stretch>
              </a:blipFill>
            </p:spPr>
            <p:txBody>
              <a:bodyPr/>
              <a:lstStyle/>
              <a:p>
                <a:r>
                  <a:rPr lang="en-CA">
                    <a:noFill/>
                  </a:rPr>
                  <a:t> </a:t>
                </a:r>
              </a:p>
            </p:txBody>
          </p:sp>
        </mc:Fallback>
      </mc:AlternateContent>
    </p:spTree>
    <p:extLst>
      <p:ext uri="{BB962C8B-B14F-4D97-AF65-F5344CB8AC3E}">
        <p14:creationId xmlns:p14="http://schemas.microsoft.com/office/powerpoint/2010/main" val="169754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smtClean="0"/>
              <a:t>Amortizing and accreting</a:t>
            </a:r>
            <a:r>
              <a:rPr lang="en-US" sz="1600" smtClean="0"/>
              <a:t> </a:t>
            </a:r>
            <a:r>
              <a:rPr lang="en-US" sz="1600" smtClean="0"/>
              <a:t>floors </a:t>
            </a:r>
            <a:r>
              <a:rPr lang="en-US" sz="1600"/>
              <a:t>are valued via the Black model in the market.</a:t>
            </a:r>
            <a:endParaRPr lang="en-CA" sz="1600"/>
          </a:p>
          <a:p>
            <a:pPr lvl="0"/>
            <a:r>
              <a:rPr lang="en-US" sz="1600"/>
              <a:t>The forward rate is simply compounded.</a:t>
            </a:r>
            <a:endParaRPr lang="en-CA" sz="1600"/>
          </a:p>
          <a:p>
            <a:pPr lvl="0"/>
            <a:r>
              <a:rPr lang="en-US" sz="1600"/>
              <a:t>The first key to value a </a:t>
            </a:r>
            <a:r>
              <a:rPr lang="en-US" sz="1600" smtClean="0"/>
              <a:t>floor </a:t>
            </a:r>
            <a:r>
              <a:rPr lang="en-US" sz="1600"/>
              <a:t>is to generate the cash flows. The cash flow generation is based on the start time, end time and payment frequency, plus calendar (holidays), business convention (e.g., modified following, following, etc.) and whether sticky month end.</a:t>
            </a:r>
            <a:endParaRPr lang="en-CA" sz="1600"/>
          </a:p>
          <a:p>
            <a:pPr lvl="0"/>
            <a:r>
              <a:rPr lang="en-US" sz="1600"/>
              <a:t>Then you need to construct interest zero rate curve by bootstrapping the most liquid interest rate instruments in the market. The most common used yield curve is continuously compounded</a:t>
            </a:r>
            <a:r>
              <a:rPr lang="en-US" sz="1600" smtClean="0"/>
              <a:t>.</a:t>
            </a:r>
            <a:endParaRPr lang="en-CA" sz="1600"/>
          </a:p>
        </p:txBody>
      </p:sp>
    </p:spTree>
    <p:extLst>
      <p:ext uri="{BB962C8B-B14F-4D97-AF65-F5344CB8AC3E}">
        <p14:creationId xmlns:p14="http://schemas.microsoft.com/office/powerpoint/2010/main" val="382608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smtClean="0"/>
                  <a:t>Practical Notes</a:t>
                </a:r>
                <a:endParaRPr lang="en-CA"/>
              </a:p>
              <a:p>
                <a:pPr lvl="0"/>
                <a:r>
                  <a:rPr lang="en-US" sz="1600" smtClean="0"/>
                  <a:t>Another </a:t>
                </a:r>
                <a:r>
                  <a:rPr lang="en-US" sz="1600"/>
                  <a:t>key for accurately pricing an outstanding cap/floor is to construct an arbitrage-free volatility surface. </a:t>
                </a:r>
                <a:endParaRPr lang="en-CA" sz="1600"/>
              </a:p>
              <a:p>
                <a:pPr lvl="0"/>
                <a:r>
                  <a:rPr lang="en-US" sz="1600"/>
                  <a:t>The accrual period is calculated according to the start date and end date of a cash flow plus day count convention</a:t>
                </a:r>
                <a:endParaRPr lang="en-CA" sz="1600"/>
              </a:p>
              <a:p>
                <a:pPr lvl="0"/>
                <a:r>
                  <a:rPr lang="en-US" sz="1600"/>
                  <a:t>The formula above doesn’t contain the last live reset cash flow whose reset date is less than valuation date but payment date is greater than valuation date. The reset value is </a:t>
                </a:r>
                <a:endParaRPr lang="en-CA" sz="1600"/>
              </a:p>
              <a:p>
                <a:pPr marL="533400" lvl="1" indent="0">
                  <a:buNone/>
                </a:pPr>
                <a14:m>
                  <m:oMathPara xmlns:m="http://schemas.openxmlformats.org/officeDocument/2006/math">
                    <m:oMathParaPr>
                      <m:jc m:val="centerGroup"/>
                    </m:oMathParaPr>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r>
                        <a:rPr lang="en-US" sz="1600" i="1">
                          <a:latin typeface="Cambria Math"/>
                        </a:rPr>
                        <m:t>𝑁</m:t>
                      </m:r>
                      <m:r>
                        <a:rPr lang="en-US" sz="1600" i="1">
                          <a:latin typeface="Cambria Math"/>
                        </a:rPr>
                        <m:t>∗</m:t>
                      </m:r>
                      <m:r>
                        <a:rPr lang="en-US" sz="1600" i="1">
                          <a:latin typeface="Cambria Math"/>
                        </a:rPr>
                        <m:t>𝜏</m:t>
                      </m:r>
                      <m:r>
                        <a:rPr lang="en-US" sz="1600" i="1">
                          <a:latin typeface="Cambria Math"/>
                        </a:rPr>
                        <m:t>∗</m:t>
                      </m:r>
                      <m:r>
                        <a:rPr lang="en-US" sz="1600" i="1">
                          <a:latin typeface="Cambria Math"/>
                        </a:rPr>
                        <m:t>𝑚𝑎𝑥</m:t>
                      </m:r>
                      <m:d>
                        <m:dPr>
                          <m:ctrlPr>
                            <a:rPr lang="en-US" sz="1600" i="1">
                              <a:latin typeface="Cambria Math"/>
                            </a:rPr>
                          </m:ctrlPr>
                        </m:dPr>
                        <m:e>
                          <m:r>
                            <a:rPr lang="en-US" sz="1600" i="1">
                              <a:latin typeface="Cambria Math"/>
                            </a:rPr>
                            <m:t>𝐾</m:t>
                          </m:r>
                          <m:r>
                            <a:rPr lang="en-CA" sz="1600" b="0" i="1" smtClean="0">
                              <a:latin typeface="Cambria Math"/>
                            </a:rPr>
                            <m:t>−</m:t>
                          </m:r>
                          <m:r>
                            <a:rPr lang="en-CA" sz="1600" b="0" i="1" smtClean="0">
                              <a:latin typeface="Cambria Math"/>
                            </a:rPr>
                            <m:t>𝑅</m:t>
                          </m:r>
                          <m:r>
                            <a:rPr lang="en-US" sz="1600" i="1">
                              <a:latin typeface="Cambria Math"/>
                            </a:rPr>
                            <m:t>,0</m:t>
                          </m:r>
                        </m:e>
                      </m:d>
                    </m:oMath>
                  </m:oMathPara>
                </a14:m>
                <a:endParaRPr lang="en-CA" sz="1600" smtClean="0"/>
              </a:p>
              <a:p>
                <a:pPr marL="533400" lvl="1" indent="0">
                  <a:buNone/>
                </a:pPr>
                <a:r>
                  <a:rPr lang="en-US" sz="1600" smtClean="0"/>
                  <a:t>which </a:t>
                </a:r>
                <a:r>
                  <a:rPr lang="en-US" sz="1600"/>
                  <a:t>should be added into the above present value.</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r="-643"/>
                </a:stretch>
              </a:blipFill>
            </p:spPr>
            <p:txBody>
              <a:bodyPr/>
              <a:lstStyle/>
              <a:p>
                <a:r>
                  <a:rPr lang="en-CA">
                    <a:noFill/>
                  </a:rPr>
                  <a:t> </a:t>
                </a:r>
              </a:p>
            </p:txBody>
          </p:sp>
        </mc:Fallback>
      </mc:AlternateContent>
    </p:spTree>
    <p:extLst>
      <p:ext uri="{BB962C8B-B14F-4D97-AF65-F5344CB8AC3E}">
        <p14:creationId xmlns:p14="http://schemas.microsoft.com/office/powerpoint/2010/main" val="1815076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Floor</a:t>
            </a:r>
            <a:endParaRPr sz="2000"/>
          </a:p>
        </p:txBody>
      </p:sp>
      <p:sp>
        <p:nvSpPr>
          <p:cNvPr id="125" name="Shape 125"/>
          <p:cNvSpPr txBox="1">
            <a:spLocks noGrp="1"/>
          </p:cNvSpPr>
          <p:nvPr>
            <p:ph type="body" idx="1"/>
          </p:nvPr>
        </p:nvSpPr>
        <p:spPr>
          <a:xfrm>
            <a:off x="827584" y="1347614"/>
            <a:ext cx="7586724" cy="333290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1906240993"/>
              </p:ext>
            </p:extLst>
          </p:nvPr>
        </p:nvGraphicFramePr>
        <p:xfrm>
          <a:off x="2411760" y="1995686"/>
          <a:ext cx="4471670" cy="2722443"/>
        </p:xfrm>
        <a:graphic>
          <a:graphicData uri="http://schemas.openxmlformats.org/drawingml/2006/table">
            <a:tbl>
              <a:tblPr firstRow="1" firstCol="1" bandRow="1">
                <a:tableStyleId>{96145309-564F-4F0F-801C-C215B3F1332B}</a:tableStyleId>
              </a:tblPr>
              <a:tblGrid>
                <a:gridCol w="1419225"/>
                <a:gridCol w="899795"/>
                <a:gridCol w="1076325"/>
                <a:gridCol w="1076325"/>
              </a:tblGrid>
              <a:tr h="108396">
                <a:tc gridSpan="2">
                  <a:txBody>
                    <a:bodyPr/>
                    <a:lstStyle/>
                    <a:p>
                      <a:pPr algn="ctr">
                        <a:lnSpc>
                          <a:spcPct val="115000"/>
                        </a:lnSpc>
                        <a:spcAft>
                          <a:spcPts val="0"/>
                        </a:spcAft>
                      </a:pPr>
                      <a:r>
                        <a:rPr lang="en-US" sz="1100">
                          <a:effectLst/>
                        </a:rPr>
                        <a:t>Floor Terms and Conditions</a:t>
                      </a:r>
                      <a:endParaRPr lang="en-CA" sz="1100">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15000"/>
                        </a:lnSpc>
                        <a:spcAft>
                          <a:spcPts val="0"/>
                        </a:spcAft>
                      </a:pPr>
                      <a:r>
                        <a:rPr lang="en-US" sz="1100">
                          <a:effectLst/>
                        </a:rPr>
                        <a:t>Notional Schedule</a:t>
                      </a:r>
                      <a:endParaRPr lang="en-CA" sz="1100">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100">
                          <a:effectLst/>
                        </a:rPr>
                        <a:t>Buy Sell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Buy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2/6/2015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Strike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0.02</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8100000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Trade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2/6/2015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8200000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6/30/2015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2/6/2015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8300000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9/30/2015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Maturity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2/4/2019</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8400000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12/31/2015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8500000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8600000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6/30/2016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Rate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8700000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9/30/2016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8800000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12/30/2016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8900000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3/31/2017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6/30/2017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9100000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9/29/2017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9200000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12/29/2017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9300000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3/30/2018</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06421605"/>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2423</TotalTime>
  <Words>760</Words>
  <Application>Microsoft Office PowerPoint</Application>
  <PresentationFormat>On-screen Show (16:9)</PresentationFormat>
  <Paragraphs>116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Karla</vt:lpstr>
      <vt:lpstr>Raleway</vt:lpstr>
      <vt:lpstr>Cambria Math</vt:lpstr>
      <vt:lpstr>Calibri</vt:lpstr>
      <vt:lpstr>Times New Roman</vt:lpstr>
      <vt:lpstr>SimSun</vt:lpstr>
      <vt:lpstr>Escalus template</vt:lpstr>
      <vt:lpstr> Amortizing and Accreting Floors Vaulation  Alan White  FinPricing  http://www.finpricing.com  </vt:lpstr>
      <vt:lpstr>Amortizing Floor</vt:lpstr>
      <vt:lpstr>Amortizing Floor</vt:lpstr>
      <vt:lpstr>Amortizing Floor</vt:lpstr>
      <vt:lpstr>Amortizing Floor</vt:lpstr>
      <vt:lpstr>Amortizing Floor</vt:lpstr>
      <vt:lpstr>Amortizing Floor</vt:lpstr>
      <vt:lpstr>Amortizing Floor</vt:lpstr>
      <vt:lpstr>Amortizing Floor</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283</cp:revision>
  <dcterms:modified xsi:type="dcterms:W3CDTF">2018-04-24T14:06:37Z</dcterms:modified>
</cp:coreProperties>
</file>