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13"/>
  </p:notesMasterIdLst>
  <p:sldIdLst>
    <p:sldId id="256" r:id="rId2"/>
    <p:sldId id="261" r:id="rId3"/>
    <p:sldId id="298" r:id="rId4"/>
    <p:sldId id="299" r:id="rId5"/>
    <p:sldId id="301" r:id="rId6"/>
    <p:sldId id="306" r:id="rId7"/>
    <p:sldId id="302" r:id="rId8"/>
    <p:sldId id="303" r:id="rId9"/>
    <p:sldId id="304" r:id="rId10"/>
    <p:sldId id="305" r:id="rId11"/>
    <p:sldId id="297" r:id="rId12"/>
  </p:sldIdLst>
  <p:sldSz cx="9144000" cy="5143500" type="screen16x9"/>
  <p:notesSz cx="6858000" cy="9144000"/>
  <p:embeddedFontLst>
    <p:embeddedFont>
      <p:font typeface="Cambria Math" panose="02040503050406030204" pitchFamily="18" charset="0"/>
      <p:regular r:id="rId14"/>
    </p:embeddedFont>
    <p:embeddedFont>
      <p:font typeface="Calibri" panose="020F0502020204030204" pitchFamily="34" charset="0"/>
      <p:regular r:id="rId15"/>
      <p:bold r:id="rId16"/>
      <p:italic r:id="rId17"/>
      <p:boldItalic r:id="rId18"/>
    </p:embeddedFont>
    <p:embeddedFont>
      <p:font typeface="Karla" panose="020B0604020202020204" charset="0"/>
      <p:regular r:id="rId19"/>
      <p:bold r:id="rId20"/>
      <p:italic r:id="rId21"/>
      <p:boldItalic r:id="rId22"/>
    </p:embeddedFont>
    <p:embeddedFont>
      <p:font typeface="SimSun" panose="02010600030101010101" pitchFamily="2" charset="-122"/>
      <p:regular r:id="rId23"/>
    </p:embeddedFont>
    <p:embeddedFont>
      <p:font typeface="Raleway"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6145309-564F-4F0F-801C-C215B3F1332B}">
  <a:tblStyle styleId="{96145309-564F-4F0F-801C-C215B3F1332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2" d="100"/>
          <a:sy n="102" d="100"/>
        </p:scale>
        <p:origin x="-45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3310534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1" name="Shape 2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4C52"/>
        </a:solidFill>
        <a:effectLst/>
      </p:bgPr>
    </p:bg>
    <p:spTree>
      <p:nvGrpSpPr>
        <p:cNvPr id="1" name="Shape 8"/>
        <p:cNvGrpSpPr/>
        <p:nvPr/>
      </p:nvGrpSpPr>
      <p:grpSpPr>
        <a:xfrm>
          <a:off x="0" y="0"/>
          <a:ext cx="0" cy="0"/>
          <a:chOff x="0" y="0"/>
          <a:chExt cx="0" cy="0"/>
        </a:xfrm>
      </p:grpSpPr>
      <p:sp>
        <p:nvSpPr>
          <p:cNvPr id="9" name="Shape 9"/>
          <p:cNvSpPr/>
          <p:nvPr/>
        </p:nvSpPr>
        <p:spPr>
          <a:xfrm flipH="1">
            <a:off x="6025" y="301575"/>
            <a:ext cx="9150050" cy="4496748"/>
          </a:xfrm>
          <a:custGeom>
            <a:avLst/>
            <a:gdLst/>
            <a:ahLst/>
            <a:cxnLst/>
            <a:rect l="0" t="0" r="0" b="0"/>
            <a:pathLst>
              <a:path w="366002" h="149344" extrusionOk="0">
                <a:moveTo>
                  <a:pt x="0" y="55491"/>
                </a:moveTo>
                <a:lnTo>
                  <a:pt x="0" y="107122"/>
                </a:lnTo>
                <a:lnTo>
                  <a:pt x="96507" y="149344"/>
                </a:lnTo>
                <a:lnTo>
                  <a:pt x="366002" y="116290"/>
                </a:lnTo>
                <a:lnTo>
                  <a:pt x="366002" y="40050"/>
                </a:lnTo>
                <a:lnTo>
                  <a:pt x="274079" y="0"/>
                </a:lnTo>
                <a:close/>
              </a:path>
            </a:pathLst>
          </a:custGeom>
          <a:solidFill>
            <a:srgbClr val="00AE9D">
              <a:alpha val="83460"/>
            </a:srgbClr>
          </a:solidFill>
          <a:ln>
            <a:noFill/>
          </a:ln>
        </p:spPr>
      </p:sp>
      <p:sp>
        <p:nvSpPr>
          <p:cNvPr id="10" name="Shape 10"/>
          <p:cNvSpPr/>
          <p:nvPr/>
        </p:nvSpPr>
        <p:spPr>
          <a:xfrm>
            <a:off x="-5900" y="759982"/>
            <a:ext cx="9144150" cy="3769800"/>
          </a:xfrm>
          <a:custGeom>
            <a:avLst/>
            <a:gdLst/>
            <a:ahLst/>
            <a:cxnLst/>
            <a:rect l="0" t="0" r="0" b="0"/>
            <a:pathLst>
              <a:path w="365766" h="150792" extrusionOk="0">
                <a:moveTo>
                  <a:pt x="365766" y="12416"/>
                </a:moveTo>
                <a:lnTo>
                  <a:pt x="289997" y="0"/>
                </a:lnTo>
                <a:lnTo>
                  <a:pt x="0" y="55421"/>
                </a:lnTo>
                <a:lnTo>
                  <a:pt x="0" y="127486"/>
                </a:lnTo>
                <a:lnTo>
                  <a:pt x="70927" y="150792"/>
                </a:lnTo>
                <a:lnTo>
                  <a:pt x="365766" y="122256"/>
                </a:lnTo>
                <a:close/>
              </a:path>
            </a:pathLst>
          </a:custGeom>
          <a:solidFill>
            <a:srgbClr val="00AE9D">
              <a:alpha val="26540"/>
            </a:srgbClr>
          </a:solidFill>
          <a:ln>
            <a:noFill/>
          </a:ln>
        </p:spPr>
      </p:sp>
      <p:sp>
        <p:nvSpPr>
          <p:cNvPr id="11" name="Shape 11"/>
          <p:cNvSpPr/>
          <p:nvPr/>
        </p:nvSpPr>
        <p:spPr>
          <a:xfrm>
            <a:off x="0" y="1351100"/>
            <a:ext cx="9156075" cy="2889063"/>
          </a:xfrm>
          <a:custGeom>
            <a:avLst/>
            <a:gdLst/>
            <a:ahLst/>
            <a:cxnLst/>
            <a:rect l="0" t="0" r="0" b="0"/>
            <a:pathLst>
              <a:path w="366243" h="106157" extrusionOk="0">
                <a:moveTo>
                  <a:pt x="241" y="0"/>
                </a:moveTo>
                <a:lnTo>
                  <a:pt x="0" y="77929"/>
                </a:lnTo>
                <a:lnTo>
                  <a:pt x="366243" y="106157"/>
                </a:lnTo>
                <a:lnTo>
                  <a:pt x="366243" y="4102"/>
                </a:lnTo>
                <a:close/>
              </a:path>
            </a:pathLst>
          </a:custGeom>
          <a:solidFill>
            <a:srgbClr val="ABE33F">
              <a:alpha val="81150"/>
            </a:srgbClr>
          </a:solidFill>
          <a:ln>
            <a:noFill/>
          </a:ln>
        </p:spPr>
      </p:sp>
      <p:sp>
        <p:nvSpPr>
          <p:cNvPr id="12" name="Shape 12"/>
          <p:cNvSpPr txBox="1">
            <a:spLocks noGrp="1"/>
          </p:cNvSpPr>
          <p:nvPr>
            <p:ph type="ctrTitle"/>
          </p:nvPr>
        </p:nvSpPr>
        <p:spPr>
          <a:xfrm>
            <a:off x="1719025" y="1991825"/>
            <a:ext cx="5706000" cy="1159800"/>
          </a:xfrm>
          <a:prstGeom prst="rect">
            <a:avLst/>
          </a:prstGeom>
        </p:spPr>
        <p:txBody>
          <a:bodyPr spcFirstLastPara="1" wrap="square" lIns="91425" tIns="91425" rIns="91425" bIns="91425" anchor="ctr"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grpSp>
        <p:nvGrpSpPr>
          <p:cNvPr id="27" name="Shape 27"/>
          <p:cNvGrpSpPr/>
          <p:nvPr/>
        </p:nvGrpSpPr>
        <p:grpSpPr>
          <a:xfrm>
            <a:off x="-6025" y="0"/>
            <a:ext cx="9168125" cy="5163100"/>
            <a:chOff x="-6025" y="0"/>
            <a:chExt cx="9168125" cy="5163100"/>
          </a:xfrm>
        </p:grpSpPr>
        <p:sp>
          <p:nvSpPr>
            <p:cNvPr id="28" name="Shape 28"/>
            <p:cNvSpPr/>
            <p:nvPr/>
          </p:nvSpPr>
          <p:spPr>
            <a:xfrm>
              <a:off x="0" y="0"/>
              <a:ext cx="8552900" cy="1333000"/>
            </a:xfrm>
            <a:custGeom>
              <a:avLst/>
              <a:gdLst/>
              <a:ahLst/>
              <a:cxnLst/>
              <a:rect l="0" t="0" r="0" b="0"/>
              <a:pathLst>
                <a:path w="342116" h="53320" extrusionOk="0">
                  <a:moveTo>
                    <a:pt x="0" y="0"/>
                  </a:moveTo>
                  <a:lnTo>
                    <a:pt x="0" y="53320"/>
                  </a:lnTo>
                  <a:lnTo>
                    <a:pt x="342116" y="0"/>
                  </a:lnTo>
                  <a:close/>
                </a:path>
              </a:pathLst>
            </a:custGeom>
            <a:solidFill>
              <a:srgbClr val="004C52"/>
            </a:solidFill>
            <a:ln>
              <a:noFill/>
            </a:ln>
          </p:spPr>
        </p:sp>
        <p:sp>
          <p:nvSpPr>
            <p:cNvPr id="29" name="Shape 29"/>
            <p:cNvSpPr/>
            <p:nvPr/>
          </p:nvSpPr>
          <p:spPr>
            <a:xfrm>
              <a:off x="2563450" y="0"/>
              <a:ext cx="6580550" cy="1272675"/>
            </a:xfrm>
            <a:custGeom>
              <a:avLst/>
              <a:gdLst/>
              <a:ahLst/>
              <a:cxnLst/>
              <a:rect l="0" t="0" r="0" b="0"/>
              <a:pathLst>
                <a:path w="263222" h="50907" extrusionOk="0">
                  <a:moveTo>
                    <a:pt x="0" y="0"/>
                  </a:moveTo>
                  <a:lnTo>
                    <a:pt x="217381" y="50907"/>
                  </a:lnTo>
                  <a:lnTo>
                    <a:pt x="263222" y="10133"/>
                  </a:lnTo>
                  <a:lnTo>
                    <a:pt x="263222" y="0"/>
                  </a:lnTo>
                  <a:close/>
                </a:path>
              </a:pathLst>
            </a:custGeom>
            <a:solidFill>
              <a:srgbClr val="00AE9D">
                <a:alpha val="83460"/>
              </a:srgbClr>
            </a:solidFill>
            <a:ln>
              <a:noFill/>
            </a:ln>
          </p:spPr>
        </p:sp>
        <p:sp>
          <p:nvSpPr>
            <p:cNvPr id="30" name="Shape 30"/>
            <p:cNvSpPr/>
            <p:nvPr/>
          </p:nvSpPr>
          <p:spPr>
            <a:xfrm>
              <a:off x="-6025" y="2"/>
              <a:ext cx="7298300" cy="1471709"/>
            </a:xfrm>
            <a:custGeom>
              <a:avLst/>
              <a:gdLst/>
              <a:ahLst/>
              <a:cxnLst/>
              <a:rect l="0" t="0" r="0" b="0"/>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31" name="Shape 31"/>
            <p:cNvSpPr/>
            <p:nvPr/>
          </p:nvSpPr>
          <p:spPr>
            <a:xfrm>
              <a:off x="3596100" y="4667000"/>
              <a:ext cx="5090700" cy="476500"/>
            </a:xfrm>
            <a:custGeom>
              <a:avLst/>
              <a:gdLst/>
              <a:ahLst/>
              <a:cxnLst/>
              <a:rect l="0" t="0" r="0" b="0"/>
              <a:pathLst>
                <a:path w="203628" h="19060" extrusionOk="0">
                  <a:moveTo>
                    <a:pt x="0" y="19060"/>
                  </a:moveTo>
                  <a:lnTo>
                    <a:pt x="203628" y="19060"/>
                  </a:lnTo>
                  <a:lnTo>
                    <a:pt x="157305" y="0"/>
                  </a:lnTo>
                  <a:close/>
                </a:path>
              </a:pathLst>
            </a:custGeom>
            <a:solidFill>
              <a:srgbClr val="004C52"/>
            </a:solidFill>
            <a:ln>
              <a:noFill/>
            </a:ln>
          </p:spPr>
        </p:sp>
        <p:sp>
          <p:nvSpPr>
            <p:cNvPr id="32" name="Shape 32"/>
            <p:cNvSpPr/>
            <p:nvPr/>
          </p:nvSpPr>
          <p:spPr>
            <a:xfrm>
              <a:off x="5525000" y="4692625"/>
              <a:ext cx="3637100" cy="470475"/>
            </a:xfrm>
            <a:custGeom>
              <a:avLst/>
              <a:gdLst/>
              <a:ahLst/>
              <a:cxnLst/>
              <a:rect l="0" t="0" r="0" b="0"/>
              <a:pathLst>
                <a:path w="145484" h="18819" extrusionOk="0">
                  <a:moveTo>
                    <a:pt x="145484" y="0"/>
                  </a:moveTo>
                  <a:lnTo>
                    <a:pt x="145484" y="18819"/>
                  </a:lnTo>
                  <a:lnTo>
                    <a:pt x="0" y="18819"/>
                  </a:lnTo>
                  <a:close/>
                </a:path>
              </a:pathLst>
            </a:custGeom>
            <a:solidFill>
              <a:srgbClr val="00AE9D">
                <a:alpha val="83460"/>
              </a:srgbClr>
            </a:solidFill>
            <a:ln>
              <a:noFill/>
            </a:ln>
          </p:spPr>
        </p:sp>
        <p:sp>
          <p:nvSpPr>
            <p:cNvPr id="33" name="Shape 33"/>
            <p:cNvSpPr/>
            <p:nvPr/>
          </p:nvSpPr>
          <p:spPr>
            <a:xfrm>
              <a:off x="7521475" y="4023125"/>
              <a:ext cx="1634600" cy="1139975"/>
            </a:xfrm>
            <a:custGeom>
              <a:avLst/>
              <a:gdLst/>
              <a:ahLst/>
              <a:cxnLst/>
              <a:rect l="0" t="0" r="0" b="0"/>
              <a:pathLst>
                <a:path w="65384" h="45599" extrusionOk="0">
                  <a:moveTo>
                    <a:pt x="65384" y="27022"/>
                  </a:moveTo>
                  <a:lnTo>
                    <a:pt x="65384" y="0"/>
                  </a:lnTo>
                  <a:lnTo>
                    <a:pt x="0" y="45599"/>
                  </a:lnTo>
                  <a:close/>
                </a:path>
              </a:pathLst>
            </a:custGeom>
            <a:solidFill>
              <a:srgbClr val="ABE33F">
                <a:alpha val="81150"/>
              </a:srgbClr>
            </a:solidFill>
            <a:ln>
              <a:noFill/>
            </a:ln>
          </p:spPr>
        </p:sp>
      </p:grpSp>
      <p:sp>
        <p:nvSpPr>
          <p:cNvPr id="34" name="Shape 34"/>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5" name="Shape 35"/>
          <p:cNvSpPr txBox="1">
            <a:spLocks noGrp="1"/>
          </p:cNvSpPr>
          <p:nvPr>
            <p:ph type="body" idx="1"/>
          </p:nvPr>
        </p:nvSpPr>
        <p:spPr>
          <a:xfrm>
            <a:off x="886650" y="1598408"/>
            <a:ext cx="7370700" cy="33273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
        <p:nvSpPr>
          <p:cNvPr id="77" name="Shape 77"/>
          <p:cNvSpPr/>
          <p:nvPr/>
        </p:nvSpPr>
        <p:spPr>
          <a:xfrm>
            <a:off x="-2355" y="0"/>
            <a:ext cx="5209571" cy="983354"/>
          </a:xfrm>
          <a:custGeom>
            <a:avLst/>
            <a:gdLst/>
            <a:ahLst/>
            <a:cxnLst/>
            <a:rect l="0" t="0" r="0" b="0"/>
            <a:pathLst>
              <a:path w="342116" h="53320" extrusionOk="0">
                <a:moveTo>
                  <a:pt x="0" y="0"/>
                </a:moveTo>
                <a:lnTo>
                  <a:pt x="0" y="53320"/>
                </a:lnTo>
                <a:lnTo>
                  <a:pt x="342116" y="0"/>
                </a:lnTo>
                <a:close/>
              </a:path>
            </a:pathLst>
          </a:custGeom>
          <a:solidFill>
            <a:srgbClr val="004C52"/>
          </a:solidFill>
          <a:ln>
            <a:noFill/>
          </a:ln>
        </p:spPr>
      </p:sp>
      <p:sp>
        <p:nvSpPr>
          <p:cNvPr id="78" name="Shape 78"/>
          <p:cNvSpPr/>
          <p:nvPr/>
        </p:nvSpPr>
        <p:spPr>
          <a:xfrm>
            <a:off x="-6025" y="2"/>
            <a:ext cx="4445394" cy="1085644"/>
          </a:xfrm>
          <a:custGeom>
            <a:avLst/>
            <a:gdLst/>
            <a:ahLst/>
            <a:cxnLst/>
            <a:rect l="0" t="0" r="0" b="0"/>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79" name="Shape 79"/>
          <p:cNvSpPr/>
          <p:nvPr/>
        </p:nvSpPr>
        <p:spPr>
          <a:xfrm>
            <a:off x="6375475" y="4745747"/>
            <a:ext cx="2548913" cy="400879"/>
          </a:xfrm>
          <a:custGeom>
            <a:avLst/>
            <a:gdLst/>
            <a:ahLst/>
            <a:cxnLst/>
            <a:rect l="0" t="0" r="0" b="0"/>
            <a:pathLst>
              <a:path w="203628" h="19060" extrusionOk="0">
                <a:moveTo>
                  <a:pt x="0" y="19060"/>
                </a:moveTo>
                <a:lnTo>
                  <a:pt x="203628" y="19060"/>
                </a:lnTo>
                <a:lnTo>
                  <a:pt x="157305" y="0"/>
                </a:lnTo>
                <a:close/>
              </a:path>
            </a:pathLst>
          </a:custGeom>
          <a:solidFill>
            <a:srgbClr val="004C52"/>
          </a:solidFill>
          <a:ln>
            <a:noFill/>
          </a:ln>
        </p:spPr>
      </p:sp>
      <p:sp>
        <p:nvSpPr>
          <p:cNvPr id="80" name="Shape 80"/>
          <p:cNvSpPr/>
          <p:nvPr/>
        </p:nvSpPr>
        <p:spPr>
          <a:xfrm>
            <a:off x="7341180" y="4767304"/>
            <a:ext cx="1821096" cy="395811"/>
          </a:xfrm>
          <a:custGeom>
            <a:avLst/>
            <a:gdLst/>
            <a:ahLst/>
            <a:cxnLst/>
            <a:rect l="0" t="0" r="0" b="0"/>
            <a:pathLst>
              <a:path w="145484" h="18819" extrusionOk="0">
                <a:moveTo>
                  <a:pt x="145484" y="0"/>
                </a:moveTo>
                <a:lnTo>
                  <a:pt x="145484" y="18819"/>
                </a:lnTo>
                <a:lnTo>
                  <a:pt x="0" y="18819"/>
                </a:lnTo>
                <a:close/>
              </a:path>
            </a:pathLst>
          </a:custGeom>
          <a:solidFill>
            <a:srgbClr val="00AE9D">
              <a:alpha val="83460"/>
            </a:srgbClr>
          </a:solidFill>
          <a:ln>
            <a:noFill/>
          </a:ln>
        </p:spPr>
      </p:sp>
      <p:sp>
        <p:nvSpPr>
          <p:cNvPr id="81" name="Shape 81"/>
          <p:cNvSpPr/>
          <p:nvPr/>
        </p:nvSpPr>
        <p:spPr>
          <a:xfrm>
            <a:off x="8340717" y="4204075"/>
            <a:ext cx="818444" cy="959061"/>
          </a:xfrm>
          <a:custGeom>
            <a:avLst/>
            <a:gdLst/>
            <a:ahLst/>
            <a:cxnLst/>
            <a:rect l="0" t="0" r="0" b="0"/>
            <a:pathLst>
              <a:path w="65384" h="45599" extrusionOk="0">
                <a:moveTo>
                  <a:pt x="65384" y="27022"/>
                </a:moveTo>
                <a:lnTo>
                  <a:pt x="65384" y="0"/>
                </a:lnTo>
                <a:lnTo>
                  <a:pt x="0" y="45599"/>
                </a:lnTo>
                <a:close/>
              </a:path>
            </a:pathLst>
          </a:custGeom>
          <a:solidFill>
            <a:srgbClr val="ABE33F">
              <a:alpha val="81150"/>
            </a:srgbClr>
          </a:solidFill>
          <a:ln>
            <a:noFill/>
          </a:ln>
        </p:spPr>
      </p:sp>
      <p:sp>
        <p:nvSpPr>
          <p:cNvPr id="82" name="Shape 82"/>
          <p:cNvSpPr/>
          <p:nvPr/>
        </p:nvSpPr>
        <p:spPr>
          <a:xfrm>
            <a:off x="1559025" y="-6025"/>
            <a:ext cx="4116775" cy="944875"/>
          </a:xfrm>
          <a:custGeom>
            <a:avLst/>
            <a:gdLst/>
            <a:ahLst/>
            <a:cxnLst/>
            <a:rect l="0" t="0" r="0" b="0"/>
            <a:pathLst>
              <a:path w="164671" h="37795" extrusionOk="0">
                <a:moveTo>
                  <a:pt x="0" y="241"/>
                </a:moveTo>
                <a:lnTo>
                  <a:pt x="132407" y="37795"/>
                </a:lnTo>
                <a:lnTo>
                  <a:pt x="164671" y="0"/>
                </a:lnTo>
                <a:lnTo>
                  <a:pt x="160329" y="241"/>
                </a:lnTo>
                <a:close/>
              </a:path>
            </a:pathLst>
          </a:custGeom>
          <a:solidFill>
            <a:srgbClr val="00AE9D">
              <a:alpha val="83460"/>
            </a:srgbClr>
          </a:solidFill>
          <a:ln>
            <a:noFill/>
          </a:ln>
        </p:spPr>
      </p:sp>
    </p:spTree>
    <p:extLst>
      <p:ext uri="{BB962C8B-B14F-4D97-AF65-F5344CB8AC3E}">
        <p14:creationId xmlns:p14="http://schemas.microsoft.com/office/powerpoint/2010/main" val="8406435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886650" y="1598408"/>
            <a:ext cx="7370700" cy="33273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ABE33F"/>
              </a:buClr>
              <a:buSzPts val="2400"/>
              <a:buFont typeface="Karla"/>
              <a:buChar char="◆"/>
              <a:defRPr sz="2400">
                <a:solidFill>
                  <a:srgbClr val="004C52"/>
                </a:solidFill>
                <a:latin typeface="Karla"/>
                <a:ea typeface="Karla"/>
                <a:cs typeface="Karla"/>
                <a:sym typeface="Karla"/>
              </a:defRPr>
            </a:lvl1pPr>
            <a:lvl2pPr marL="914400" lvl="1" indent="-381000">
              <a:spcBef>
                <a:spcPts val="0"/>
              </a:spcBef>
              <a:spcAft>
                <a:spcPts val="0"/>
              </a:spcAft>
              <a:buClr>
                <a:srgbClr val="ABE33F"/>
              </a:buClr>
              <a:buSzPts val="2400"/>
              <a:buFont typeface="Karla"/>
              <a:buChar char="◆"/>
              <a:defRPr sz="2400">
                <a:solidFill>
                  <a:srgbClr val="004C52"/>
                </a:solidFill>
                <a:latin typeface="Karla"/>
                <a:ea typeface="Karla"/>
                <a:cs typeface="Karla"/>
                <a:sym typeface="Karla"/>
              </a:defRPr>
            </a:lvl2pPr>
            <a:lvl3pPr marL="1371600" lvl="2" indent="-381000">
              <a:spcBef>
                <a:spcPts val="0"/>
              </a:spcBef>
              <a:spcAft>
                <a:spcPts val="0"/>
              </a:spcAft>
              <a:buClr>
                <a:srgbClr val="ABE33F"/>
              </a:buClr>
              <a:buSzPts val="2400"/>
              <a:buFont typeface="Karla"/>
              <a:buChar char="◇"/>
              <a:defRPr sz="2400">
                <a:solidFill>
                  <a:srgbClr val="004C52"/>
                </a:solidFill>
                <a:latin typeface="Karla"/>
                <a:ea typeface="Karla"/>
                <a:cs typeface="Karla"/>
                <a:sym typeface="Karla"/>
              </a:defRPr>
            </a:lvl3pPr>
            <a:lvl4pPr marL="1828800" lvl="3"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4pPr>
            <a:lvl5pPr marL="2286000" lvl="4"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5pPr>
            <a:lvl6pPr marL="2743200" lvl="5"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6pPr>
            <a:lvl7pPr marL="3200400" lvl="6"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7pPr>
            <a:lvl8pPr marL="3657600" lvl="7"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8pPr>
            <a:lvl9pPr marL="4114800" lvl="8"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9pPr>
          </a:lstStyle>
          <a:p>
            <a:endParaRPr/>
          </a:p>
        </p:txBody>
      </p:sp>
      <p:sp>
        <p:nvSpPr>
          <p:cNvPr id="7" name="Shape 7"/>
          <p:cNvSpPr txBox="1">
            <a:spLocks noGrp="1"/>
          </p:cNvSpPr>
          <p:nvPr>
            <p:ph type="title"/>
          </p:nvPr>
        </p:nvSpPr>
        <p:spPr>
          <a:xfrm>
            <a:off x="886650" y="398400"/>
            <a:ext cx="7370700" cy="8574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1pPr>
            <a:lvl2pPr lvl="1">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2pPr>
            <a:lvl3pPr lvl="2">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3pPr>
            <a:lvl4pPr lvl="3">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4pPr>
            <a:lvl5pPr lvl="4">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5pPr>
            <a:lvl6pPr lvl="5">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6pPr>
            <a:lvl7pPr lvl="6">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7pPr>
            <a:lvl8pPr lvl="7">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8pPr>
            <a:lvl9pPr lvl="8">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ctrTitle"/>
          </p:nvPr>
        </p:nvSpPr>
        <p:spPr>
          <a:xfrm>
            <a:off x="1187624" y="1995686"/>
            <a:ext cx="7033457" cy="1159800"/>
          </a:xfrm>
          <a:prstGeom prst="rect">
            <a:avLst/>
          </a:prstGeom>
        </p:spPr>
        <p:txBody>
          <a:bodyPr spcFirstLastPara="1" wrap="square" lIns="91425" tIns="91425" rIns="91425" bIns="91425" anchor="ctr" anchorCtr="0">
            <a:normAutofit fontScale="90000"/>
          </a:bodyPr>
          <a:lstStyle/>
          <a:p>
            <a:pPr lvl="0"/>
            <a:r>
              <a:rPr lang="en" sz="4400" smtClean="0"/>
              <a:t/>
            </a:r>
            <a:br>
              <a:rPr lang="en" sz="4400" smtClean="0"/>
            </a:br>
            <a:r>
              <a:rPr lang="en-US" sz="4000"/>
              <a:t>Amortizing and Accreting </a:t>
            </a:r>
            <a:r>
              <a:rPr lang="en" sz="4400" smtClean="0"/>
              <a:t>Swap </a:t>
            </a:r>
            <a:r>
              <a:rPr lang="en" sz="4400" smtClean="0"/>
              <a:t>Vaulation Pratical Guide</a:t>
            </a:r>
            <a:br>
              <a:rPr lang="en" sz="4400" smtClean="0"/>
            </a:br>
            <a:r>
              <a:rPr lang="en" sz="4400" smtClean="0"/>
              <a:t/>
            </a:r>
            <a:br>
              <a:rPr lang="en" sz="4400" smtClean="0"/>
            </a:br>
            <a:r>
              <a:rPr lang="en" sz="2400" smtClean="0"/>
              <a:t>Alan White</a:t>
            </a:r>
            <a:br>
              <a:rPr lang="en" sz="2400" smtClean="0"/>
            </a:br>
            <a:r>
              <a:rPr lang="en" sz="1800"/>
              <a:t/>
            </a:r>
            <a:br>
              <a:rPr lang="en" sz="1800"/>
            </a:br>
            <a:r>
              <a:rPr lang="en" sz="1800" smtClean="0"/>
              <a:t>FinPricing</a:t>
            </a:r>
            <a:br>
              <a:rPr lang="en" sz="1800" smtClean="0"/>
            </a:br>
            <a:r>
              <a:rPr lang="en" sz="1800" smtClean="0"/>
              <a:t/>
            </a:r>
            <a:br>
              <a:rPr lang="en" sz="1800" smtClean="0"/>
            </a:br>
            <a:r>
              <a:rPr lang="en" sz="1600" smtClean="0"/>
              <a:t>http:</a:t>
            </a:r>
            <a:r>
              <a:rPr lang="en-CA" sz="1600" smtClean="0"/>
              <a:t>//www.finpricing.com</a:t>
            </a:r>
            <a:r>
              <a:rPr lang="en" sz="1800" smtClean="0"/>
              <a:t/>
            </a:r>
            <a:br>
              <a:rPr lang="en" sz="1800" smtClean="0"/>
            </a:br>
            <a:r>
              <a:rPr lang="en" sz="1800" smtClean="0"/>
              <a:t/>
            </a:r>
            <a:br>
              <a:rPr lang="en" sz="1800" smtClean="0"/>
            </a:br>
            <a:endParaRPr/>
          </a:p>
        </p:txBody>
      </p:sp>
      <p:pic>
        <p:nvPicPr>
          <p:cNvPr id="3" name="Picture 2" descr="C:\CapTim\src\web\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95425" cy="1247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Amortizing Swap</a:t>
            </a:r>
            <a:endParaRPr sz="2000"/>
          </a:p>
        </p:txBody>
      </p:sp>
      <p:sp>
        <p:nvSpPr>
          <p:cNvPr id="125" name="Shape 125"/>
          <p:cNvSpPr txBox="1">
            <a:spLocks noGrp="1"/>
          </p:cNvSpPr>
          <p:nvPr>
            <p:ph type="body" idx="1"/>
          </p:nvPr>
        </p:nvSpPr>
        <p:spPr>
          <a:xfrm>
            <a:off x="683568" y="1275606"/>
            <a:ext cx="7730740" cy="3744416"/>
          </a:xfrm>
          <a:prstGeom prst="rect">
            <a:avLst/>
          </a:prstGeom>
        </p:spPr>
        <p:txBody>
          <a:bodyPr spcFirstLastPara="1" wrap="square" lIns="91425" tIns="91425" rIns="91425" bIns="91425" anchor="t" anchorCtr="0">
            <a:noAutofit/>
          </a:bodyPr>
          <a:lstStyle/>
          <a:p>
            <a:pPr marL="76200" lvl="0" indent="0" algn="ctr">
              <a:buNone/>
            </a:pPr>
            <a:r>
              <a:rPr lang="en-US"/>
              <a:t>A Real World Example</a:t>
            </a:r>
            <a:endParaRPr lang="en-CA"/>
          </a:p>
          <a:p>
            <a:pPr lvl="1"/>
            <a:endParaRPr lang="en-CA" sz="1600"/>
          </a:p>
          <a:p>
            <a:pPr lvl="0"/>
            <a:endParaRPr lang="en-CA" sz="1600"/>
          </a:p>
        </p:txBody>
      </p:sp>
      <p:graphicFrame>
        <p:nvGraphicFramePr>
          <p:cNvPr id="2" name="Table 1"/>
          <p:cNvGraphicFramePr>
            <a:graphicFrameLocks noGrp="1"/>
          </p:cNvGraphicFramePr>
          <p:nvPr>
            <p:extLst>
              <p:ext uri="{D42A27DB-BD31-4B8C-83A1-F6EECF244321}">
                <p14:modId xmlns:p14="http://schemas.microsoft.com/office/powerpoint/2010/main" val="2303400162"/>
              </p:ext>
            </p:extLst>
          </p:nvPr>
        </p:nvGraphicFramePr>
        <p:xfrm>
          <a:off x="1547664" y="1877759"/>
          <a:ext cx="6192688" cy="2756726"/>
        </p:xfrm>
        <a:graphic>
          <a:graphicData uri="http://schemas.openxmlformats.org/drawingml/2006/table">
            <a:tbl>
              <a:tblPr firstRow="1" firstCol="1" bandRow="1">
                <a:tableStyleId>{96145309-564F-4F0F-801C-C215B3F1332B}</a:tableStyleId>
              </a:tblPr>
              <a:tblGrid>
                <a:gridCol w="1434931"/>
                <a:gridCol w="810260"/>
                <a:gridCol w="1499225"/>
                <a:gridCol w="792088"/>
                <a:gridCol w="720080"/>
                <a:gridCol w="936104"/>
              </a:tblGrid>
              <a:tr h="0">
                <a:tc gridSpan="2">
                  <a:txBody>
                    <a:bodyPr/>
                    <a:lstStyle/>
                    <a:p>
                      <a:pPr algn="ctr">
                        <a:lnSpc>
                          <a:spcPct val="115000"/>
                        </a:lnSpc>
                        <a:spcAft>
                          <a:spcPts val="0"/>
                        </a:spcAft>
                      </a:pPr>
                      <a:r>
                        <a:rPr lang="en-US" sz="1100" b="1">
                          <a:effectLst/>
                        </a:rPr>
                        <a:t>Fixed Leg Specification</a:t>
                      </a:r>
                      <a:endParaRPr lang="en-CA" sz="1100" b="1">
                        <a:effectLst/>
                        <a:latin typeface="Calibri"/>
                        <a:ea typeface="SimSun"/>
                        <a:cs typeface="Times New Roman"/>
                      </a:endParaRPr>
                    </a:p>
                  </a:txBody>
                  <a:tcPr marL="68580" marR="68580" marT="0" marB="0"/>
                </a:tc>
                <a:tc hMerge="1">
                  <a:txBody>
                    <a:bodyPr/>
                    <a:lstStyle/>
                    <a:p>
                      <a:endParaRPr lang="en-CA"/>
                    </a:p>
                  </a:txBody>
                  <a:tcPr/>
                </a:tc>
                <a:tc gridSpan="2">
                  <a:txBody>
                    <a:bodyPr/>
                    <a:lstStyle/>
                    <a:p>
                      <a:pPr algn="ctr">
                        <a:lnSpc>
                          <a:spcPct val="115000"/>
                        </a:lnSpc>
                        <a:spcAft>
                          <a:spcPts val="0"/>
                        </a:spcAft>
                      </a:pPr>
                      <a:r>
                        <a:rPr lang="en-US" sz="1100" b="1">
                          <a:effectLst/>
                        </a:rPr>
                        <a:t>Floating Leg Specification</a:t>
                      </a:r>
                      <a:endParaRPr lang="en-CA" sz="1100" b="1">
                        <a:effectLst/>
                        <a:latin typeface="Calibri"/>
                        <a:ea typeface="SimSun"/>
                        <a:cs typeface="Times New Roman"/>
                      </a:endParaRPr>
                    </a:p>
                  </a:txBody>
                  <a:tcPr marL="68580" marR="68580" marT="0" marB="0"/>
                </a:tc>
                <a:tc hMerge="1">
                  <a:txBody>
                    <a:bodyPr/>
                    <a:lstStyle/>
                    <a:p>
                      <a:endParaRPr lang="en-CA"/>
                    </a:p>
                  </a:txBody>
                  <a:tcPr/>
                </a:tc>
                <a:tc gridSpan="2">
                  <a:txBody>
                    <a:bodyPr/>
                    <a:lstStyle/>
                    <a:p>
                      <a:pPr algn="ctr">
                        <a:lnSpc>
                          <a:spcPct val="115000"/>
                        </a:lnSpc>
                        <a:spcAft>
                          <a:spcPts val="0"/>
                        </a:spcAft>
                      </a:pPr>
                      <a:r>
                        <a:rPr lang="en-US" sz="1100" b="1">
                          <a:effectLst/>
                        </a:rPr>
                        <a:t>Notional Schedule</a:t>
                      </a:r>
                      <a:endParaRPr lang="en-CA" sz="1100" b="1">
                        <a:effectLst/>
                        <a:latin typeface="Calibri"/>
                        <a:ea typeface="SimSun"/>
                        <a:cs typeface="Times New Roman"/>
                      </a:endParaRPr>
                    </a:p>
                  </a:txBody>
                  <a:tcPr marL="68580" marR="68580" marT="0" marB="0"/>
                </a:tc>
                <a:tc hMerge="1">
                  <a:txBody>
                    <a:bodyPr/>
                    <a:lstStyle/>
                    <a:p>
                      <a:endParaRPr lang="en-CA"/>
                    </a:p>
                  </a:txBody>
                  <a:tcPr/>
                </a:tc>
              </a:tr>
              <a:tr h="0">
                <a:tc>
                  <a:txBody>
                    <a:bodyPr/>
                    <a:lstStyle/>
                    <a:p>
                      <a:pPr>
                        <a:lnSpc>
                          <a:spcPct val="115000"/>
                        </a:lnSpc>
                        <a:spcAft>
                          <a:spcPts val="0"/>
                        </a:spcAft>
                      </a:pPr>
                      <a:r>
                        <a:rPr lang="en-US" sz="1100">
                          <a:effectLst/>
                        </a:rPr>
                        <a:t>Currency</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USD</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Currency</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USD</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6100520</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9/1/2015</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Day Count</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dcAct360</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Day Count</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dcAct360</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6075492</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10/1/2015</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Leg Type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Fixed</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Leg Type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Float</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6050464</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11/1/2015</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Notional</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6100520</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Notional</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6100520</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6024284</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12/1/2015</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Pay Receive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Receive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Pay Receive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Pay</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5998104</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1/1/2016</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Payment Frequency</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1M</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Payment Frequency</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1M</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5971924</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2/1/2016</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Start Date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9/1/2015</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Start Date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9/1/2015</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5945744</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3/1/2016</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End Date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4/3/2023</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End Date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4/3/2023</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5919564</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4/1/2016</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Fixed Rate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0.0245</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Spread</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0</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5893384</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5/1/2016</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200">
                          <a:effectLst/>
                        </a:rPr>
                        <a:t> </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200">
                          <a:effectLst/>
                        </a:rPr>
                        <a:t> </a:t>
                      </a:r>
                      <a:endParaRPr lang="en-CA" sz="1100">
                        <a:effectLst/>
                        <a:latin typeface="Calibri"/>
                        <a:ea typeface="SimSun"/>
                        <a:cs typeface="Times New Roman"/>
                      </a:endParaRPr>
                    </a:p>
                  </a:txBody>
                  <a:tcPr marL="68580" marR="68580" marT="0" marB="0" anchor="ctr"/>
                </a:tc>
                <a:tc gridSpan="2">
                  <a:txBody>
                    <a:bodyPr/>
                    <a:lstStyle/>
                    <a:p>
                      <a:pPr algn="ctr">
                        <a:lnSpc>
                          <a:spcPct val="115000"/>
                        </a:lnSpc>
                        <a:spcAft>
                          <a:spcPts val="0"/>
                        </a:spcAft>
                      </a:pPr>
                      <a:r>
                        <a:rPr lang="en-US" sz="1100" b="1">
                          <a:effectLst/>
                        </a:rPr>
                        <a:t>Index Specification</a:t>
                      </a:r>
                      <a:endParaRPr lang="en-CA" sz="1100" b="1">
                        <a:effectLst/>
                        <a:latin typeface="Calibri"/>
                        <a:ea typeface="SimSun"/>
                        <a:cs typeface="Times New Roman"/>
                      </a:endParaRPr>
                    </a:p>
                  </a:txBody>
                  <a:tcPr marL="68580" marR="68580" marT="0" marB="0" anchor="ctr"/>
                </a:tc>
                <a:tc hMerge="1">
                  <a:txBody>
                    <a:bodyPr/>
                    <a:lstStyle/>
                    <a:p>
                      <a:endParaRPr lang="en-CA"/>
                    </a:p>
                  </a:txBody>
                  <a:tcPr/>
                </a:tc>
                <a:tc>
                  <a:txBody>
                    <a:bodyPr/>
                    <a:lstStyle/>
                    <a:p>
                      <a:pPr>
                        <a:lnSpc>
                          <a:spcPct val="115000"/>
                        </a:lnSpc>
                        <a:spcAft>
                          <a:spcPts val="0"/>
                        </a:spcAft>
                      </a:pPr>
                      <a:r>
                        <a:rPr lang="en-US" sz="1100">
                          <a:effectLst/>
                        </a:rPr>
                        <a:t>5867204</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6/1/2016</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200">
                          <a:effectLst/>
                        </a:rPr>
                        <a:t> </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200">
                          <a:effectLst/>
                        </a:rPr>
                        <a:t> </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Index Type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LIBOR</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5841024</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7/1/2016</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200">
                          <a:effectLst/>
                        </a:rPr>
                        <a:t> </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200">
                          <a:effectLst/>
                        </a:rPr>
                        <a:t> </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Index Tenor</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1M</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5814844</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8/1/2016</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200">
                          <a:effectLst/>
                        </a:rPr>
                        <a:t> </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200">
                          <a:effectLst/>
                        </a:rPr>
                        <a:t> </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Index DayCount</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dcAct360</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5788664</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9/1/2016</a:t>
                      </a:r>
                      <a:endParaRPr lang="en-CA" sz="1100">
                        <a:effectLst/>
                        <a:latin typeface="Calibri"/>
                        <a:ea typeface="SimSun"/>
                        <a:cs typeface="Times New Roman"/>
                      </a:endParaRPr>
                    </a:p>
                  </a:txBody>
                  <a:tcPr marL="68580" marR="68580" marT="0" marB="0" anchor="ctr"/>
                </a:tc>
              </a:tr>
            </a:tbl>
          </a:graphicData>
        </a:graphic>
      </p:graphicFrame>
    </p:spTree>
    <p:extLst>
      <p:ext uri="{BB962C8B-B14F-4D97-AF65-F5344CB8AC3E}">
        <p14:creationId xmlns:p14="http://schemas.microsoft.com/office/powerpoint/2010/main" val="989049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ctrTitle" idx="4294967295"/>
          </p:nvPr>
        </p:nvSpPr>
        <p:spPr>
          <a:xfrm>
            <a:off x="3064700" y="1512936"/>
            <a:ext cx="5533800" cy="1159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6000">
                <a:solidFill>
                  <a:srgbClr val="ABE33F"/>
                </a:solidFill>
              </a:rPr>
              <a:t>Thanks!</a:t>
            </a:r>
            <a:endParaRPr sz="6000">
              <a:solidFill>
                <a:srgbClr val="ABE33F"/>
              </a:solidFill>
            </a:endParaRPr>
          </a:p>
        </p:txBody>
      </p:sp>
      <p:sp>
        <p:nvSpPr>
          <p:cNvPr id="278" name="Shape 278"/>
          <p:cNvSpPr/>
          <p:nvPr/>
        </p:nvSpPr>
        <p:spPr>
          <a:xfrm>
            <a:off x="406937" y="2499742"/>
            <a:ext cx="1274938" cy="1159802"/>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ABE33F">
              <a:alpha val="8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 name="Rectangle 1"/>
          <p:cNvSpPr/>
          <p:nvPr/>
        </p:nvSpPr>
        <p:spPr>
          <a:xfrm>
            <a:off x="3275856" y="4011910"/>
            <a:ext cx="4824536" cy="523220"/>
          </a:xfrm>
          <a:prstGeom prst="rect">
            <a:avLst/>
          </a:prstGeom>
        </p:spPr>
        <p:txBody>
          <a:bodyPr wrap="square">
            <a:spAutoFit/>
          </a:bodyPr>
          <a:lstStyle/>
          <a:p>
            <a:pPr>
              <a:buClr>
                <a:schemeClr val="dk1"/>
              </a:buClr>
              <a:buSzPts val="1100"/>
            </a:pPr>
            <a:r>
              <a:rPr lang="en"/>
              <a:t>You can find </a:t>
            </a:r>
            <a:r>
              <a:rPr lang="en" smtClean="0"/>
              <a:t>more </a:t>
            </a:r>
            <a:r>
              <a:rPr lang="en"/>
              <a:t>details at</a:t>
            </a:r>
          </a:p>
          <a:p>
            <a:pPr>
              <a:buClr>
                <a:schemeClr val="dk1"/>
              </a:buClr>
              <a:buSzPts val="1100"/>
            </a:pPr>
            <a:r>
              <a:rPr lang="en"/>
              <a:t>http:</a:t>
            </a:r>
            <a:r>
              <a:rPr lang="en-CA"/>
              <a:t>//</a:t>
            </a:r>
            <a:r>
              <a:rPr lang="en-CA" smtClean="0"/>
              <a:t>www.finpricing.com/lib/IrAmortizingSwap.html</a:t>
            </a:r>
            <a:endParaRPr lang="en"/>
          </a:p>
        </p:txBody>
      </p:sp>
    </p:spTree>
    <p:extLst>
      <p:ext uri="{BB962C8B-B14F-4D97-AF65-F5344CB8AC3E}">
        <p14:creationId xmlns:p14="http://schemas.microsoft.com/office/powerpoint/2010/main" val="1440537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Amortizing Swap</a:t>
            </a:r>
            <a:endParaRPr sz="2000"/>
          </a:p>
        </p:txBody>
      </p:sp>
      <p:sp>
        <p:nvSpPr>
          <p:cNvPr id="125" name="Shape 125"/>
          <p:cNvSpPr txBox="1">
            <a:spLocks noGrp="1"/>
          </p:cNvSpPr>
          <p:nvPr>
            <p:ph type="body" idx="1"/>
          </p:nvPr>
        </p:nvSpPr>
        <p:spPr>
          <a:xfrm>
            <a:off x="1043608" y="1275606"/>
            <a:ext cx="7370700" cy="3672408"/>
          </a:xfrm>
          <a:prstGeom prst="rect">
            <a:avLst/>
          </a:prstGeom>
        </p:spPr>
        <p:txBody>
          <a:bodyPr spcFirstLastPara="1" wrap="square" lIns="91425" tIns="91425" rIns="91425" bIns="91425" anchor="t" anchorCtr="0">
            <a:noAutofit/>
          </a:bodyPr>
          <a:lstStyle/>
          <a:p>
            <a:pPr marL="76200" lvl="0" indent="0" algn="ctr">
              <a:buNone/>
            </a:pPr>
            <a:r>
              <a:rPr lang="en-CA" sz="2800" smtClean="0"/>
              <a:t>Summary</a:t>
            </a:r>
            <a:endParaRPr lang="en" sz="2800" smtClean="0"/>
          </a:p>
          <a:p>
            <a:pPr lvl="0">
              <a:lnSpc>
                <a:spcPct val="150000"/>
              </a:lnSpc>
            </a:pPr>
            <a:r>
              <a:rPr lang="en-US" sz="1800"/>
              <a:t>Interest Rate Amortizing or Accreting </a:t>
            </a:r>
            <a:r>
              <a:rPr lang="en-US" sz="1800"/>
              <a:t>Swap </a:t>
            </a:r>
            <a:r>
              <a:rPr lang="en-US" sz="1800" smtClean="0"/>
              <a:t>Introduction</a:t>
            </a:r>
          </a:p>
          <a:p>
            <a:pPr lvl="0">
              <a:lnSpc>
                <a:spcPct val="150000"/>
              </a:lnSpc>
            </a:pPr>
            <a:r>
              <a:rPr lang="en-US" sz="1800"/>
              <a:t>The Use of Amortizing or Accreting Swap </a:t>
            </a:r>
            <a:endParaRPr lang="en-CA" sz="1800"/>
          </a:p>
          <a:p>
            <a:pPr lvl="0">
              <a:lnSpc>
                <a:spcPct val="150000"/>
              </a:lnSpc>
            </a:pPr>
            <a:r>
              <a:rPr lang="en-US" sz="1800" smtClean="0"/>
              <a:t>Valuation</a:t>
            </a:r>
            <a:endParaRPr lang="en-CA" sz="1800"/>
          </a:p>
          <a:p>
            <a:pPr lvl="0">
              <a:lnSpc>
                <a:spcPct val="150000"/>
              </a:lnSpc>
            </a:pPr>
            <a:r>
              <a:rPr lang="en-US" sz="1800"/>
              <a:t>Practical Notes</a:t>
            </a:r>
            <a:endParaRPr lang="en-CA" sz="1800"/>
          </a:p>
          <a:p>
            <a:pPr lvl="0">
              <a:lnSpc>
                <a:spcPct val="150000"/>
              </a:lnSpc>
            </a:pPr>
            <a:r>
              <a:rPr lang="en-US" sz="1800" smtClean="0"/>
              <a:t>A real world example</a:t>
            </a:r>
            <a:endParaRPr lang="en-CA"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Amortizing Swap</a:t>
            </a:r>
            <a:endParaRPr sz="2000"/>
          </a:p>
        </p:txBody>
      </p:sp>
      <p:sp>
        <p:nvSpPr>
          <p:cNvPr id="125" name="Shape 125"/>
          <p:cNvSpPr txBox="1">
            <a:spLocks noGrp="1"/>
          </p:cNvSpPr>
          <p:nvPr>
            <p:ph type="body" idx="1"/>
          </p:nvPr>
        </p:nvSpPr>
        <p:spPr>
          <a:xfrm>
            <a:off x="971600" y="1419622"/>
            <a:ext cx="7370700" cy="3528392"/>
          </a:xfrm>
          <a:prstGeom prst="rect">
            <a:avLst/>
          </a:prstGeom>
        </p:spPr>
        <p:txBody>
          <a:bodyPr spcFirstLastPara="1" wrap="square" lIns="91425" tIns="91425" rIns="91425" bIns="91425" anchor="t" anchorCtr="0">
            <a:noAutofit/>
          </a:bodyPr>
          <a:lstStyle/>
          <a:p>
            <a:pPr marL="76200" lvl="0" indent="0" algn="ctr">
              <a:buNone/>
            </a:pPr>
            <a:r>
              <a:rPr lang="en-US" smtClean="0"/>
              <a:t>Amortizing </a:t>
            </a:r>
            <a:r>
              <a:rPr lang="en-US"/>
              <a:t>or Accreting Swap Introduction</a:t>
            </a:r>
            <a:endParaRPr lang="en-CA"/>
          </a:p>
          <a:p>
            <a:pPr lvl="0">
              <a:spcBef>
                <a:spcPts val="1200"/>
              </a:spcBef>
            </a:pPr>
            <a:r>
              <a:rPr lang="en-US" sz="1600" smtClean="0"/>
              <a:t>An </a:t>
            </a:r>
            <a:r>
              <a:rPr lang="en-US" sz="1600"/>
              <a:t>amortizing swap is an interest rate swap whose notional principal amount declines during the life of the contract</a:t>
            </a:r>
            <a:endParaRPr lang="en-CA" sz="1600"/>
          </a:p>
          <a:p>
            <a:pPr lvl="0"/>
            <a:r>
              <a:rPr lang="en-US" sz="1600"/>
              <a:t>An accreting swap is an interest rate swap whose notional principal amount increases instead.</a:t>
            </a:r>
            <a:endParaRPr lang="en-CA" sz="1600"/>
          </a:p>
          <a:p>
            <a:pPr lvl="0"/>
            <a:r>
              <a:rPr lang="en-US" sz="1600"/>
              <a:t>The notional amount changes could be one leg or two legs, but typically on a fixed schedule.</a:t>
            </a:r>
            <a:endParaRPr lang="en-CA" sz="1600"/>
          </a:p>
          <a:p>
            <a:pPr lvl="0"/>
            <a:r>
              <a:rPr lang="en-US" sz="1600"/>
              <a:t>The notional principal is tied to an underlying financial instrument with a declining principal, such as a mortgage or an increasing principal, such as a construction fund.</a:t>
            </a:r>
            <a:endParaRPr lang="en-CA" sz="1600"/>
          </a:p>
        </p:txBody>
      </p:sp>
    </p:spTree>
    <p:extLst>
      <p:ext uri="{BB962C8B-B14F-4D97-AF65-F5344CB8AC3E}">
        <p14:creationId xmlns:p14="http://schemas.microsoft.com/office/powerpoint/2010/main" val="787991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Amortizing Swap</a:t>
            </a:r>
            <a:endParaRPr sz="2000"/>
          </a:p>
        </p:txBody>
      </p:sp>
      <p:sp>
        <p:nvSpPr>
          <p:cNvPr id="125" name="Shape 125"/>
          <p:cNvSpPr txBox="1">
            <a:spLocks noGrp="1"/>
          </p:cNvSpPr>
          <p:nvPr>
            <p:ph type="body" idx="1"/>
          </p:nvPr>
        </p:nvSpPr>
        <p:spPr>
          <a:xfrm>
            <a:off x="971600" y="1419622"/>
            <a:ext cx="7370700" cy="3528392"/>
          </a:xfrm>
          <a:prstGeom prst="rect">
            <a:avLst/>
          </a:prstGeom>
        </p:spPr>
        <p:txBody>
          <a:bodyPr spcFirstLastPara="1" wrap="square" lIns="91425" tIns="91425" rIns="91425" bIns="91425" anchor="t" anchorCtr="0">
            <a:noAutofit/>
          </a:bodyPr>
          <a:lstStyle/>
          <a:p>
            <a:pPr marL="76200" lvl="0" indent="0" algn="ctr">
              <a:buNone/>
            </a:pPr>
            <a:r>
              <a:rPr lang="en-US"/>
              <a:t>The Use of Amortizing or Accreting Swap </a:t>
            </a:r>
            <a:endParaRPr lang="en-CA"/>
          </a:p>
          <a:p>
            <a:pPr lvl="0">
              <a:spcBef>
                <a:spcPts val="1200"/>
              </a:spcBef>
            </a:pPr>
            <a:r>
              <a:rPr lang="en-US" sz="1600"/>
              <a:t>The notional principal of an amortizing swap is tied to an underlying financial instrument with a declining principal, such as a mortgage.</a:t>
            </a:r>
            <a:endParaRPr lang="en-CA" sz="1600"/>
          </a:p>
          <a:p>
            <a:pPr lvl="0"/>
            <a:r>
              <a:rPr lang="en-US" sz="1600"/>
              <a:t>On the other hand, the notional amount of an accreting swap  is tied to an underlying instrument with an increasing principal, such as a construction fund.</a:t>
            </a:r>
            <a:endParaRPr lang="en-CA" sz="1600"/>
          </a:p>
          <a:p>
            <a:pPr lvl="0"/>
            <a:r>
              <a:rPr lang="en-US" sz="1600"/>
              <a:t>The notional principal schedule of an amortizing or an accreting swap may decrease or increase at the same rate as the underlying instrument.</a:t>
            </a:r>
            <a:endParaRPr lang="en-CA" sz="1600"/>
          </a:p>
          <a:p>
            <a:pPr lvl="0"/>
            <a:r>
              <a:rPr lang="en-US" sz="1600"/>
              <a:t>Both amortizing and accreting swaps can be used to reduce or increase exposure to fluctuations in interest rates.</a:t>
            </a:r>
            <a:endParaRPr lang="en-CA" sz="1600"/>
          </a:p>
        </p:txBody>
      </p:sp>
    </p:spTree>
    <p:extLst>
      <p:ext uri="{BB962C8B-B14F-4D97-AF65-F5344CB8AC3E}">
        <p14:creationId xmlns:p14="http://schemas.microsoft.com/office/powerpoint/2010/main" val="3848435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Amortizing Swap</a:t>
            </a:r>
            <a:endParaRPr sz="2000"/>
          </a:p>
        </p:txBody>
      </p:sp>
      <mc:AlternateContent xmlns:mc="http://schemas.openxmlformats.org/markup-compatibility/2006">
        <mc:Choice xmlns:a14="http://schemas.microsoft.com/office/drawing/2010/main" Requires="a14">
          <p:sp>
            <p:nvSpPr>
              <p:cNvPr id="125" name="Shape 125"/>
              <p:cNvSpPr txBox="1">
                <a:spLocks noGrp="1"/>
              </p:cNvSpPr>
              <p:nvPr>
                <p:ph type="body" idx="1"/>
              </p:nvPr>
            </p:nvSpPr>
            <p:spPr>
              <a:xfrm>
                <a:off x="683568" y="1275606"/>
                <a:ext cx="7730740" cy="3744416"/>
              </a:xfrm>
              <a:prstGeom prst="rect">
                <a:avLst/>
              </a:prstGeom>
            </p:spPr>
            <p:txBody>
              <a:bodyPr spcFirstLastPara="1" wrap="square" lIns="91425" tIns="91425" rIns="91425" bIns="91425" anchor="t" anchorCtr="0">
                <a:noAutofit/>
              </a:bodyPr>
              <a:lstStyle/>
              <a:p>
                <a:pPr marL="76200" lvl="0" indent="0" algn="ctr">
                  <a:buNone/>
                </a:pPr>
                <a:r>
                  <a:rPr lang="en-US"/>
                  <a:t>Valuation</a:t>
                </a:r>
                <a:endParaRPr lang="en-CA"/>
              </a:p>
              <a:p>
                <a:pPr lvl="0"/>
                <a:r>
                  <a:rPr lang="en-US" sz="1600"/>
                  <a:t>The analytics is similar to a vanilla interest rate swap but the principal amount used by each period may be different.</a:t>
                </a:r>
                <a:endParaRPr lang="en-CA" sz="1600"/>
              </a:p>
              <a:p>
                <a:pPr lvl="0"/>
                <a:r>
                  <a:rPr lang="en-US" sz="1600"/>
                  <a:t>The present value of a fixed rate leg is </a:t>
                </a:r>
                <a:r>
                  <a:rPr lang="en-US" sz="1600"/>
                  <a:t>given </a:t>
                </a:r>
                <a:r>
                  <a:rPr lang="en-US" sz="1600" smtClean="0"/>
                  <a:t>by</a:t>
                </a:r>
                <a:endParaRPr lang="en-CA" sz="1600"/>
              </a:p>
              <a:p>
                <a:pPr marL="76200" indent="0">
                  <a:buNone/>
                </a:pPr>
                <a14:m>
                  <m:oMathPara xmlns:m="http://schemas.openxmlformats.org/officeDocument/2006/math">
                    <m:oMathParaPr>
                      <m:jc m:val="centerGroup"/>
                    </m:oMathParaPr>
                    <m:oMath xmlns:m="http://schemas.openxmlformats.org/officeDocument/2006/math">
                      <m:sSub>
                        <m:sSubPr>
                          <m:ctrlPr>
                            <a:rPr lang="en-CA" sz="1400" i="1"/>
                          </m:ctrlPr>
                        </m:sSubPr>
                        <m:e>
                          <m:r>
                            <a:rPr lang="en-US" sz="1400" i="1"/>
                            <m:t>𝑃𝑉</m:t>
                          </m:r>
                        </m:e>
                        <m:sub>
                          <m:r>
                            <a:rPr lang="en-US" sz="1400" i="1"/>
                            <m:t>𝑓𝑖𝑥𝑒𝑑</m:t>
                          </m:r>
                        </m:sub>
                      </m:sSub>
                      <m:d>
                        <m:dPr>
                          <m:ctrlPr>
                            <a:rPr lang="en-CA" sz="1400" i="1"/>
                          </m:ctrlPr>
                        </m:dPr>
                        <m:e>
                          <m:r>
                            <a:rPr lang="en-US" sz="1400" i="1"/>
                            <m:t>𝑡</m:t>
                          </m:r>
                        </m:e>
                      </m:d>
                      <m:r>
                        <a:rPr lang="en-US" sz="1400" i="1"/>
                        <m:t>=</m:t>
                      </m:r>
                      <m:r>
                        <a:rPr lang="en-US" sz="1400" i="1"/>
                        <m:t>𝑅</m:t>
                      </m:r>
                      <m:nary>
                        <m:naryPr>
                          <m:chr m:val="∑"/>
                          <m:limLoc m:val="subSup"/>
                          <m:ctrlPr>
                            <a:rPr lang="en-CA" sz="1400" i="1"/>
                          </m:ctrlPr>
                        </m:naryPr>
                        <m:sub>
                          <m:r>
                            <a:rPr lang="en-US" sz="1400" i="1"/>
                            <m:t>𝑖</m:t>
                          </m:r>
                          <m:r>
                            <a:rPr lang="en-US" sz="1400" i="1"/>
                            <m:t>=1</m:t>
                          </m:r>
                        </m:sub>
                        <m:sup>
                          <m:r>
                            <a:rPr lang="en-US" sz="1400" i="1"/>
                            <m:t>𝑛</m:t>
                          </m:r>
                        </m:sup>
                        <m:e>
                          <m:sSub>
                            <m:sSubPr>
                              <m:ctrlPr>
                                <a:rPr lang="en-CA" sz="1400" i="1"/>
                              </m:ctrlPr>
                            </m:sSubPr>
                            <m:e>
                              <m:r>
                                <a:rPr lang="en-US" sz="1400" i="1"/>
                                <m:t>𝑁</m:t>
                              </m:r>
                            </m:e>
                            <m:sub>
                              <m:r>
                                <a:rPr lang="en-US" sz="1400" i="1"/>
                                <m:t>𝑖</m:t>
                              </m:r>
                            </m:sub>
                          </m:sSub>
                          <m:sSub>
                            <m:sSubPr>
                              <m:ctrlPr>
                                <a:rPr lang="en-CA" sz="1400" i="1"/>
                              </m:ctrlPr>
                            </m:sSubPr>
                            <m:e>
                              <m:r>
                                <a:rPr lang="en-US" sz="1400" i="1"/>
                                <m:t>𝜏</m:t>
                              </m:r>
                            </m:e>
                            <m:sub>
                              <m:r>
                                <a:rPr lang="en-US" sz="1400" i="1"/>
                                <m:t>𝑖</m:t>
                              </m:r>
                            </m:sub>
                          </m:sSub>
                          <m:sSub>
                            <m:sSubPr>
                              <m:ctrlPr>
                                <a:rPr lang="en-CA" sz="1400" i="1"/>
                              </m:ctrlPr>
                            </m:sSubPr>
                            <m:e>
                              <m:r>
                                <a:rPr lang="en-US" sz="1400" i="1"/>
                                <m:t>𝐷</m:t>
                              </m:r>
                            </m:e>
                            <m:sub>
                              <m:r>
                                <a:rPr lang="en-US" sz="1400" i="1"/>
                                <m:t>𝑖</m:t>
                              </m:r>
                            </m:sub>
                          </m:sSub>
                        </m:e>
                      </m:nary>
                    </m:oMath>
                  </m:oMathPara>
                </a14:m>
                <a:endParaRPr lang="en-CA" sz="1400"/>
              </a:p>
              <a:p>
                <a:pPr marL="533400" lvl="1" indent="0">
                  <a:buNone/>
                </a:pPr>
                <a:r>
                  <a:rPr lang="en-US" sz="1400"/>
                  <a:t>where t is the valuation date and </a:t>
                </a:r>
                <a14:m>
                  <m:oMath xmlns:m="http://schemas.openxmlformats.org/officeDocument/2006/math">
                    <m:sSub>
                      <m:sSubPr>
                        <m:ctrlPr>
                          <a:rPr lang="en-CA" sz="1400" i="1"/>
                        </m:ctrlPr>
                      </m:sSubPr>
                      <m:e>
                        <m:r>
                          <a:rPr lang="en-US" sz="1400" i="1"/>
                          <m:t>𝐷</m:t>
                        </m:r>
                      </m:e>
                      <m:sub>
                        <m:r>
                          <a:rPr lang="en-US" sz="1400" i="1"/>
                          <m:t>𝑖</m:t>
                        </m:r>
                      </m:sub>
                    </m:sSub>
                    <m:r>
                      <a:rPr lang="en-US" sz="1400" i="1"/>
                      <m:t>=</m:t>
                    </m:r>
                    <m:r>
                      <a:rPr lang="en-US" sz="1400" i="1"/>
                      <m:t>𝐷</m:t>
                    </m:r>
                    <m:r>
                      <a:rPr lang="en-US" sz="1400" i="1"/>
                      <m:t>(</m:t>
                    </m:r>
                    <m:r>
                      <a:rPr lang="en-US" sz="1400" i="1"/>
                      <m:t>𝑡</m:t>
                    </m:r>
                    <m:r>
                      <a:rPr lang="en-US" sz="1400" i="1"/>
                      <m:t>,</m:t>
                    </m:r>
                    <m:sSub>
                      <m:sSubPr>
                        <m:ctrlPr>
                          <a:rPr lang="en-CA" sz="1400" i="1"/>
                        </m:ctrlPr>
                      </m:sSubPr>
                      <m:e>
                        <m:r>
                          <a:rPr lang="en-US" sz="1400" i="1"/>
                          <m:t>𝑇</m:t>
                        </m:r>
                      </m:e>
                      <m:sub>
                        <m:r>
                          <a:rPr lang="en-US" sz="1400" i="1"/>
                          <m:t>𝑖</m:t>
                        </m:r>
                      </m:sub>
                    </m:sSub>
                    <m:r>
                      <a:rPr lang="en-US" sz="1400" i="1"/>
                      <m:t>)</m:t>
                    </m:r>
                  </m:oMath>
                </a14:m>
                <a:r>
                  <a:rPr lang="en-US" sz="1400"/>
                  <a:t> is the discount factor.</a:t>
                </a:r>
                <a:endParaRPr lang="en-CA" sz="1400"/>
              </a:p>
              <a:p>
                <a:pPr lvl="0"/>
                <a:r>
                  <a:rPr lang="en-US" sz="1600"/>
                  <a:t>The present value of a floating leg is given by</a:t>
                </a:r>
                <a:endParaRPr lang="en-CA" sz="1600"/>
              </a:p>
              <a:p>
                <a:pPr marL="533400" lvl="1" indent="0">
                  <a:buNone/>
                </a:pPr>
                <a14:m>
                  <m:oMathPara xmlns:m="http://schemas.openxmlformats.org/officeDocument/2006/math">
                    <m:oMathParaPr>
                      <m:jc m:val="centerGroup"/>
                    </m:oMathParaPr>
                    <m:oMath xmlns:m="http://schemas.openxmlformats.org/officeDocument/2006/math">
                      <m:sSub>
                        <m:sSubPr>
                          <m:ctrlPr>
                            <a:rPr lang="en-CA" sz="1400" i="1"/>
                          </m:ctrlPr>
                        </m:sSubPr>
                        <m:e>
                          <m:r>
                            <a:rPr lang="en-US" sz="1400" i="1"/>
                            <m:t>𝑃𝑉</m:t>
                          </m:r>
                        </m:e>
                        <m:sub>
                          <m:r>
                            <a:rPr lang="en-US" sz="1400" i="1"/>
                            <m:t>𝑓𝑙𝑜𝑎𝑡</m:t>
                          </m:r>
                        </m:sub>
                      </m:sSub>
                      <m:d>
                        <m:dPr>
                          <m:ctrlPr>
                            <a:rPr lang="en-CA" sz="1400" i="1"/>
                          </m:ctrlPr>
                        </m:dPr>
                        <m:e>
                          <m:r>
                            <a:rPr lang="en-US" sz="1400" i="1"/>
                            <m:t>𝑡</m:t>
                          </m:r>
                        </m:e>
                      </m:d>
                      <m:r>
                        <a:rPr lang="en-US" sz="1400" i="1"/>
                        <m:t>=</m:t>
                      </m:r>
                      <m:nary>
                        <m:naryPr>
                          <m:chr m:val="∑"/>
                          <m:limLoc m:val="subSup"/>
                          <m:ctrlPr>
                            <a:rPr lang="en-CA" sz="1400" i="1"/>
                          </m:ctrlPr>
                        </m:naryPr>
                        <m:sub>
                          <m:r>
                            <a:rPr lang="en-US" sz="1400" i="1"/>
                            <m:t>𝑖</m:t>
                          </m:r>
                          <m:r>
                            <a:rPr lang="en-US" sz="1400" i="1"/>
                            <m:t>=1</m:t>
                          </m:r>
                        </m:sub>
                        <m:sup>
                          <m:r>
                            <a:rPr lang="en-US" sz="1400" i="1"/>
                            <m:t>𝑛</m:t>
                          </m:r>
                        </m:sup>
                        <m:e>
                          <m:sSub>
                            <m:sSubPr>
                              <m:ctrlPr>
                                <a:rPr lang="en-CA" sz="1400" i="1"/>
                              </m:ctrlPr>
                            </m:sSubPr>
                            <m:e>
                              <m:r>
                                <a:rPr lang="en-US" sz="1400" i="1"/>
                                <m:t>𝑁</m:t>
                              </m:r>
                            </m:e>
                            <m:sub>
                              <m:r>
                                <a:rPr lang="en-US" sz="1400" i="1"/>
                                <m:t>𝑖</m:t>
                              </m:r>
                            </m:sub>
                          </m:sSub>
                          <m:d>
                            <m:dPr>
                              <m:ctrlPr>
                                <a:rPr lang="en-CA" sz="1400" i="1"/>
                              </m:ctrlPr>
                            </m:dPr>
                            <m:e>
                              <m:sSub>
                                <m:sSubPr>
                                  <m:ctrlPr>
                                    <a:rPr lang="en-CA" sz="1400" i="1"/>
                                  </m:ctrlPr>
                                </m:sSubPr>
                                <m:e>
                                  <m:r>
                                    <a:rPr lang="en-US" sz="1400" i="1"/>
                                    <m:t>𝐹</m:t>
                                  </m:r>
                                </m:e>
                                <m:sub>
                                  <m:r>
                                    <a:rPr lang="en-US" sz="1400" i="1"/>
                                    <m:t>𝑖</m:t>
                                  </m:r>
                                </m:sub>
                              </m:sSub>
                              <m:r>
                                <a:rPr lang="en-US" sz="1400" i="1"/>
                                <m:t>+</m:t>
                              </m:r>
                              <m:r>
                                <a:rPr lang="en-US" sz="1400" i="1"/>
                                <m:t>𝑠</m:t>
                              </m:r>
                            </m:e>
                          </m:d>
                          <m:sSub>
                            <m:sSubPr>
                              <m:ctrlPr>
                                <a:rPr lang="en-CA" sz="1400" i="1"/>
                              </m:ctrlPr>
                            </m:sSubPr>
                            <m:e>
                              <m:r>
                                <a:rPr lang="en-US" sz="1400" i="1"/>
                                <m:t>𝜏</m:t>
                              </m:r>
                            </m:e>
                            <m:sub>
                              <m:r>
                                <a:rPr lang="en-US" sz="1400" i="1"/>
                                <m:t>𝑖</m:t>
                              </m:r>
                            </m:sub>
                          </m:sSub>
                          <m:sSub>
                            <m:sSubPr>
                              <m:ctrlPr>
                                <a:rPr lang="en-CA" sz="1400" i="1"/>
                              </m:ctrlPr>
                            </m:sSubPr>
                            <m:e>
                              <m:r>
                                <a:rPr lang="en-US" sz="1400" i="1"/>
                                <m:t>𝐷</m:t>
                              </m:r>
                            </m:e>
                            <m:sub>
                              <m:r>
                                <a:rPr lang="en-US" sz="1400" i="1"/>
                                <m:t>𝑖</m:t>
                              </m:r>
                            </m:sub>
                          </m:sSub>
                        </m:e>
                      </m:nary>
                    </m:oMath>
                  </m:oMathPara>
                </a14:m>
                <a:endParaRPr lang="en-CA" sz="1400"/>
              </a:p>
              <a:p>
                <a:pPr marL="533400" lvl="1" indent="0">
                  <a:buNone/>
                </a:pPr>
                <a:r>
                  <a:rPr lang="en-US" sz="1400"/>
                  <a:t>where </a:t>
                </a:r>
                <a14:m>
                  <m:oMath xmlns:m="http://schemas.openxmlformats.org/officeDocument/2006/math">
                    <m:sSub>
                      <m:sSubPr>
                        <m:ctrlPr>
                          <a:rPr lang="en-CA" sz="1400" i="1"/>
                        </m:ctrlPr>
                      </m:sSubPr>
                      <m:e>
                        <m:r>
                          <a:rPr lang="en-US" sz="1400" i="1"/>
                          <m:t>𝐹</m:t>
                        </m:r>
                      </m:e>
                      <m:sub>
                        <m:r>
                          <a:rPr lang="en-US" sz="1400" i="1"/>
                          <m:t>𝑖</m:t>
                        </m:r>
                      </m:sub>
                    </m:sSub>
                    <m:r>
                      <a:rPr lang="en-US" sz="1400" i="1"/>
                      <m:t>=</m:t>
                    </m:r>
                    <m:d>
                      <m:dPr>
                        <m:ctrlPr>
                          <a:rPr lang="en-CA" sz="1400" i="1"/>
                        </m:ctrlPr>
                      </m:dPr>
                      <m:e>
                        <m:f>
                          <m:fPr>
                            <m:ctrlPr>
                              <a:rPr lang="en-CA" sz="1400" i="1"/>
                            </m:ctrlPr>
                          </m:fPr>
                          <m:num>
                            <m:sSub>
                              <m:sSubPr>
                                <m:ctrlPr>
                                  <a:rPr lang="en-CA" sz="1400" i="1"/>
                                </m:ctrlPr>
                              </m:sSubPr>
                              <m:e>
                                <m:r>
                                  <a:rPr lang="en-US" sz="1400" i="1"/>
                                  <m:t>𝐷</m:t>
                                </m:r>
                              </m:e>
                              <m:sub>
                                <m:r>
                                  <a:rPr lang="en-US" sz="1400" i="1"/>
                                  <m:t>𝑖</m:t>
                                </m:r>
                                <m:r>
                                  <a:rPr lang="en-US" sz="1400" i="1"/>
                                  <m:t>−1</m:t>
                                </m:r>
                              </m:sub>
                            </m:sSub>
                          </m:num>
                          <m:den>
                            <m:sSub>
                              <m:sSubPr>
                                <m:ctrlPr>
                                  <a:rPr lang="en-CA" sz="1400" i="1"/>
                                </m:ctrlPr>
                              </m:sSubPr>
                              <m:e>
                                <m:r>
                                  <a:rPr lang="en-US" sz="1400" i="1"/>
                                  <m:t>𝐷</m:t>
                                </m:r>
                              </m:e>
                              <m:sub>
                                <m:r>
                                  <a:rPr lang="en-US" sz="1400" i="1"/>
                                  <m:t>𝑖</m:t>
                                </m:r>
                              </m:sub>
                            </m:sSub>
                          </m:den>
                        </m:f>
                        <m:r>
                          <a:rPr lang="en-US" sz="1400" i="1"/>
                          <m:t>−1</m:t>
                        </m:r>
                      </m:e>
                    </m:d>
                    <m:r>
                      <a:rPr lang="en-US" sz="1400" i="1"/>
                      <m:t>/</m:t>
                    </m:r>
                    <m:sSub>
                      <m:sSubPr>
                        <m:ctrlPr>
                          <a:rPr lang="en-CA" sz="1400" i="1"/>
                        </m:ctrlPr>
                      </m:sSubPr>
                      <m:e>
                        <m:r>
                          <a:rPr lang="en-US" sz="1400" i="1"/>
                          <m:t>𝜏</m:t>
                        </m:r>
                      </m:e>
                      <m:sub>
                        <m:r>
                          <a:rPr lang="en-US" sz="1400" i="1"/>
                          <m:t>𝑖</m:t>
                        </m:r>
                      </m:sub>
                    </m:sSub>
                  </m:oMath>
                </a14:m>
                <a:r>
                  <a:rPr lang="en-US" sz="1400"/>
                  <a:t> is the simply compounded forward rate and s is the floating </a:t>
                </a:r>
                <a:r>
                  <a:rPr lang="en-US" sz="1400"/>
                  <a:t>spread</a:t>
                </a:r>
                <a:r>
                  <a:rPr lang="en-US" sz="1400" smtClean="0"/>
                  <a:t>.</a:t>
                </a:r>
                <a:endParaRPr lang="en-CA" sz="1400"/>
              </a:p>
            </p:txBody>
          </p:sp>
        </mc:Choice>
        <mc:Fallback>
          <p:sp>
            <p:nvSpPr>
              <p:cNvPr id="125" name="Shape 125"/>
              <p:cNvSpPr txBox="1">
                <a:spLocks noGrp="1" noRot="1" noChangeAspect="1" noMove="1" noResize="1" noEditPoints="1" noAdjustHandles="1" noChangeArrowheads="1" noChangeShapeType="1" noTextEdit="1"/>
              </p:cNvSpPr>
              <p:nvPr>
                <p:ph type="body" idx="1"/>
              </p:nvPr>
            </p:nvSpPr>
            <p:spPr>
              <a:xfrm>
                <a:off x="683568" y="1275606"/>
                <a:ext cx="7730740" cy="3744416"/>
              </a:xfrm>
              <a:prstGeom prst="rect">
                <a:avLst/>
              </a:prstGeom>
              <a:blipFill rotWithShape="1">
                <a:blip r:embed="rId3"/>
                <a:stretch>
                  <a:fillRect b="-5212"/>
                </a:stretch>
              </a:blipFill>
            </p:spPr>
            <p:txBody>
              <a:bodyPr/>
              <a:lstStyle/>
              <a:p>
                <a:r>
                  <a:rPr lang="en-CA">
                    <a:noFill/>
                  </a:rPr>
                  <a:t> </a:t>
                </a:r>
              </a:p>
            </p:txBody>
          </p:sp>
        </mc:Fallback>
      </mc:AlternateContent>
    </p:spTree>
    <p:extLst>
      <p:ext uri="{BB962C8B-B14F-4D97-AF65-F5344CB8AC3E}">
        <p14:creationId xmlns:p14="http://schemas.microsoft.com/office/powerpoint/2010/main" val="1366270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Amortizing Swap</a:t>
            </a:r>
            <a:endParaRPr sz="2000"/>
          </a:p>
        </p:txBody>
      </p:sp>
      <mc:AlternateContent xmlns:mc="http://schemas.openxmlformats.org/markup-compatibility/2006">
        <mc:Choice xmlns:a14="http://schemas.microsoft.com/office/drawing/2010/main" Requires="a14">
          <p:sp>
            <p:nvSpPr>
              <p:cNvPr id="125" name="Shape 125"/>
              <p:cNvSpPr txBox="1">
                <a:spLocks noGrp="1"/>
              </p:cNvSpPr>
              <p:nvPr>
                <p:ph type="body" idx="1"/>
              </p:nvPr>
            </p:nvSpPr>
            <p:spPr>
              <a:xfrm>
                <a:off x="683568" y="1635646"/>
                <a:ext cx="7730740" cy="3312368"/>
              </a:xfrm>
              <a:prstGeom prst="rect">
                <a:avLst/>
              </a:prstGeom>
            </p:spPr>
            <p:txBody>
              <a:bodyPr spcFirstLastPara="1" wrap="square" lIns="91425" tIns="91425" rIns="91425" bIns="91425" anchor="t" anchorCtr="0">
                <a:noAutofit/>
              </a:bodyPr>
              <a:lstStyle/>
              <a:p>
                <a:pPr marL="76200" lvl="0" indent="0" algn="ctr">
                  <a:buNone/>
                </a:pPr>
                <a:r>
                  <a:rPr lang="en-US" smtClean="0"/>
                  <a:t>Valuation (Cont)</a:t>
                </a:r>
                <a:endParaRPr lang="en-CA"/>
              </a:p>
              <a:p>
                <a:pPr lvl="0">
                  <a:lnSpc>
                    <a:spcPct val="150000"/>
                  </a:lnSpc>
                </a:pPr>
                <a:endParaRPr lang="en-US" sz="1600" smtClean="0"/>
              </a:p>
              <a:p>
                <a:pPr lvl="0">
                  <a:lnSpc>
                    <a:spcPct val="150000"/>
                  </a:lnSpc>
                </a:pPr>
                <a:r>
                  <a:rPr lang="en-US" sz="1600" smtClean="0"/>
                  <a:t>The </a:t>
                </a:r>
                <a:r>
                  <a:rPr lang="en-US" sz="1600"/>
                  <a:t>present value of an interest rate swap can expressed as</a:t>
                </a:r>
                <a:endParaRPr lang="en-CA" sz="1600"/>
              </a:p>
              <a:p>
                <a:pPr lvl="1">
                  <a:lnSpc>
                    <a:spcPct val="150000"/>
                  </a:lnSpc>
                </a:pPr>
                <a:r>
                  <a:rPr lang="en-US" sz="1600"/>
                  <a:t>From the fixed rate payer perspective, </a:t>
                </a:r>
                <a14:m>
                  <m:oMath xmlns:m="http://schemas.openxmlformats.org/officeDocument/2006/math">
                    <m:r>
                      <a:rPr lang="en-US" sz="1600" i="1"/>
                      <m:t>𝑃𝑉</m:t>
                    </m:r>
                    <m:r>
                      <a:rPr lang="en-US" sz="1600" i="1"/>
                      <m:t>=</m:t>
                    </m:r>
                    <m:sSub>
                      <m:sSubPr>
                        <m:ctrlPr>
                          <a:rPr lang="en-CA" sz="1600" i="1"/>
                        </m:ctrlPr>
                      </m:sSubPr>
                      <m:e>
                        <m:r>
                          <a:rPr lang="en-US" sz="1600" i="1"/>
                          <m:t>𝑃𝑉</m:t>
                        </m:r>
                      </m:e>
                      <m:sub>
                        <m:r>
                          <a:rPr lang="en-US" sz="1600" i="1"/>
                          <m:t>𝑓𝑙𝑜𝑎𝑡</m:t>
                        </m:r>
                      </m:sub>
                    </m:sSub>
                    <m:r>
                      <a:rPr lang="en-US" sz="1600" i="1"/>
                      <m:t>−</m:t>
                    </m:r>
                    <m:sSub>
                      <m:sSubPr>
                        <m:ctrlPr>
                          <a:rPr lang="en-CA" sz="1600" i="1"/>
                        </m:ctrlPr>
                      </m:sSubPr>
                      <m:e>
                        <m:r>
                          <a:rPr lang="en-US" sz="1600" i="1"/>
                          <m:t>𝑃𝑉</m:t>
                        </m:r>
                      </m:e>
                      <m:sub>
                        <m:r>
                          <a:rPr lang="en-US" sz="1600" i="1"/>
                          <m:t>𝑓𝑖𝑥𝑒𝑑</m:t>
                        </m:r>
                      </m:sub>
                    </m:sSub>
                  </m:oMath>
                </a14:m>
                <a:r>
                  <a:rPr lang="en-US" sz="1600"/>
                  <a:t>	</a:t>
                </a:r>
                <a:endParaRPr lang="en-CA" sz="1600"/>
              </a:p>
              <a:p>
                <a:pPr lvl="1">
                  <a:lnSpc>
                    <a:spcPct val="150000"/>
                  </a:lnSpc>
                </a:pPr>
                <a:r>
                  <a:rPr lang="en-US" sz="1600"/>
                  <a:t>From the fixed rate receiver perspective, </a:t>
                </a:r>
                <a14:m>
                  <m:oMath xmlns:m="http://schemas.openxmlformats.org/officeDocument/2006/math">
                    <m:r>
                      <a:rPr lang="en-US" sz="1600" i="1"/>
                      <m:t>𝑃𝑉</m:t>
                    </m:r>
                    <m:r>
                      <a:rPr lang="en-US" sz="1600" i="1"/>
                      <m:t>=</m:t>
                    </m:r>
                    <m:sSub>
                      <m:sSubPr>
                        <m:ctrlPr>
                          <a:rPr lang="en-CA" sz="1600" i="1"/>
                        </m:ctrlPr>
                      </m:sSubPr>
                      <m:e>
                        <m:r>
                          <a:rPr lang="en-US" sz="1600" i="1"/>
                          <m:t>𝑃𝑉</m:t>
                        </m:r>
                      </m:e>
                      <m:sub>
                        <m:r>
                          <a:rPr lang="en-US" sz="1600" i="1"/>
                          <m:t>𝑓𝑖𝑥𝑒𝑑</m:t>
                        </m:r>
                      </m:sub>
                    </m:sSub>
                    <m:r>
                      <a:rPr lang="en-US" sz="1600" i="1"/>
                      <m:t>−</m:t>
                    </m:r>
                    <m:sSub>
                      <m:sSubPr>
                        <m:ctrlPr>
                          <a:rPr lang="en-CA" sz="1600" i="1"/>
                        </m:ctrlPr>
                      </m:sSubPr>
                      <m:e>
                        <m:r>
                          <a:rPr lang="en-US" sz="1600" i="1"/>
                          <m:t>𝑃𝑉</m:t>
                        </m:r>
                      </m:e>
                      <m:sub>
                        <m:r>
                          <a:rPr lang="en-US" sz="1600" i="1"/>
                          <m:t>𝑓𝑙𝑜𝑎𝑡</m:t>
                        </m:r>
                      </m:sub>
                    </m:sSub>
                  </m:oMath>
                </a14:m>
                <a:endParaRPr lang="en-CA" sz="1600"/>
              </a:p>
            </p:txBody>
          </p:sp>
        </mc:Choice>
        <mc:Fallback>
          <p:sp>
            <p:nvSpPr>
              <p:cNvPr id="125" name="Shape 125"/>
              <p:cNvSpPr txBox="1">
                <a:spLocks noGrp="1" noRot="1" noChangeAspect="1" noMove="1" noResize="1" noEditPoints="1" noAdjustHandles="1" noChangeArrowheads="1" noChangeShapeType="1" noTextEdit="1"/>
              </p:cNvSpPr>
              <p:nvPr>
                <p:ph type="body" idx="1"/>
              </p:nvPr>
            </p:nvSpPr>
            <p:spPr>
              <a:xfrm>
                <a:off x="683568" y="1635646"/>
                <a:ext cx="7730740" cy="3312368"/>
              </a:xfrm>
              <a:prstGeom prst="rect">
                <a:avLst/>
              </a:prstGeom>
              <a:blipFill rotWithShape="1">
                <a:blip r:embed="rId3"/>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2060508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Amortizing Swap</a:t>
            </a:r>
            <a:endParaRPr sz="2000"/>
          </a:p>
        </p:txBody>
      </p:sp>
      <p:sp>
        <p:nvSpPr>
          <p:cNvPr id="125" name="Shape 125"/>
          <p:cNvSpPr txBox="1">
            <a:spLocks noGrp="1"/>
          </p:cNvSpPr>
          <p:nvPr>
            <p:ph type="body" idx="1"/>
          </p:nvPr>
        </p:nvSpPr>
        <p:spPr>
          <a:xfrm>
            <a:off x="683568" y="1275606"/>
            <a:ext cx="7730740" cy="3744416"/>
          </a:xfrm>
          <a:prstGeom prst="rect">
            <a:avLst/>
          </a:prstGeom>
        </p:spPr>
        <p:txBody>
          <a:bodyPr spcFirstLastPara="1" wrap="square" lIns="91425" tIns="91425" rIns="91425" bIns="91425" anchor="t" anchorCtr="0">
            <a:noAutofit/>
          </a:bodyPr>
          <a:lstStyle/>
          <a:p>
            <a:pPr marL="76200" lvl="0" indent="0" algn="ctr">
              <a:buNone/>
            </a:pPr>
            <a:r>
              <a:rPr lang="en-US"/>
              <a:t>Practical Notes</a:t>
            </a:r>
            <a:endParaRPr lang="en-CA"/>
          </a:p>
          <a:p>
            <a:pPr lvl="0"/>
            <a:r>
              <a:rPr lang="en-US" sz="1600"/>
              <a:t>First of all, you need to generate accurate cash flows for each leg. The cash flow generation is based on the start time, end time and payment frequency of the leg, plus calendar (holidays), business convention (e.g., modified following, following, etc.) and whether sticky month end.</a:t>
            </a:r>
            <a:endParaRPr lang="en-CA" sz="1600"/>
          </a:p>
          <a:p>
            <a:pPr lvl="0"/>
            <a:r>
              <a:rPr lang="en-US" sz="1600"/>
              <a:t>We assume that accrual periods are the same as reset periods and payment dates are the same as accrual end dates in the above formulas for brevity. But in fact, they are different due to different market conventions. For example, index periods can overlap each other but swap cash flows are not allowed to overlap.</a:t>
            </a:r>
            <a:endParaRPr lang="en-CA" sz="1600"/>
          </a:p>
          <a:p>
            <a:pPr lvl="0"/>
            <a:r>
              <a:rPr lang="en-US" sz="1600"/>
              <a:t>The accrual period is calculated according to the start date and end date of a cash flow plus day count convention </a:t>
            </a:r>
            <a:endParaRPr lang="en-CA" sz="1600"/>
          </a:p>
          <a:p>
            <a:pPr lvl="0"/>
            <a:endParaRPr lang="en-CA" sz="1600"/>
          </a:p>
        </p:txBody>
      </p:sp>
    </p:spTree>
    <p:extLst>
      <p:ext uri="{BB962C8B-B14F-4D97-AF65-F5344CB8AC3E}">
        <p14:creationId xmlns:p14="http://schemas.microsoft.com/office/powerpoint/2010/main" val="3385293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Amortizing Swap</a:t>
            </a:r>
            <a:endParaRPr sz="2000"/>
          </a:p>
        </p:txBody>
      </p:sp>
      <mc:AlternateContent xmlns:mc="http://schemas.openxmlformats.org/markup-compatibility/2006" xmlns:a14="http://schemas.microsoft.com/office/drawing/2010/main">
        <mc:Choice Requires="a14">
          <p:sp>
            <p:nvSpPr>
              <p:cNvPr id="125" name="Shape 125"/>
              <p:cNvSpPr txBox="1">
                <a:spLocks noGrp="1"/>
              </p:cNvSpPr>
              <p:nvPr>
                <p:ph type="body" idx="1"/>
              </p:nvPr>
            </p:nvSpPr>
            <p:spPr>
              <a:xfrm>
                <a:off x="683568" y="1275606"/>
                <a:ext cx="7730740" cy="3744416"/>
              </a:xfrm>
              <a:prstGeom prst="rect">
                <a:avLst/>
              </a:prstGeom>
            </p:spPr>
            <p:txBody>
              <a:bodyPr spcFirstLastPara="1" wrap="square" lIns="91425" tIns="91425" rIns="91425" bIns="91425" anchor="t" anchorCtr="0">
                <a:noAutofit/>
              </a:bodyPr>
              <a:lstStyle/>
              <a:p>
                <a:pPr marL="76200" lvl="0" indent="0" algn="ctr">
                  <a:buNone/>
                </a:pPr>
                <a:r>
                  <a:rPr lang="en-US"/>
                  <a:t>Practical </a:t>
                </a:r>
                <a:r>
                  <a:rPr lang="en-US" smtClean="0"/>
                  <a:t>Notes (Cont)</a:t>
                </a:r>
                <a:endParaRPr lang="en-CA"/>
              </a:p>
              <a:p>
                <a:pPr lvl="0"/>
                <a:r>
                  <a:rPr lang="en-US" sz="1600" smtClean="0"/>
                  <a:t>The </a:t>
                </a:r>
                <a:r>
                  <a:rPr lang="en-US" sz="1600"/>
                  <a:t>forward rate should be computed based on the reset period (index reset date, index start date, index end date)  that are determined by index definition, such as index tenor and convention. it is simply compounded.</a:t>
                </a:r>
                <a:endParaRPr lang="en-CA" sz="1600"/>
              </a:p>
              <a:p>
                <a:pPr lvl="0"/>
                <a:r>
                  <a:rPr lang="en-US" sz="1600"/>
                  <a:t>Sometimes there is a floating spread added on the top of the floating rate in the floating leg.</a:t>
                </a:r>
                <a:endParaRPr lang="en-CA" sz="1600"/>
              </a:p>
              <a:p>
                <a:pPr lvl="0"/>
                <a:r>
                  <a:rPr lang="en-US" sz="1600"/>
                  <a:t>The formula above doesn’t contain the last live reset cash flow whose reset date is less than valuation date but payment date is greater than valuation date. The reset value </a:t>
                </a:r>
                <a:r>
                  <a:rPr lang="en-US" sz="1600" smtClean="0"/>
                  <a:t>is </a:t>
                </a:r>
              </a:p>
              <a:p>
                <a:pPr marL="76200" lvl="0" indent="0" algn="ctr">
                  <a:buNone/>
                </a:pPr>
                <a14:m>
                  <m:oMath xmlns:m="http://schemas.openxmlformats.org/officeDocument/2006/math">
                    <m:sSub>
                      <m:sSubPr>
                        <m:ctrlPr>
                          <a:rPr lang="en-CA" sz="1600" i="1">
                            <a:latin typeface="Cambria Math"/>
                          </a:rPr>
                        </m:ctrlPr>
                      </m:sSubPr>
                      <m:e>
                        <m:r>
                          <a:rPr lang="en-US" sz="1600" i="1">
                            <a:latin typeface="Cambria Math"/>
                          </a:rPr>
                          <m:t>𝑃𝑉</m:t>
                        </m:r>
                      </m:e>
                      <m:sub>
                        <m:r>
                          <a:rPr lang="en-US" sz="1600" i="1">
                            <a:latin typeface="Cambria Math"/>
                          </a:rPr>
                          <m:t>𝑟𝑒𝑠𝑒𝑡</m:t>
                        </m:r>
                      </m:sub>
                    </m:sSub>
                    <m:r>
                      <a:rPr lang="en-US" sz="1600" i="1">
                        <a:latin typeface="Cambria Math"/>
                      </a:rPr>
                      <m:t>=</m:t>
                    </m:r>
                    <m:sSub>
                      <m:sSubPr>
                        <m:ctrlPr>
                          <a:rPr lang="en-CA" sz="1600" i="1">
                            <a:latin typeface="Cambria Math"/>
                          </a:rPr>
                        </m:ctrlPr>
                      </m:sSubPr>
                      <m:e>
                        <m:r>
                          <a:rPr lang="en-US" sz="1600" i="1">
                            <a:latin typeface="Cambria Math"/>
                          </a:rPr>
                          <m:t>𝑟</m:t>
                        </m:r>
                      </m:e>
                      <m:sub>
                        <m:r>
                          <a:rPr lang="en-US" sz="1600" i="1">
                            <a:latin typeface="Cambria Math"/>
                          </a:rPr>
                          <m:t>0</m:t>
                        </m:r>
                      </m:sub>
                    </m:sSub>
                    <m:r>
                      <a:rPr lang="en-US" sz="1600" i="1">
                        <a:latin typeface="Cambria Math"/>
                      </a:rPr>
                      <m:t>𝑁</m:t>
                    </m:r>
                    <m:sSub>
                      <m:sSubPr>
                        <m:ctrlPr>
                          <a:rPr lang="en-CA" sz="1600" i="1">
                            <a:latin typeface="Cambria Math"/>
                          </a:rPr>
                        </m:ctrlPr>
                      </m:sSubPr>
                      <m:e>
                        <m:r>
                          <a:rPr lang="en-US" sz="1600" i="1">
                            <a:latin typeface="Cambria Math"/>
                          </a:rPr>
                          <m:t>𝜏</m:t>
                        </m:r>
                      </m:e>
                      <m:sub>
                        <m:r>
                          <a:rPr lang="en-US" sz="1600" i="1">
                            <a:latin typeface="Cambria Math"/>
                          </a:rPr>
                          <m:t>0</m:t>
                        </m:r>
                      </m:sub>
                    </m:sSub>
                    <m:sSub>
                      <m:sSubPr>
                        <m:ctrlPr>
                          <a:rPr lang="en-CA" sz="1600" i="1">
                            <a:latin typeface="Cambria Math"/>
                          </a:rPr>
                        </m:ctrlPr>
                      </m:sSubPr>
                      <m:e>
                        <m:r>
                          <a:rPr lang="en-US" sz="1600" i="1">
                            <a:latin typeface="Cambria Math"/>
                          </a:rPr>
                          <m:t>𝐷</m:t>
                        </m:r>
                      </m:e>
                      <m:sub>
                        <m:r>
                          <a:rPr lang="en-US" sz="1600" i="1">
                            <a:latin typeface="Cambria Math"/>
                          </a:rPr>
                          <m:t>0</m:t>
                        </m:r>
                      </m:sub>
                    </m:sSub>
                  </m:oMath>
                </a14:m>
                <a:r>
                  <a:rPr lang="en-US" sz="1600"/>
                  <a:t> </a:t>
                </a:r>
                <a:endParaRPr lang="en-US" sz="1600" smtClean="0"/>
              </a:p>
              <a:p>
                <a:pPr marL="533400" lvl="1" indent="0">
                  <a:buNone/>
                </a:pPr>
                <a:r>
                  <a:rPr lang="en-US" sz="1600" smtClean="0"/>
                  <a:t>where </a:t>
                </a:r>
                <a14:m>
                  <m:oMath xmlns:m="http://schemas.openxmlformats.org/officeDocument/2006/math">
                    <m:sSub>
                      <m:sSubPr>
                        <m:ctrlPr>
                          <a:rPr lang="en-CA" sz="1600" i="1">
                            <a:latin typeface="Cambria Math"/>
                          </a:rPr>
                        </m:ctrlPr>
                      </m:sSubPr>
                      <m:e>
                        <m:r>
                          <a:rPr lang="en-US" sz="1600" i="1">
                            <a:latin typeface="Cambria Math"/>
                          </a:rPr>
                          <m:t>𝑟</m:t>
                        </m:r>
                      </m:e>
                      <m:sub>
                        <m:r>
                          <a:rPr lang="en-US" sz="1600" i="1">
                            <a:latin typeface="Cambria Math"/>
                          </a:rPr>
                          <m:t>0</m:t>
                        </m:r>
                      </m:sub>
                    </m:sSub>
                  </m:oMath>
                </a14:m>
                <a:r>
                  <a:rPr lang="en-US" sz="1600"/>
                  <a:t> is the reset rate. </a:t>
                </a:r>
                <a:endParaRPr lang="en-CA" sz="1600"/>
              </a:p>
            </p:txBody>
          </p:sp>
        </mc:Choice>
        <mc:Fallback xmlns="">
          <p:sp>
            <p:nvSpPr>
              <p:cNvPr id="125" name="Shape 125"/>
              <p:cNvSpPr txBox="1">
                <a:spLocks noGrp="1" noRot="1" noChangeAspect="1" noMove="1" noResize="1" noEditPoints="1" noAdjustHandles="1" noChangeArrowheads="1" noChangeShapeType="1" noTextEdit="1"/>
              </p:cNvSpPr>
              <p:nvPr>
                <p:ph type="body" idx="1"/>
              </p:nvPr>
            </p:nvSpPr>
            <p:spPr>
              <a:xfrm>
                <a:off x="683568" y="1275606"/>
                <a:ext cx="7730740" cy="3744416"/>
              </a:xfrm>
              <a:prstGeom prst="rect">
                <a:avLst/>
              </a:prstGeom>
              <a:blipFill rotWithShape="1">
                <a:blip r:embed="rId3"/>
                <a:stretch>
                  <a:fillRect r="-710"/>
                </a:stretch>
              </a:blipFill>
            </p:spPr>
            <p:txBody>
              <a:bodyPr/>
              <a:lstStyle/>
              <a:p>
                <a:r>
                  <a:rPr lang="en-CA">
                    <a:noFill/>
                  </a:rPr>
                  <a:t> </a:t>
                </a:r>
              </a:p>
            </p:txBody>
          </p:sp>
        </mc:Fallback>
      </mc:AlternateContent>
    </p:spTree>
    <p:extLst>
      <p:ext uri="{BB962C8B-B14F-4D97-AF65-F5344CB8AC3E}">
        <p14:creationId xmlns:p14="http://schemas.microsoft.com/office/powerpoint/2010/main" val="608765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Amortizing Swap</a:t>
            </a:r>
            <a:endParaRPr sz="2000"/>
          </a:p>
        </p:txBody>
      </p:sp>
      <p:sp>
        <p:nvSpPr>
          <p:cNvPr id="125" name="Shape 125"/>
          <p:cNvSpPr txBox="1">
            <a:spLocks noGrp="1"/>
          </p:cNvSpPr>
          <p:nvPr>
            <p:ph type="body" idx="1"/>
          </p:nvPr>
        </p:nvSpPr>
        <p:spPr>
          <a:xfrm>
            <a:off x="683568" y="1491630"/>
            <a:ext cx="7730740" cy="3096344"/>
          </a:xfrm>
          <a:prstGeom prst="rect">
            <a:avLst/>
          </a:prstGeom>
        </p:spPr>
        <p:txBody>
          <a:bodyPr spcFirstLastPara="1" wrap="square" lIns="91425" tIns="91425" rIns="91425" bIns="91425" anchor="t" anchorCtr="0">
            <a:noAutofit/>
          </a:bodyPr>
          <a:lstStyle/>
          <a:p>
            <a:pPr marL="76200" lvl="0" indent="0" algn="ctr">
              <a:buNone/>
            </a:pPr>
            <a:r>
              <a:rPr lang="en-US"/>
              <a:t>Practical </a:t>
            </a:r>
            <a:r>
              <a:rPr lang="en-US" smtClean="0"/>
              <a:t>Notes (Cont)</a:t>
            </a:r>
            <a:endParaRPr lang="en-CA"/>
          </a:p>
          <a:p>
            <a:pPr lvl="0">
              <a:spcBef>
                <a:spcPts val="1800"/>
              </a:spcBef>
            </a:pPr>
            <a:r>
              <a:rPr lang="en-US" sz="1600" smtClean="0"/>
              <a:t>The </a:t>
            </a:r>
            <a:r>
              <a:rPr lang="en-US" sz="1600"/>
              <a:t>present value of the reset cash flow should be added into the present value of the floating leg.</a:t>
            </a:r>
            <a:endParaRPr lang="en-CA" sz="1600"/>
          </a:p>
          <a:p>
            <a:pPr lvl="0"/>
            <a:r>
              <a:rPr lang="en-US" sz="1600"/>
              <a:t>Some dealers take bid-offer spreads into account. In this case, one should </a:t>
            </a:r>
            <a:r>
              <a:rPr lang="en-US" sz="1600" smtClean="0"/>
              <a:t>use the </a:t>
            </a:r>
            <a:r>
              <a:rPr lang="en-US" sz="1600"/>
              <a:t>bid curve constructed from bid quotes for forwarding and </a:t>
            </a:r>
            <a:r>
              <a:rPr lang="en-US" sz="1600" smtClean="0"/>
              <a:t>the offer </a:t>
            </a:r>
            <a:r>
              <a:rPr lang="en-US" sz="1600"/>
              <a:t>curve built from offer quotes for discounting.</a:t>
            </a:r>
            <a:endParaRPr lang="en-CA" sz="1600"/>
          </a:p>
          <a:p>
            <a:pPr lvl="1"/>
            <a:endParaRPr lang="en-CA" sz="1600"/>
          </a:p>
          <a:p>
            <a:pPr lvl="0"/>
            <a:endParaRPr lang="en-CA" sz="1600"/>
          </a:p>
        </p:txBody>
      </p:sp>
    </p:spTree>
    <p:extLst>
      <p:ext uri="{BB962C8B-B14F-4D97-AF65-F5344CB8AC3E}">
        <p14:creationId xmlns:p14="http://schemas.microsoft.com/office/powerpoint/2010/main" val="3474880467"/>
      </p:ext>
    </p:extLst>
  </p:cSld>
  <p:clrMapOvr>
    <a:masterClrMapping/>
  </p:clrMapOvr>
</p:sld>
</file>

<file path=ppt/theme/theme1.xml><?xml version="1.0" encoding="utf-8"?>
<a:theme xmlns:a="http://schemas.openxmlformats.org/drawingml/2006/main" name="Escal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2457</TotalTime>
  <Words>885</Words>
  <Application>Microsoft Office PowerPoint</Application>
  <PresentationFormat>On-screen Show (16:9)</PresentationFormat>
  <Paragraphs>136</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Cambria Math</vt:lpstr>
      <vt:lpstr>Calibri</vt:lpstr>
      <vt:lpstr>Times New Roman</vt:lpstr>
      <vt:lpstr>Karla</vt:lpstr>
      <vt:lpstr>SimSun</vt:lpstr>
      <vt:lpstr>Raleway</vt:lpstr>
      <vt:lpstr>Escalus template</vt:lpstr>
      <vt:lpstr> Amortizing and Accreting Swap Vaulation Pratical Guide  Alan White  FinPricing  http://www.finpricing.com  </vt:lpstr>
      <vt:lpstr>Amortizing Swap</vt:lpstr>
      <vt:lpstr>Amortizing Swap</vt:lpstr>
      <vt:lpstr>Amortizing Swap</vt:lpstr>
      <vt:lpstr>Amortizing Swap</vt:lpstr>
      <vt:lpstr>Amortizing Swap</vt:lpstr>
      <vt:lpstr>Amortizing Swap</vt:lpstr>
      <vt:lpstr>Amortizing Swap</vt:lpstr>
      <vt:lpstr>Amortizing Swap</vt:lpstr>
      <vt:lpstr>Amortizing Swap</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Tom</dc:creator>
  <cp:lastModifiedBy>tim</cp:lastModifiedBy>
  <cp:revision>293</cp:revision>
  <dcterms:modified xsi:type="dcterms:W3CDTF">2018-04-25T20:14:31Z</dcterms:modified>
</cp:coreProperties>
</file>