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7" r:id="rId3"/>
    <p:sldId id="268" r:id="rId4"/>
    <p:sldId id="269" r:id="rId5"/>
    <p:sldId id="273" r:id="rId6"/>
    <p:sldId id="274" r:id="rId7"/>
    <p:sldId id="280" r:id="rId8"/>
    <p:sldId id="277" r:id="rId9"/>
    <p:sldId id="278" r:id="rId10"/>
    <p:sldId id="279"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080494-859A-4581-8E99-5530062B724B}" type="datetimeFigureOut">
              <a:rPr lang="en-PH" smtClean="0"/>
              <a:t>5/31/2018</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B88048-F625-4CD4-A837-B4EBA9EEF480}" type="slidenum">
              <a:rPr lang="en-PH" smtClean="0"/>
              <a:t>‹#›</a:t>
            </a:fld>
            <a:endParaRPr lang="en-PH"/>
          </a:p>
        </p:txBody>
      </p:sp>
    </p:spTree>
    <p:extLst>
      <p:ext uri="{BB962C8B-B14F-4D97-AF65-F5344CB8AC3E}">
        <p14:creationId xmlns:p14="http://schemas.microsoft.com/office/powerpoint/2010/main" val="1574414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38600" y="1066800"/>
            <a:ext cx="4648200" cy="1470025"/>
          </a:xfrm>
        </p:spPr>
        <p:txBody>
          <a:bodyPr>
            <a:noAutofit/>
          </a:bodyPr>
          <a:lstStyle>
            <a:lvl1pPr>
              <a:defRPr sz="8000"/>
            </a:lvl1pPr>
          </a:lstStyle>
          <a:p>
            <a:r>
              <a:rPr lang="en-US" dirty="0" smtClean="0"/>
              <a:t>Title 01</a:t>
            </a:r>
            <a:endParaRPr lang="en-US" dirty="0"/>
          </a:p>
        </p:txBody>
      </p:sp>
      <p:sp>
        <p:nvSpPr>
          <p:cNvPr id="3" name="Subtitle 2"/>
          <p:cNvSpPr>
            <a:spLocks noGrp="1"/>
          </p:cNvSpPr>
          <p:nvPr>
            <p:ph type="subTitle" idx="1"/>
          </p:nvPr>
        </p:nvSpPr>
        <p:spPr>
          <a:xfrm>
            <a:off x="3962400" y="5029200"/>
            <a:ext cx="4724400" cy="1143000"/>
          </a:xfrm>
        </p:spPr>
        <p:txBody>
          <a:bodyPr>
            <a:normAutofit/>
          </a:bodyPr>
          <a:lstStyle>
            <a:lvl1pPr marL="0" indent="0" algn="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2600" y="35859"/>
            <a:ext cx="72390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finpricing.com/lib/IrBasisCurv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finpricing.com/lib/IrCurve.html" TargetMode="External"/><Relationship Id="rId2" Type="http://schemas.openxmlformats.org/officeDocument/2006/relationships/hyperlink" Target="http://www.finpricing.com/lib/IrSwap.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990600"/>
            <a:ext cx="7315200" cy="2209800"/>
          </a:xfrm>
        </p:spPr>
        <p:txBody>
          <a:bodyPr/>
          <a:lstStyle/>
          <a:p>
            <a:pPr algn="r"/>
            <a:r>
              <a:rPr lang="en-CA" sz="4800" smtClean="0">
                <a:effectLst/>
              </a:rPr>
              <a:t>Interest Rate Basis Curve Construction and Bootstrapping Guide</a:t>
            </a:r>
            <a:endParaRPr lang="en-CA" sz="4800">
              <a:effectLst/>
            </a:endParaRPr>
          </a:p>
        </p:txBody>
      </p:sp>
      <p:sp>
        <p:nvSpPr>
          <p:cNvPr id="3" name="Subtitle 2"/>
          <p:cNvSpPr>
            <a:spLocks noGrp="1"/>
          </p:cNvSpPr>
          <p:nvPr>
            <p:ph type="subTitle" idx="1"/>
          </p:nvPr>
        </p:nvSpPr>
        <p:spPr>
          <a:xfrm>
            <a:off x="4038600" y="4800600"/>
            <a:ext cx="4343400" cy="990600"/>
          </a:xfrm>
        </p:spPr>
        <p:txBody>
          <a:bodyPr>
            <a:normAutofit fontScale="92500" lnSpcReduction="20000"/>
          </a:bodyPr>
          <a:lstStyle/>
          <a:p>
            <a:r>
              <a:rPr lang="en-PH" b="1" smtClean="0">
                <a:solidFill>
                  <a:schemeClr val="tx1"/>
                </a:solidFill>
              </a:rPr>
              <a:t>Michael Taylor</a:t>
            </a:r>
          </a:p>
          <a:p>
            <a:endParaRPr lang="en-PH" sz="1300" b="1" smtClean="0">
              <a:solidFill>
                <a:schemeClr val="tx1"/>
              </a:solidFill>
            </a:endParaRPr>
          </a:p>
          <a:p>
            <a:r>
              <a:rPr lang="en-PH" sz="2400" b="1" smtClean="0">
                <a:solidFill>
                  <a:schemeClr val="tx1"/>
                </a:solidFill>
              </a:rPr>
              <a:t>FinPricing</a:t>
            </a:r>
          </a:p>
        </p:txBody>
      </p:sp>
    </p:spTree>
    <p:extLst>
      <p:ext uri="{BB962C8B-B14F-4D97-AF65-F5344CB8AC3E}">
        <p14:creationId xmlns:p14="http://schemas.microsoft.com/office/powerpoint/2010/main" val="180241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Basis Curve</a:t>
            </a:r>
            <a:endParaRPr lang="en-PH" sz="2400" dirty="0"/>
          </a:p>
        </p:txBody>
      </p:sp>
      <p:sp>
        <p:nvSpPr>
          <p:cNvPr id="3" name="Content Placeholder 2"/>
          <p:cNvSpPr>
            <a:spLocks noGrp="1"/>
          </p:cNvSpPr>
          <p:nvPr>
            <p:ph idx="1"/>
          </p:nvPr>
        </p:nvSpPr>
        <p:spPr>
          <a:xfrm>
            <a:off x="609600" y="1828800"/>
            <a:ext cx="8077200" cy="4800600"/>
          </a:xfrm>
        </p:spPr>
        <p:txBody>
          <a:bodyPr>
            <a:noAutofit/>
          </a:bodyPr>
          <a:lstStyle/>
          <a:p>
            <a:pPr marL="0" lvl="0" indent="0" algn="ctr">
              <a:buNone/>
            </a:pPr>
            <a:r>
              <a:rPr lang="en-CA"/>
              <a:t>Optimization</a:t>
            </a:r>
          </a:p>
          <a:p>
            <a:pPr lvl="0">
              <a:spcBef>
                <a:spcPts val="1800"/>
              </a:spcBef>
              <a:buClr>
                <a:srgbClr val="00B050"/>
              </a:buClr>
              <a:buFont typeface="Wingdings" panose="05000000000000000000" pitchFamily="2" charset="2"/>
              <a:buChar char="§"/>
            </a:pPr>
            <a:r>
              <a:rPr lang="en-CA" sz="2200"/>
              <a:t>As described above, the bootstrapping process needs to solve a yield using a root finding algorithm. </a:t>
            </a:r>
          </a:p>
          <a:p>
            <a:pPr lvl="0">
              <a:spcBef>
                <a:spcPts val="1800"/>
              </a:spcBef>
              <a:buClr>
                <a:srgbClr val="00B050"/>
              </a:buClr>
              <a:buFont typeface="Wingdings" panose="05000000000000000000" pitchFamily="2" charset="2"/>
              <a:buChar char="§"/>
            </a:pPr>
            <a:r>
              <a:rPr lang="en-CA" sz="2200"/>
              <a:t>In other words, it needs an optimization solution to match the prices of curve-generated instruments to their market quotes.</a:t>
            </a:r>
          </a:p>
          <a:p>
            <a:pPr lvl="0">
              <a:spcBef>
                <a:spcPts val="1800"/>
              </a:spcBef>
              <a:buClr>
                <a:srgbClr val="00B050"/>
              </a:buClr>
              <a:buFont typeface="Wingdings" panose="05000000000000000000" pitchFamily="2" charset="2"/>
              <a:buChar char="§"/>
            </a:pPr>
            <a:r>
              <a:rPr lang="en-CA" sz="2200"/>
              <a:t>FinPricing employs the Levenberg-Marquardt algorithm for root finding, which is very common in curve construction.</a:t>
            </a:r>
          </a:p>
          <a:p>
            <a:pPr lvl="0">
              <a:spcBef>
                <a:spcPts val="1800"/>
              </a:spcBef>
              <a:buClr>
                <a:srgbClr val="00B050"/>
              </a:buClr>
              <a:buFont typeface="Wingdings" panose="05000000000000000000" pitchFamily="2" charset="2"/>
              <a:buChar char="§"/>
            </a:pPr>
            <a:r>
              <a:rPr lang="en-CA" sz="2200"/>
              <a:t>Another popular algorithm is the Excel Solver, especially in Excel application.</a:t>
            </a:r>
          </a:p>
        </p:txBody>
      </p:sp>
    </p:spTree>
    <p:extLst>
      <p:ext uri="{BB962C8B-B14F-4D97-AF65-F5344CB8AC3E}">
        <p14:creationId xmlns:p14="http://schemas.microsoft.com/office/powerpoint/2010/main" val="2718585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09800"/>
            <a:ext cx="8001000" cy="4267200"/>
          </a:xfrm>
        </p:spPr>
        <p:txBody>
          <a:bodyPr>
            <a:normAutofit lnSpcReduction="10000"/>
          </a:bodyPr>
          <a:lstStyle/>
          <a:p>
            <a:pPr lvl="0">
              <a:spcBef>
                <a:spcPts val="1200"/>
              </a:spcBef>
              <a:buClr>
                <a:srgbClr val="00B050"/>
              </a:buClr>
              <a:buFont typeface="Wingdings" panose="05000000000000000000" pitchFamily="2" charset="2"/>
              <a:buChar char="§"/>
            </a:pPr>
            <a:endParaRPr lang="en-CA" sz="4800" smtClean="0"/>
          </a:p>
          <a:p>
            <a:pPr marL="0" lvl="0" indent="0" algn="ctr">
              <a:spcBef>
                <a:spcPts val="1200"/>
              </a:spcBef>
              <a:buClr>
                <a:srgbClr val="00B050"/>
              </a:buClr>
              <a:buNone/>
            </a:pPr>
            <a:r>
              <a:rPr lang="en-CA" sz="4800" b="1" smtClean="0">
                <a:solidFill>
                  <a:srgbClr val="00B050"/>
                </a:solidFill>
              </a:rPr>
              <a:t>Thank You</a:t>
            </a:r>
          </a:p>
          <a:p>
            <a:pPr marL="0" lvl="0" indent="0" algn="ctr">
              <a:spcBef>
                <a:spcPts val="1200"/>
              </a:spcBef>
              <a:buClr>
                <a:srgbClr val="00B050"/>
              </a:buClr>
              <a:buNone/>
            </a:pPr>
            <a:endParaRPr lang="en-CA" sz="4800"/>
          </a:p>
          <a:p>
            <a:pPr marL="0" lvl="0" indent="0" algn="ctr">
              <a:spcBef>
                <a:spcPts val="1200"/>
              </a:spcBef>
              <a:buClr>
                <a:srgbClr val="00B050"/>
              </a:buClr>
              <a:buNone/>
            </a:pPr>
            <a:endParaRPr lang="en-CA" sz="2000" smtClean="0"/>
          </a:p>
          <a:p>
            <a:pPr marL="0" lvl="0" indent="0" algn="ctr">
              <a:spcBef>
                <a:spcPts val="1200"/>
              </a:spcBef>
              <a:buClr>
                <a:srgbClr val="00B050"/>
              </a:buClr>
              <a:buNone/>
            </a:pPr>
            <a:endParaRPr lang="en-CA" sz="2000"/>
          </a:p>
          <a:p>
            <a:pPr marL="0" lvl="0" indent="0" algn="r">
              <a:spcBef>
                <a:spcPts val="1200"/>
              </a:spcBef>
              <a:buClr>
                <a:srgbClr val="00B050"/>
              </a:buClr>
              <a:buNone/>
            </a:pPr>
            <a:r>
              <a:rPr lang="en-CA" sz="2000" smtClean="0"/>
              <a:t>You can find more details at</a:t>
            </a:r>
          </a:p>
          <a:p>
            <a:pPr marL="0" lvl="0" indent="0" algn="r">
              <a:spcBef>
                <a:spcPts val="1200"/>
              </a:spcBef>
              <a:buClr>
                <a:srgbClr val="00B050"/>
              </a:buClr>
              <a:buNone/>
            </a:pPr>
            <a:r>
              <a:rPr lang="en-CA" sz="1600">
                <a:hlinkClick r:id="rId2"/>
              </a:rPr>
              <a:t>http://</a:t>
            </a:r>
            <a:r>
              <a:rPr lang="en-CA" sz="1600" smtClean="0">
                <a:hlinkClick r:id="rId2"/>
              </a:rPr>
              <a:t>www.finpricing.com/lib/IrBasisCurve.html</a:t>
            </a:r>
            <a:endParaRPr lang="en-CA" sz="1600" smtClean="0"/>
          </a:p>
          <a:p>
            <a:pPr marL="0" lvl="0" indent="0" algn="r">
              <a:spcBef>
                <a:spcPts val="1200"/>
              </a:spcBef>
              <a:buClr>
                <a:srgbClr val="00B050"/>
              </a:buClr>
              <a:buNone/>
            </a:pPr>
            <a:endParaRPr lang="en-CA" sz="1600"/>
          </a:p>
        </p:txBody>
      </p:sp>
    </p:spTree>
    <p:extLst>
      <p:ext uri="{BB962C8B-B14F-4D97-AF65-F5344CB8AC3E}">
        <p14:creationId xmlns:p14="http://schemas.microsoft.com/office/powerpoint/2010/main" val="826695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Basis Curve</a:t>
            </a:r>
            <a:endParaRPr lang="en-PH" sz="2400" dirty="0"/>
          </a:p>
        </p:txBody>
      </p:sp>
      <p:sp>
        <p:nvSpPr>
          <p:cNvPr id="3" name="Content Placeholder 2"/>
          <p:cNvSpPr>
            <a:spLocks noGrp="1"/>
          </p:cNvSpPr>
          <p:nvPr>
            <p:ph idx="1"/>
          </p:nvPr>
        </p:nvSpPr>
        <p:spPr>
          <a:xfrm>
            <a:off x="609600" y="1828800"/>
            <a:ext cx="8077200" cy="4343400"/>
          </a:xfrm>
        </p:spPr>
        <p:txBody>
          <a:bodyPr>
            <a:noAutofit/>
          </a:bodyPr>
          <a:lstStyle/>
          <a:p>
            <a:pPr marL="0" indent="0">
              <a:spcBef>
                <a:spcPts val="1200"/>
              </a:spcBef>
              <a:buNone/>
            </a:pPr>
            <a:r>
              <a:rPr lang="en-CA" sz="2400"/>
              <a:t>	</a:t>
            </a:r>
            <a:r>
              <a:rPr lang="en-CA" sz="2400" smtClean="0"/>
              <a:t>The </a:t>
            </a:r>
            <a:r>
              <a:rPr lang="en-CA" sz="2400"/>
              <a:t>term structure of an interest rate basis curve is defined as the relationship between the basis zero rate and it’s maturity. Basis curves are used as the forecast curves for pricing interest rate products. The increase in basis spreads has resulted in large impacts on non-standard instruments.</a:t>
            </a:r>
          </a:p>
          <a:p>
            <a:pPr marL="0" indent="0">
              <a:spcBef>
                <a:spcPts val="1200"/>
              </a:spcBef>
              <a:buNone/>
            </a:pPr>
            <a:r>
              <a:rPr lang="en-CA" sz="2400"/>
              <a:t>	</a:t>
            </a:r>
            <a:r>
              <a:rPr lang="en-CA" sz="2400" smtClean="0"/>
              <a:t>The </a:t>
            </a:r>
            <a:r>
              <a:rPr lang="en-CA" sz="2400"/>
              <a:t>basis curve construction methodology is based on the most liquid market instruments. Normally a basis curve is divided into two parts. The short end of the term structure is determined using LIBOR rates and the remaining is derived using basis swaps</a:t>
            </a:r>
            <a:r>
              <a:rPr lang="en-CA" sz="2400" smtClean="0"/>
              <a:t>.</a:t>
            </a:r>
            <a:endParaRPr lang="en-CA" sz="2400"/>
          </a:p>
        </p:txBody>
      </p:sp>
    </p:spTree>
    <p:extLst>
      <p:ext uri="{BB962C8B-B14F-4D97-AF65-F5344CB8AC3E}">
        <p14:creationId xmlns:p14="http://schemas.microsoft.com/office/powerpoint/2010/main" val="270044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Basis Curve</a:t>
            </a:r>
            <a:endParaRPr lang="en-PH" sz="2400" dirty="0"/>
          </a:p>
        </p:txBody>
      </p:sp>
      <p:sp>
        <p:nvSpPr>
          <p:cNvPr id="3" name="Content Placeholder 2"/>
          <p:cNvSpPr>
            <a:spLocks noGrp="1"/>
          </p:cNvSpPr>
          <p:nvPr>
            <p:ph idx="1"/>
          </p:nvPr>
        </p:nvSpPr>
        <p:spPr>
          <a:xfrm>
            <a:off x="609600" y="1828800"/>
            <a:ext cx="8077200" cy="4572000"/>
          </a:xfrm>
        </p:spPr>
        <p:txBody>
          <a:bodyPr>
            <a:noAutofit/>
          </a:bodyPr>
          <a:lstStyle/>
          <a:p>
            <a:pPr marL="0" lvl="0" indent="0" algn="ctr">
              <a:buNone/>
            </a:pPr>
            <a:r>
              <a:rPr lang="en-CA" sz="2400" smtClean="0"/>
              <a:t>	</a:t>
            </a:r>
            <a:r>
              <a:rPr lang="en-CA" sz="4000"/>
              <a:t>Summary</a:t>
            </a:r>
          </a:p>
          <a:p>
            <a:pPr lvl="0">
              <a:spcBef>
                <a:spcPts val="2400"/>
              </a:spcBef>
              <a:buClr>
                <a:srgbClr val="00B050"/>
              </a:buClr>
              <a:buFont typeface="Wingdings" panose="05000000000000000000" pitchFamily="2" charset="2"/>
              <a:buChar char="§"/>
            </a:pPr>
            <a:r>
              <a:rPr lang="en-CA" sz="2600" smtClean="0"/>
              <a:t>Basis Curve </a:t>
            </a:r>
            <a:r>
              <a:rPr lang="en-CA" sz="2600"/>
              <a:t>Introduction</a:t>
            </a:r>
          </a:p>
          <a:p>
            <a:pPr lvl="0">
              <a:spcBef>
                <a:spcPts val="2400"/>
              </a:spcBef>
              <a:buClr>
                <a:srgbClr val="00B050"/>
              </a:buClr>
              <a:buFont typeface="Wingdings" panose="05000000000000000000" pitchFamily="2" charset="2"/>
              <a:buChar char="§"/>
            </a:pPr>
            <a:r>
              <a:rPr lang="en-CA" sz="2600" smtClean="0"/>
              <a:t>Basis Curve Construction and Bootstrapping Overview</a:t>
            </a:r>
            <a:endParaRPr lang="en-CA" sz="2600"/>
          </a:p>
          <a:p>
            <a:pPr>
              <a:spcBef>
                <a:spcPts val="2400"/>
              </a:spcBef>
              <a:buClr>
                <a:srgbClr val="00B050"/>
              </a:buClr>
              <a:buFont typeface="Wingdings" panose="05000000000000000000" pitchFamily="2" charset="2"/>
              <a:buChar char="§"/>
            </a:pPr>
            <a:r>
              <a:rPr lang="en-CA" sz="2600" smtClean="0"/>
              <a:t>Interpolation</a:t>
            </a:r>
          </a:p>
          <a:p>
            <a:pPr>
              <a:spcBef>
                <a:spcPts val="2400"/>
              </a:spcBef>
              <a:buClr>
                <a:srgbClr val="00B050"/>
              </a:buClr>
              <a:buFont typeface="Wingdings" panose="05000000000000000000" pitchFamily="2" charset="2"/>
              <a:buChar char="§"/>
            </a:pPr>
            <a:r>
              <a:rPr lang="en-CA" sz="2600" smtClean="0"/>
              <a:t>Optimization</a:t>
            </a:r>
          </a:p>
        </p:txBody>
      </p:sp>
    </p:spTree>
    <p:extLst>
      <p:ext uri="{BB962C8B-B14F-4D97-AF65-F5344CB8AC3E}">
        <p14:creationId xmlns:p14="http://schemas.microsoft.com/office/powerpoint/2010/main" val="4146761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Yield Curve</a:t>
            </a:r>
            <a:endParaRPr lang="en-PH" sz="2400" dirty="0"/>
          </a:p>
        </p:txBody>
      </p:sp>
      <p:sp>
        <p:nvSpPr>
          <p:cNvPr id="3" name="Content Placeholder 2"/>
          <p:cNvSpPr>
            <a:spLocks noGrp="1"/>
          </p:cNvSpPr>
          <p:nvPr>
            <p:ph idx="1"/>
          </p:nvPr>
        </p:nvSpPr>
        <p:spPr>
          <a:xfrm>
            <a:off x="609600" y="1752600"/>
            <a:ext cx="8077200" cy="4876800"/>
          </a:xfrm>
        </p:spPr>
        <p:txBody>
          <a:bodyPr>
            <a:noAutofit/>
          </a:bodyPr>
          <a:lstStyle/>
          <a:p>
            <a:pPr marL="0" lvl="0" indent="0" algn="ctr">
              <a:buNone/>
            </a:pPr>
            <a:r>
              <a:rPr lang="en-CA" smtClean="0"/>
              <a:t>Basis </a:t>
            </a:r>
            <a:r>
              <a:rPr lang="en-CA"/>
              <a:t>Curve </a:t>
            </a:r>
            <a:r>
              <a:rPr lang="en-CA" smtClean="0"/>
              <a:t>Introduction</a:t>
            </a:r>
            <a:endParaRPr lang="en-CA" sz="4000"/>
          </a:p>
          <a:p>
            <a:pPr lvl="0">
              <a:spcBef>
                <a:spcPts val="1200"/>
              </a:spcBef>
              <a:buClr>
                <a:srgbClr val="00B050"/>
              </a:buClr>
              <a:buFont typeface="Wingdings" panose="05000000000000000000" pitchFamily="2" charset="2"/>
              <a:buChar char="§"/>
            </a:pPr>
            <a:r>
              <a:rPr lang="en-CA" sz="2200"/>
              <a:t>The term structure of an interest rate basis curve is defined as the relationship between the basis zero rate and it’s maturity.</a:t>
            </a:r>
          </a:p>
          <a:p>
            <a:pPr lvl="0">
              <a:spcBef>
                <a:spcPts val="1200"/>
              </a:spcBef>
              <a:buClr>
                <a:srgbClr val="00B050"/>
              </a:buClr>
              <a:buFont typeface="Wingdings" panose="05000000000000000000" pitchFamily="2" charset="2"/>
              <a:buChar char="§"/>
            </a:pPr>
            <a:r>
              <a:rPr lang="en-CA" sz="2200"/>
              <a:t>Basis curves are used as the forecast curves for pricing interest rate products.</a:t>
            </a:r>
          </a:p>
          <a:p>
            <a:pPr lvl="0">
              <a:spcBef>
                <a:spcPts val="1200"/>
              </a:spcBef>
              <a:buClr>
                <a:srgbClr val="00B050"/>
              </a:buClr>
              <a:buFont typeface="Wingdings" panose="05000000000000000000" pitchFamily="2" charset="2"/>
              <a:buChar char="§"/>
            </a:pPr>
            <a:r>
              <a:rPr lang="en-CA" sz="2200"/>
              <a:t>Typical basis curves are 1-month LIBOR, 6-month LIBOR or 12-month LIBOR, FedFund and Prime Rate curves.</a:t>
            </a:r>
          </a:p>
          <a:p>
            <a:pPr lvl="0">
              <a:spcBef>
                <a:spcPts val="1200"/>
              </a:spcBef>
              <a:buClr>
                <a:srgbClr val="00B050"/>
              </a:buClr>
              <a:buFont typeface="Wingdings" panose="05000000000000000000" pitchFamily="2" charset="2"/>
              <a:buChar char="§"/>
            </a:pPr>
            <a:r>
              <a:rPr lang="en-CA" sz="2200"/>
              <a:t>The 3 month LIBOR curve is usually referred to as the base curve in the market. </a:t>
            </a:r>
          </a:p>
          <a:p>
            <a:pPr lvl="0">
              <a:spcBef>
                <a:spcPts val="1200"/>
              </a:spcBef>
              <a:buClr>
                <a:srgbClr val="00B050"/>
              </a:buClr>
              <a:buFont typeface="Wingdings" panose="05000000000000000000" pitchFamily="2" charset="2"/>
              <a:buChar char="§"/>
            </a:pPr>
            <a:r>
              <a:rPr lang="en-CA" sz="2200"/>
              <a:t>The increase in basis spreads has resulted in large impacts </a:t>
            </a:r>
            <a:r>
              <a:rPr lang="en-CA" sz="2200" smtClean="0"/>
              <a:t>on non-standard </a:t>
            </a:r>
            <a:r>
              <a:rPr lang="en-CA" sz="2200"/>
              <a:t>instruments.</a:t>
            </a:r>
          </a:p>
        </p:txBody>
      </p:sp>
    </p:spTree>
    <p:extLst>
      <p:ext uri="{BB962C8B-B14F-4D97-AF65-F5344CB8AC3E}">
        <p14:creationId xmlns:p14="http://schemas.microsoft.com/office/powerpoint/2010/main" val="37186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Basis Curve</a:t>
            </a:r>
            <a:endParaRPr lang="en-PH"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752600"/>
                <a:ext cx="8077200" cy="4800600"/>
              </a:xfrm>
            </p:spPr>
            <p:txBody>
              <a:bodyPr>
                <a:noAutofit/>
              </a:bodyPr>
              <a:lstStyle/>
              <a:p>
                <a:pPr marL="0" lvl="0" indent="0" algn="ctr">
                  <a:buNone/>
                </a:pPr>
                <a:r>
                  <a:rPr lang="en-CA" smtClean="0"/>
                  <a:t>Basis </a:t>
                </a:r>
                <a:r>
                  <a:rPr lang="en-CA"/>
                  <a:t>Curve Construction Overview</a:t>
                </a:r>
              </a:p>
              <a:p>
                <a:pPr lvl="0">
                  <a:buClr>
                    <a:srgbClr val="00B050"/>
                  </a:buClr>
                  <a:buFont typeface="Wingdings" panose="05000000000000000000" pitchFamily="2" charset="2"/>
                  <a:buChar char="§"/>
                </a:pPr>
                <a:r>
                  <a:rPr lang="en-CA" sz="2200"/>
                  <a:t>The term structure of </a:t>
                </a:r>
                <a:r>
                  <a:rPr lang="en-CA" sz="2200" smtClean="0"/>
                  <a:t>a basis curve </a:t>
                </a:r>
                <a:r>
                  <a:rPr lang="en-CA" sz="2200"/>
                  <a:t>is constructed from a set of market quotes of some liquid market instruments </a:t>
                </a:r>
                <a:endParaRPr lang="en-CA" sz="2200" smtClean="0"/>
              </a:p>
              <a:p>
                <a:pPr lvl="0">
                  <a:buClr>
                    <a:srgbClr val="00B050"/>
                  </a:buClr>
                  <a:buFont typeface="Wingdings" panose="05000000000000000000" pitchFamily="2" charset="2"/>
                  <a:buChar char="§"/>
                </a:pPr>
                <a:r>
                  <a:rPr lang="en-CA" sz="2200" smtClean="0"/>
                  <a:t>Normally </a:t>
                </a:r>
                <a:r>
                  <a:rPr lang="en-CA" sz="2200"/>
                  <a:t>a basis curve is divided into two parts. The short end of the term structure is determined using LIBOR rates. The remaining is derived using basis swaps.</a:t>
                </a:r>
              </a:p>
              <a:p>
                <a:pPr lvl="0">
                  <a:buClr>
                    <a:srgbClr val="00B050"/>
                  </a:buClr>
                  <a:buFont typeface="Wingdings" panose="05000000000000000000" pitchFamily="2" charset="2"/>
                  <a:buChar char="§"/>
                </a:pPr>
                <a:r>
                  <a:rPr lang="en-CA" sz="2200"/>
                  <a:t>A basis swap is quoted on the spread of the basis leg as </a:t>
                </a:r>
                <a:r>
                  <a:rPr lang="en-CA" sz="2200" smtClean="0"/>
                  <a:t>follows</a:t>
                </a:r>
              </a:p>
              <a:p>
                <a:pPr marL="0" lvl="0" indent="0">
                  <a:buClr>
                    <a:srgbClr val="00B050"/>
                  </a:buClr>
                  <a:buNone/>
                </a:pPr>
                <a:endParaRPr lang="en-CA" sz="800"/>
              </a:p>
              <a:p>
                <a:pPr marL="0" indent="0">
                  <a:buNone/>
                </a:pPr>
                <a14:m>
                  <m:oMathPara xmlns:m="http://schemas.openxmlformats.org/officeDocument/2006/math">
                    <m:oMathParaPr>
                      <m:jc m:val="centerGroup"/>
                    </m:oMathParaPr>
                    <m:oMath xmlns:m="http://schemas.openxmlformats.org/officeDocument/2006/math">
                      <m:sSubSup>
                        <m:sSubSupPr>
                          <m:ctrlPr>
                            <a:rPr lang="en-CA" sz="2000" i="1">
                              <a:latin typeface="Cambria Math"/>
                            </a:rPr>
                          </m:ctrlPr>
                        </m:sSubSupPr>
                        <m:e>
                          <m:r>
                            <a:rPr lang="en-CA" sz="2000" i="1">
                              <a:latin typeface="Cambria Math"/>
                            </a:rPr>
                            <m:t>𝑟</m:t>
                          </m:r>
                        </m:e>
                        <m:sub>
                          <m:r>
                            <a:rPr lang="en-CA" sz="2000" i="1">
                              <a:latin typeface="Cambria Math"/>
                            </a:rPr>
                            <m:t>𝑡</m:t>
                          </m:r>
                        </m:sub>
                        <m:sup>
                          <m:r>
                            <a:rPr lang="en-CA" sz="2000" i="1">
                              <a:latin typeface="Cambria Math"/>
                            </a:rPr>
                            <m:t>𝑏𝑎𝑠𝑖𝑠</m:t>
                          </m:r>
                        </m:sup>
                      </m:sSubSup>
                      <m:r>
                        <a:rPr lang="en-CA" sz="2000" i="1">
                          <a:latin typeface="Cambria Math"/>
                        </a:rPr>
                        <m:t>=</m:t>
                      </m:r>
                      <m:sSubSup>
                        <m:sSubSupPr>
                          <m:ctrlPr>
                            <a:rPr lang="en-CA" sz="2000" i="1">
                              <a:latin typeface="Cambria Math"/>
                            </a:rPr>
                          </m:ctrlPr>
                        </m:sSubSupPr>
                        <m:e>
                          <m:r>
                            <a:rPr lang="en-CA" sz="2000" i="1">
                              <a:latin typeface="Cambria Math"/>
                            </a:rPr>
                            <m:t>𝑟</m:t>
                          </m:r>
                        </m:e>
                        <m:sub>
                          <m:r>
                            <a:rPr lang="en-CA" sz="2000" i="1">
                              <a:latin typeface="Cambria Math"/>
                            </a:rPr>
                            <m:t>𝑡</m:t>
                          </m:r>
                        </m:sub>
                        <m:sup>
                          <m:r>
                            <a:rPr lang="en-CA" sz="2000" i="1">
                              <a:latin typeface="Cambria Math"/>
                            </a:rPr>
                            <m:t>𝑏𝑎𝑠𝑒</m:t>
                          </m:r>
                        </m:sup>
                      </m:sSubSup>
                      <m:r>
                        <a:rPr lang="en-CA" sz="2000" i="1">
                          <a:latin typeface="Cambria Math"/>
                        </a:rPr>
                        <m:t>+</m:t>
                      </m:r>
                      <m:sSub>
                        <m:sSubPr>
                          <m:ctrlPr>
                            <a:rPr lang="en-CA" sz="2000" i="1">
                              <a:latin typeface="Cambria Math"/>
                            </a:rPr>
                          </m:ctrlPr>
                        </m:sSubPr>
                        <m:e>
                          <m:r>
                            <a:rPr lang="en-CA" sz="2000" i="1">
                              <a:latin typeface="Cambria Math"/>
                            </a:rPr>
                            <m:t>𝑠</m:t>
                          </m:r>
                        </m:e>
                        <m:sub>
                          <m:r>
                            <a:rPr lang="en-CA" sz="2000" i="1">
                              <a:latin typeface="Cambria Math"/>
                            </a:rPr>
                            <m:t>𝑡</m:t>
                          </m:r>
                        </m:sub>
                      </m:sSub>
                    </m:oMath>
                  </m:oMathPara>
                </a14:m>
                <a:endParaRPr lang="en-CA" sz="2000"/>
              </a:p>
              <a:p>
                <a:pPr marL="400050" lvl="1" indent="0">
                  <a:buNone/>
                </a:pPr>
                <a:r>
                  <a:rPr lang="en-CA" sz="2000"/>
                  <a:t>where </a:t>
                </a:r>
              </a:p>
              <a:p>
                <a:pPr marL="0" indent="0">
                  <a:buNone/>
                </a:pPr>
                <a:r>
                  <a:rPr lang="en-CA" sz="2000" smtClean="0"/>
                  <a:t>	</a:t>
                </a:r>
                <a14:m>
                  <m:oMath xmlns:m="http://schemas.openxmlformats.org/officeDocument/2006/math">
                    <m:sSubSup>
                      <m:sSubSupPr>
                        <m:ctrlPr>
                          <a:rPr lang="en-CA" sz="2000" i="1">
                            <a:latin typeface="Cambria Math"/>
                          </a:rPr>
                        </m:ctrlPr>
                      </m:sSubSupPr>
                      <m:e>
                        <m:r>
                          <a:rPr lang="en-CA" sz="2000" i="1">
                            <a:latin typeface="Cambria Math"/>
                          </a:rPr>
                          <m:t>𝑟</m:t>
                        </m:r>
                      </m:e>
                      <m:sub>
                        <m:r>
                          <a:rPr lang="en-CA" sz="2000" i="1">
                            <a:latin typeface="Cambria Math"/>
                          </a:rPr>
                          <m:t>𝑡</m:t>
                        </m:r>
                      </m:sub>
                      <m:sup>
                        <m:r>
                          <a:rPr lang="en-CA" sz="2000" i="1">
                            <a:latin typeface="Cambria Math"/>
                          </a:rPr>
                          <m:t>𝑏𝑎𝑠𝑖𝑠</m:t>
                        </m:r>
                      </m:sup>
                    </m:sSubSup>
                  </m:oMath>
                </a14:m>
                <a:r>
                  <a:rPr lang="en-CA" sz="2000"/>
                  <a:t> 	the zero rate </a:t>
                </a:r>
                <a:r>
                  <a:rPr lang="en-CA" sz="2000" smtClean="0"/>
                  <a:t>of </a:t>
                </a:r>
                <a:r>
                  <a:rPr lang="en-CA" sz="2000"/>
                  <a:t>the basis curve </a:t>
                </a:r>
                <a:r>
                  <a:rPr lang="en-CA" sz="2000" smtClean="0"/>
                  <a:t>at time t. </a:t>
                </a:r>
                <a:endParaRPr lang="en-CA" sz="2000"/>
              </a:p>
              <a:p>
                <a:pPr marL="0" indent="0">
                  <a:buNone/>
                </a:pPr>
                <a:r>
                  <a:rPr lang="en-CA" sz="2000" smtClean="0"/>
                  <a:t>	</a:t>
                </a:r>
                <a14:m>
                  <m:oMath xmlns:m="http://schemas.openxmlformats.org/officeDocument/2006/math">
                    <m:sSubSup>
                      <m:sSubSupPr>
                        <m:ctrlPr>
                          <a:rPr lang="en-CA" sz="2000" i="1">
                            <a:latin typeface="Cambria Math"/>
                          </a:rPr>
                        </m:ctrlPr>
                      </m:sSubSupPr>
                      <m:e>
                        <m:r>
                          <a:rPr lang="en-CA" sz="2000" i="1">
                            <a:latin typeface="Cambria Math"/>
                          </a:rPr>
                          <m:t>𝑟</m:t>
                        </m:r>
                      </m:e>
                      <m:sub>
                        <m:r>
                          <a:rPr lang="en-CA" sz="2000" i="1">
                            <a:latin typeface="Cambria Math"/>
                          </a:rPr>
                          <m:t>𝑡</m:t>
                        </m:r>
                      </m:sub>
                      <m:sup>
                        <m:r>
                          <a:rPr lang="en-CA" sz="2000" i="1">
                            <a:latin typeface="Cambria Math"/>
                          </a:rPr>
                          <m:t>𝑏𝑎𝑠𝑒</m:t>
                        </m:r>
                      </m:sup>
                    </m:sSubSup>
                  </m:oMath>
                </a14:m>
                <a:r>
                  <a:rPr lang="en-CA" sz="2000"/>
                  <a:t> 	the zero rate </a:t>
                </a:r>
                <a:r>
                  <a:rPr lang="en-CA" sz="2000" smtClean="0"/>
                  <a:t>of the </a:t>
                </a:r>
                <a:r>
                  <a:rPr lang="en-CA" sz="2000"/>
                  <a:t>base curve </a:t>
                </a:r>
                <a:r>
                  <a:rPr lang="en-CA" sz="2000" smtClean="0"/>
                  <a:t>at time t.</a:t>
                </a:r>
                <a:endParaRPr lang="en-CA" sz="2000"/>
              </a:p>
              <a:p>
                <a:pPr marL="0" indent="0">
                  <a:buNone/>
                </a:pPr>
                <a:r>
                  <a:rPr lang="en-CA" sz="2000" smtClean="0"/>
                  <a:t>	</a:t>
                </a:r>
                <a14:m>
                  <m:oMath xmlns:m="http://schemas.openxmlformats.org/officeDocument/2006/math">
                    <m:sSub>
                      <m:sSubPr>
                        <m:ctrlPr>
                          <a:rPr lang="en-CA" sz="2000" i="1" smtClean="0">
                            <a:latin typeface="Cambria Math"/>
                          </a:rPr>
                        </m:ctrlPr>
                      </m:sSubPr>
                      <m:e>
                        <m:r>
                          <a:rPr lang="en-CA" sz="2000" i="1">
                            <a:latin typeface="Cambria Math"/>
                          </a:rPr>
                          <m:t>𝑠</m:t>
                        </m:r>
                      </m:e>
                      <m:sub>
                        <m:r>
                          <a:rPr lang="en-CA" sz="2000" i="1">
                            <a:latin typeface="Cambria Math"/>
                          </a:rPr>
                          <m:t>𝑡</m:t>
                        </m:r>
                      </m:sub>
                    </m:sSub>
                  </m:oMath>
                </a14:m>
                <a:r>
                  <a:rPr lang="en-CA" sz="2000"/>
                  <a:t> 	the quoted spread </a:t>
                </a:r>
                <a:r>
                  <a:rPr lang="en-CA" sz="2000" smtClean="0"/>
                  <a:t>of the basis swap at time t. </a:t>
                </a:r>
                <a:endParaRPr lang="en-CA" sz="20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752600"/>
                <a:ext cx="8077200" cy="4800600"/>
              </a:xfrm>
              <a:blipFill rotWithShape="1">
                <a:blip r:embed="rId2"/>
                <a:stretch>
                  <a:fillRect l="-755" t="-1652" r="-1208" b="-1144"/>
                </a:stretch>
              </a:blipFill>
            </p:spPr>
            <p:txBody>
              <a:bodyPr/>
              <a:lstStyle/>
              <a:p>
                <a:r>
                  <a:rPr lang="en-CA">
                    <a:noFill/>
                  </a:rPr>
                  <a:t> </a:t>
                </a:r>
              </a:p>
            </p:txBody>
          </p:sp>
        </mc:Fallback>
      </mc:AlternateContent>
    </p:spTree>
    <p:extLst>
      <p:ext uri="{BB962C8B-B14F-4D97-AF65-F5344CB8AC3E}">
        <p14:creationId xmlns:p14="http://schemas.microsoft.com/office/powerpoint/2010/main" val="3856446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Basis Curve</a:t>
            </a:r>
            <a:endParaRPr lang="en-PH" sz="2400" dirty="0"/>
          </a:p>
        </p:txBody>
      </p:sp>
      <p:sp>
        <p:nvSpPr>
          <p:cNvPr id="3" name="Content Placeholder 2"/>
          <p:cNvSpPr>
            <a:spLocks noGrp="1"/>
          </p:cNvSpPr>
          <p:nvPr>
            <p:ph idx="1"/>
          </p:nvPr>
        </p:nvSpPr>
        <p:spPr>
          <a:xfrm>
            <a:off x="609600" y="1828800"/>
            <a:ext cx="8077200" cy="4800600"/>
          </a:xfrm>
        </p:spPr>
        <p:txBody>
          <a:bodyPr>
            <a:noAutofit/>
          </a:bodyPr>
          <a:lstStyle/>
          <a:p>
            <a:pPr marL="0" lvl="0" indent="0" algn="ctr">
              <a:buNone/>
            </a:pPr>
            <a:r>
              <a:rPr lang="en-CA" smtClean="0"/>
              <a:t>Basis </a:t>
            </a:r>
            <a:r>
              <a:rPr lang="en-CA"/>
              <a:t>Curve Construction </a:t>
            </a:r>
            <a:r>
              <a:rPr lang="en-CA" smtClean="0"/>
              <a:t>Overview (Cont)</a:t>
            </a:r>
            <a:endParaRPr lang="en-CA"/>
          </a:p>
          <a:p>
            <a:pPr lvl="0">
              <a:spcBef>
                <a:spcPts val="1200"/>
              </a:spcBef>
              <a:buClr>
                <a:srgbClr val="00B050"/>
              </a:buClr>
              <a:buFont typeface="Wingdings" panose="05000000000000000000" pitchFamily="2" charset="2"/>
              <a:buChar char="§"/>
            </a:pPr>
            <a:r>
              <a:rPr lang="en-CA" sz="2200"/>
              <a:t>The objective of the bootstrap algorithm is to find the zero yield or discount factor for each maturity point and cash flow date sequentially so that all basis curve instruments can be priced back to the market quotes.</a:t>
            </a:r>
          </a:p>
          <a:p>
            <a:pPr lvl="0">
              <a:spcBef>
                <a:spcPts val="1200"/>
              </a:spcBef>
              <a:buClr>
                <a:srgbClr val="00B050"/>
              </a:buClr>
              <a:buFont typeface="Wingdings" panose="05000000000000000000" pitchFamily="2" charset="2"/>
              <a:buChar char="§"/>
            </a:pPr>
            <a:r>
              <a:rPr lang="en-CA" sz="2200"/>
              <a:t>All bootstrapping methods build up the term structure from shorter maturities to longer ones.</a:t>
            </a:r>
          </a:p>
          <a:p>
            <a:pPr lvl="0">
              <a:spcBef>
                <a:spcPts val="1200"/>
              </a:spcBef>
              <a:buClr>
                <a:srgbClr val="00B050"/>
              </a:buClr>
              <a:buFont typeface="Wingdings" panose="05000000000000000000" pitchFamily="2" charset="2"/>
              <a:buChar char="§"/>
            </a:pPr>
            <a:r>
              <a:rPr lang="en-CA" sz="2200"/>
              <a:t>The basis swap valuation model can be found at </a:t>
            </a:r>
            <a:r>
              <a:rPr lang="en-CA" sz="2200" u="sng">
                <a:hlinkClick r:id="rId2"/>
              </a:rPr>
              <a:t>http://www.finpricing.com/lib/IrSwap.html</a:t>
            </a:r>
            <a:endParaRPr lang="en-CA" sz="2200"/>
          </a:p>
          <a:p>
            <a:pPr lvl="0">
              <a:spcBef>
                <a:spcPts val="1200"/>
              </a:spcBef>
              <a:buClr>
                <a:srgbClr val="00B050"/>
              </a:buClr>
              <a:buFont typeface="Wingdings" panose="05000000000000000000" pitchFamily="2" charset="2"/>
              <a:buChar char="§"/>
            </a:pPr>
            <a:r>
              <a:rPr lang="en-CA" sz="2200"/>
              <a:t>First you need to construct the base curve as guided at </a:t>
            </a:r>
            <a:r>
              <a:rPr lang="en-CA" sz="2200" u="sng">
                <a:hlinkClick r:id="rId3"/>
              </a:rPr>
              <a:t>http://</a:t>
            </a:r>
            <a:r>
              <a:rPr lang="en-CA" sz="2200" u="sng" smtClean="0">
                <a:hlinkClick r:id="rId3"/>
              </a:rPr>
              <a:t>www.finpricing.com/lib/IrCurve.html</a:t>
            </a:r>
            <a:endParaRPr lang="en-CA" sz="2200"/>
          </a:p>
        </p:txBody>
      </p:sp>
    </p:spTree>
    <p:extLst>
      <p:ext uri="{BB962C8B-B14F-4D97-AF65-F5344CB8AC3E}">
        <p14:creationId xmlns:p14="http://schemas.microsoft.com/office/powerpoint/2010/main" val="3747712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Basis Curve</a:t>
            </a:r>
            <a:endParaRPr lang="en-PH" sz="2400" dirty="0"/>
          </a:p>
        </p:txBody>
      </p:sp>
      <p:sp>
        <p:nvSpPr>
          <p:cNvPr id="3" name="Content Placeholder 2"/>
          <p:cNvSpPr>
            <a:spLocks noGrp="1"/>
          </p:cNvSpPr>
          <p:nvPr>
            <p:ph idx="1"/>
          </p:nvPr>
        </p:nvSpPr>
        <p:spPr>
          <a:xfrm>
            <a:off x="609600" y="1828800"/>
            <a:ext cx="8077200" cy="4800600"/>
          </a:xfrm>
        </p:spPr>
        <p:txBody>
          <a:bodyPr>
            <a:noAutofit/>
          </a:bodyPr>
          <a:lstStyle/>
          <a:p>
            <a:pPr marL="0" lvl="0" indent="0" algn="ctr">
              <a:buNone/>
            </a:pPr>
            <a:r>
              <a:rPr lang="en-CA" smtClean="0"/>
              <a:t>Basis </a:t>
            </a:r>
            <a:r>
              <a:rPr lang="en-CA"/>
              <a:t>Curve Construction </a:t>
            </a:r>
            <a:r>
              <a:rPr lang="en-CA" smtClean="0"/>
              <a:t>Overview (Cont)</a:t>
            </a:r>
            <a:endParaRPr lang="en-CA"/>
          </a:p>
          <a:p>
            <a:pPr lvl="0">
              <a:buClr>
                <a:srgbClr val="00B050"/>
              </a:buClr>
              <a:buFont typeface="Wingdings" panose="05000000000000000000" pitchFamily="2" charset="2"/>
              <a:buChar char="§"/>
            </a:pPr>
            <a:r>
              <a:rPr lang="en-CA" sz="2200" smtClean="0"/>
              <a:t>Assuming </a:t>
            </a:r>
            <a:r>
              <a:rPr lang="en-CA" sz="2200"/>
              <a:t>that we have had all the yields of a 6-month LIBOR curve up to 4 years and now need to derive up to 5 years. </a:t>
            </a:r>
          </a:p>
          <a:p>
            <a:pPr lvl="1">
              <a:buClr>
                <a:srgbClr val="00B050"/>
              </a:buClr>
              <a:buFont typeface="Arial" panose="020B0604020202020204" pitchFamily="34" charset="0"/>
              <a:buChar char="•"/>
            </a:pPr>
            <a:r>
              <a:rPr lang="en-CA" sz="2000"/>
              <a:t>Let x be the yield at 5 years.</a:t>
            </a:r>
          </a:p>
          <a:p>
            <a:pPr lvl="1">
              <a:buClr>
                <a:srgbClr val="00B050"/>
              </a:buClr>
              <a:buFont typeface="Arial" panose="020B0604020202020204" pitchFamily="34" charset="0"/>
              <a:buChar char="•"/>
            </a:pPr>
            <a:r>
              <a:rPr lang="en-CA" sz="2000"/>
              <a:t>Use an interpolation methd to get yields at 4.5 years as Ax</a:t>
            </a:r>
          </a:p>
          <a:p>
            <a:pPr lvl="1">
              <a:buClr>
                <a:srgbClr val="00B050"/>
              </a:buClr>
              <a:buFont typeface="Arial" panose="020B0604020202020204" pitchFamily="34" charset="0"/>
              <a:buChar char="•"/>
            </a:pPr>
            <a:r>
              <a:rPr lang="en-CA" sz="2000"/>
              <a:t>Given the 5 year market basis swap spread, we can use a root-finding algorithm to solve the x that makes the value of the 5 year inception basis swap equal to zero.</a:t>
            </a:r>
          </a:p>
          <a:p>
            <a:pPr lvl="1">
              <a:buClr>
                <a:srgbClr val="00B050"/>
              </a:buClr>
              <a:buFont typeface="Arial" panose="020B0604020202020204" pitchFamily="34" charset="0"/>
              <a:buChar char="•"/>
            </a:pPr>
            <a:r>
              <a:rPr lang="en-CA" sz="2000"/>
              <a:t>Now we get all yields or equivalent discount factors up to 5 years</a:t>
            </a:r>
          </a:p>
          <a:p>
            <a:pPr lvl="0">
              <a:buClr>
                <a:srgbClr val="00B050"/>
              </a:buClr>
              <a:buFont typeface="Wingdings" panose="05000000000000000000" pitchFamily="2" charset="2"/>
              <a:buChar char="§"/>
            </a:pPr>
            <a:r>
              <a:rPr lang="en-CA" sz="2200"/>
              <a:t>Repeat the above procedure till the longest </a:t>
            </a:r>
            <a:r>
              <a:rPr lang="en-CA" sz="2200" smtClean="0"/>
              <a:t>basis swap </a:t>
            </a:r>
            <a:r>
              <a:rPr lang="en-CA" sz="2200"/>
              <a:t>maturity.</a:t>
            </a:r>
          </a:p>
          <a:p>
            <a:pPr lvl="0">
              <a:buClr>
                <a:srgbClr val="00B050"/>
              </a:buClr>
              <a:buFont typeface="Wingdings" panose="05000000000000000000" pitchFamily="2" charset="2"/>
              <a:buChar char="§"/>
            </a:pPr>
            <a:r>
              <a:rPr lang="en-CA" sz="2200"/>
              <a:t>There are two keys in yield curve construction: interpolation and optimization for root finding.</a:t>
            </a:r>
          </a:p>
        </p:txBody>
      </p:sp>
    </p:spTree>
    <p:extLst>
      <p:ext uri="{BB962C8B-B14F-4D97-AF65-F5344CB8AC3E}">
        <p14:creationId xmlns:p14="http://schemas.microsoft.com/office/powerpoint/2010/main" val="4278667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Basis Curve</a:t>
            </a:r>
            <a:endParaRPr lang="en-PH" sz="2400" dirty="0"/>
          </a:p>
        </p:txBody>
      </p:sp>
      <p:sp>
        <p:nvSpPr>
          <p:cNvPr id="3" name="Content Placeholder 2"/>
          <p:cNvSpPr>
            <a:spLocks noGrp="1"/>
          </p:cNvSpPr>
          <p:nvPr>
            <p:ph idx="1"/>
          </p:nvPr>
        </p:nvSpPr>
        <p:spPr>
          <a:xfrm>
            <a:off x="609600" y="1828800"/>
            <a:ext cx="8077200" cy="4800600"/>
          </a:xfrm>
        </p:spPr>
        <p:txBody>
          <a:bodyPr>
            <a:noAutofit/>
          </a:bodyPr>
          <a:lstStyle/>
          <a:p>
            <a:pPr marL="0" lvl="0" indent="0" algn="ctr">
              <a:buNone/>
            </a:pPr>
            <a:r>
              <a:rPr lang="en-CA"/>
              <a:t>Interpolation</a:t>
            </a:r>
            <a:endParaRPr lang="en-CA" sz="4800"/>
          </a:p>
          <a:p>
            <a:pPr lvl="0">
              <a:buClr>
                <a:srgbClr val="00B050"/>
              </a:buClr>
              <a:buFont typeface="Wingdings" panose="05000000000000000000" pitchFamily="2" charset="2"/>
              <a:buChar char="§"/>
            </a:pPr>
            <a:r>
              <a:rPr lang="en-CA" sz="2200"/>
              <a:t>Most popular interpolation algorithms in curve bootstrapping are linear, log-linear and cubic spline.</a:t>
            </a:r>
          </a:p>
          <a:p>
            <a:pPr lvl="0">
              <a:buClr>
                <a:srgbClr val="00B050"/>
              </a:buClr>
              <a:buFont typeface="Wingdings" panose="05000000000000000000" pitchFamily="2" charset="2"/>
              <a:buChar char="§"/>
            </a:pPr>
            <a:r>
              <a:rPr lang="en-CA" sz="2200"/>
              <a:t>The selected interpolation rule can be applied to </a:t>
            </a:r>
            <a:r>
              <a:rPr lang="en-CA" sz="2200" smtClean="0"/>
              <a:t>either zero </a:t>
            </a:r>
            <a:r>
              <a:rPr lang="en-CA" sz="2200"/>
              <a:t>rates or discount factors.</a:t>
            </a:r>
          </a:p>
          <a:p>
            <a:pPr lvl="0">
              <a:buClr>
                <a:srgbClr val="00B050"/>
              </a:buClr>
              <a:buFont typeface="Wingdings" panose="05000000000000000000" pitchFamily="2" charset="2"/>
              <a:buChar char="§"/>
            </a:pPr>
            <a:r>
              <a:rPr lang="en-CA" sz="2200"/>
              <a:t>Some critics argue that some of </a:t>
            </a:r>
            <a:r>
              <a:rPr lang="en-CA" sz="2200" smtClean="0"/>
              <a:t>these </a:t>
            </a:r>
            <a:r>
              <a:rPr lang="en-CA" sz="2200"/>
              <a:t>simple interpolations cannot generate smooth forward rates and the others may be able to produce smooth forward rates but fail to match the market quotes.		</a:t>
            </a:r>
          </a:p>
          <a:p>
            <a:pPr lvl="0">
              <a:buClr>
                <a:srgbClr val="00B050"/>
              </a:buClr>
              <a:buFont typeface="Wingdings" panose="05000000000000000000" pitchFamily="2" charset="2"/>
              <a:buChar char="§"/>
            </a:pPr>
            <a:r>
              <a:rPr lang="en-CA" sz="2200"/>
              <a:t>Also they cannot guarantee the continuity and positivity of forward rates</a:t>
            </a:r>
            <a:r>
              <a:rPr lang="en-CA" sz="2200" smtClean="0"/>
              <a:t>.</a:t>
            </a:r>
            <a:endParaRPr lang="en-CA" sz="2200"/>
          </a:p>
        </p:txBody>
      </p:sp>
    </p:spTree>
    <p:extLst>
      <p:ext uri="{BB962C8B-B14F-4D97-AF65-F5344CB8AC3E}">
        <p14:creationId xmlns:p14="http://schemas.microsoft.com/office/powerpoint/2010/main" val="3865723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Basis Curve</a:t>
            </a:r>
            <a:endParaRPr lang="en-PH" sz="2400" dirty="0"/>
          </a:p>
        </p:txBody>
      </p:sp>
      <p:sp>
        <p:nvSpPr>
          <p:cNvPr id="3" name="Content Placeholder 2"/>
          <p:cNvSpPr>
            <a:spLocks noGrp="1"/>
          </p:cNvSpPr>
          <p:nvPr>
            <p:ph idx="1"/>
          </p:nvPr>
        </p:nvSpPr>
        <p:spPr>
          <a:xfrm>
            <a:off x="609600" y="1828800"/>
            <a:ext cx="8077200" cy="4800600"/>
          </a:xfrm>
        </p:spPr>
        <p:txBody>
          <a:bodyPr>
            <a:noAutofit/>
          </a:bodyPr>
          <a:lstStyle/>
          <a:p>
            <a:pPr marL="0" lvl="0" indent="0" algn="ctr">
              <a:buNone/>
            </a:pPr>
            <a:r>
              <a:rPr lang="en-CA" smtClean="0"/>
              <a:t>Interpolation (Cont)</a:t>
            </a:r>
            <a:endParaRPr lang="en-CA" sz="4800"/>
          </a:p>
          <a:p>
            <a:pPr lvl="0">
              <a:spcBef>
                <a:spcPts val="1800"/>
              </a:spcBef>
              <a:buClr>
                <a:srgbClr val="00B050"/>
              </a:buClr>
              <a:buFont typeface="Wingdings" panose="05000000000000000000" pitchFamily="2" charset="2"/>
              <a:buChar char="§"/>
            </a:pPr>
            <a:r>
              <a:rPr lang="en-CA" sz="2200" smtClean="0"/>
              <a:t>The </a:t>
            </a:r>
            <a:r>
              <a:rPr lang="en-CA" sz="2200"/>
              <a:t>monotone convex interpolation is more rigorous. It meets the following essential criteria:</a:t>
            </a:r>
          </a:p>
          <a:p>
            <a:pPr lvl="1">
              <a:spcBef>
                <a:spcPts val="1800"/>
              </a:spcBef>
              <a:buClr>
                <a:srgbClr val="00B050"/>
              </a:buClr>
              <a:buFont typeface="Arial" panose="020B0604020202020204" pitchFamily="34" charset="0"/>
              <a:buChar char="•"/>
            </a:pPr>
            <a:r>
              <a:rPr lang="en-CA" sz="2000" smtClean="0"/>
              <a:t>Replicate </a:t>
            </a:r>
            <a:r>
              <a:rPr lang="en-CA" sz="2000"/>
              <a:t>the quotes of all input underlying instruments.</a:t>
            </a:r>
          </a:p>
          <a:p>
            <a:pPr lvl="1">
              <a:spcBef>
                <a:spcPts val="1800"/>
              </a:spcBef>
              <a:buClr>
                <a:srgbClr val="00B050"/>
              </a:buClr>
              <a:buFont typeface="Arial" panose="020B0604020202020204" pitchFamily="34" charset="0"/>
              <a:buChar char="•"/>
            </a:pPr>
            <a:r>
              <a:rPr lang="en-CA" sz="2000"/>
              <a:t>Guarantee the positivity of the implied forward rates</a:t>
            </a:r>
          </a:p>
          <a:p>
            <a:pPr lvl="1">
              <a:spcBef>
                <a:spcPts val="1800"/>
              </a:spcBef>
              <a:buClr>
                <a:srgbClr val="00B050"/>
              </a:buClr>
              <a:buFont typeface="Arial" panose="020B0604020202020204" pitchFamily="34" charset="0"/>
              <a:buChar char="•"/>
            </a:pPr>
            <a:r>
              <a:rPr lang="en-CA" sz="2000"/>
              <a:t>Produce smooth forward curves.</a:t>
            </a:r>
          </a:p>
          <a:p>
            <a:pPr lvl="0">
              <a:spcBef>
                <a:spcPts val="1800"/>
              </a:spcBef>
              <a:buClr>
                <a:srgbClr val="00B050"/>
              </a:buClr>
              <a:buFont typeface="Wingdings" panose="05000000000000000000" pitchFamily="2" charset="2"/>
              <a:buChar char="§"/>
            </a:pPr>
            <a:r>
              <a:rPr lang="en-CA" sz="2200"/>
              <a:t>Although the monotone convex interpolation rule sounds almost perfectly, it is not very popular </a:t>
            </a:r>
            <a:r>
              <a:rPr lang="en-CA" sz="2200" smtClean="0"/>
              <a:t>with practitioners.</a:t>
            </a:r>
            <a:endParaRPr lang="en-CA" sz="2200"/>
          </a:p>
        </p:txBody>
      </p:sp>
    </p:spTree>
    <p:extLst>
      <p:ext uri="{BB962C8B-B14F-4D97-AF65-F5344CB8AC3E}">
        <p14:creationId xmlns:p14="http://schemas.microsoft.com/office/powerpoint/2010/main" val="407776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923</TotalTime>
  <Words>626</Words>
  <Application>Microsoft Office PowerPoint</Application>
  <PresentationFormat>On-screen Show (4:3)</PresentationFormat>
  <Paragraphs>72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Interest Rate Basis Curve Construction and Bootstrapping Guide</vt:lpstr>
      <vt:lpstr>Basis Curve</vt:lpstr>
      <vt:lpstr>Basis Curve</vt:lpstr>
      <vt:lpstr>Yield Curve</vt:lpstr>
      <vt:lpstr>Basis Curve</vt:lpstr>
      <vt:lpstr>Basis Curve</vt:lpstr>
      <vt:lpstr>Basis Curve</vt:lpstr>
      <vt:lpstr>Basis Curve</vt:lpstr>
      <vt:lpstr>Basis Curve</vt:lpstr>
      <vt:lpstr>Basis Curve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tim</dc:creator>
  <cp:lastModifiedBy>tim</cp:lastModifiedBy>
  <cp:revision>287</cp:revision>
  <dcterms:created xsi:type="dcterms:W3CDTF">2006-08-16T00:00:00Z</dcterms:created>
  <dcterms:modified xsi:type="dcterms:W3CDTF">2018-05-31T20:59:56Z</dcterms:modified>
</cp:coreProperties>
</file>