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3"/>
  </p:notesMasterIdLst>
  <p:sldIdLst>
    <p:sldId id="256" r:id="rId2"/>
    <p:sldId id="261" r:id="rId3"/>
    <p:sldId id="298" r:id="rId4"/>
    <p:sldId id="299" r:id="rId5"/>
    <p:sldId id="300" r:id="rId6"/>
    <p:sldId id="301" r:id="rId7"/>
    <p:sldId id="302" r:id="rId8"/>
    <p:sldId id="303" r:id="rId9"/>
    <p:sldId id="304" r:id="rId10"/>
    <p:sldId id="305" r:id="rId11"/>
    <p:sldId id="297" r:id="rId12"/>
  </p:sldIdLst>
  <p:sldSz cx="9144000" cy="5143500" type="screen16x9"/>
  <p:notesSz cx="6858000" cy="9144000"/>
  <p:embeddedFontLst>
    <p:embeddedFont>
      <p:font typeface="SimSun" panose="02010600030101010101" pitchFamily="2" charset="-122"/>
      <p:regular r:id="rId14"/>
    </p:embeddedFont>
    <p:embeddedFont>
      <p:font typeface="Karla" panose="020B0604020202020204" charset="0"/>
      <p:regular r:id="rId15"/>
      <p:bold r:id="rId16"/>
      <p:italic r:id="rId17"/>
      <p:boldItalic r:id="rId18"/>
    </p:embeddedFont>
    <p:embeddedFont>
      <p:font typeface="Raleway"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
      <p:font typeface="Cambria Math" panose="02040503050406030204" pitchFamily="18"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6145309-564F-4F0F-801C-C215B3F1332B}">
  <a:tblStyle styleId="{96145309-564F-4F0F-801C-C215B3F1332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310534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4C52"/>
        </a:solidFill>
        <a:effectLst/>
      </p:bgPr>
    </p:bg>
    <p:spTree>
      <p:nvGrpSpPr>
        <p:cNvPr id="1" name="Shape 8"/>
        <p:cNvGrpSpPr/>
        <p:nvPr/>
      </p:nvGrpSpPr>
      <p:grpSpPr>
        <a:xfrm>
          <a:off x="0" y="0"/>
          <a:ext cx="0" cy="0"/>
          <a:chOff x="0" y="0"/>
          <a:chExt cx="0" cy="0"/>
        </a:xfrm>
      </p:grpSpPr>
      <p:sp>
        <p:nvSpPr>
          <p:cNvPr id="9" name="Shape 9"/>
          <p:cNvSpPr/>
          <p:nvPr/>
        </p:nvSpPr>
        <p:spPr>
          <a:xfrm flipH="1">
            <a:off x="6025" y="301575"/>
            <a:ext cx="9150050" cy="4496748"/>
          </a:xfrm>
          <a:custGeom>
            <a:avLst/>
            <a:gdLst/>
            <a:ahLst/>
            <a:cxnLst/>
            <a:rect l="0" t="0" r="0" b="0"/>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0" name="Shape 10"/>
          <p:cNvSpPr/>
          <p:nvPr/>
        </p:nvSpPr>
        <p:spPr>
          <a:xfrm>
            <a:off x="-5900" y="759982"/>
            <a:ext cx="9144150" cy="3769800"/>
          </a:xfrm>
          <a:custGeom>
            <a:avLst/>
            <a:gdLst/>
            <a:ahLst/>
            <a:cxnLst/>
            <a:rect l="0" t="0" r="0" b="0"/>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1" name="Shape 11"/>
          <p:cNvSpPr/>
          <p:nvPr/>
        </p:nvSpPr>
        <p:spPr>
          <a:xfrm>
            <a:off x="0" y="1351100"/>
            <a:ext cx="9156075" cy="2889063"/>
          </a:xfrm>
          <a:custGeom>
            <a:avLst/>
            <a:gdLst/>
            <a:ahLst/>
            <a:cxnLst/>
            <a:rect l="0" t="0" r="0" b="0"/>
            <a:pathLst>
              <a:path w="366243" h="106157" extrusionOk="0">
                <a:moveTo>
                  <a:pt x="241" y="0"/>
                </a:moveTo>
                <a:lnTo>
                  <a:pt x="0" y="77929"/>
                </a:lnTo>
                <a:lnTo>
                  <a:pt x="366243" y="106157"/>
                </a:lnTo>
                <a:lnTo>
                  <a:pt x="366243" y="4102"/>
                </a:lnTo>
                <a:close/>
              </a:path>
            </a:pathLst>
          </a:custGeom>
          <a:solidFill>
            <a:srgbClr val="ABE33F">
              <a:alpha val="81150"/>
            </a:srgbClr>
          </a:solidFill>
          <a:ln>
            <a:noFill/>
          </a:ln>
        </p:spPr>
      </p:sp>
      <p:sp>
        <p:nvSpPr>
          <p:cNvPr id="12" name="Shape 12"/>
          <p:cNvSpPr txBox="1">
            <a:spLocks noGrp="1"/>
          </p:cNvSpPr>
          <p:nvPr>
            <p:ph type="ctrTitle"/>
          </p:nvPr>
        </p:nvSpPr>
        <p:spPr>
          <a:xfrm>
            <a:off x="1719025" y="1991825"/>
            <a:ext cx="57060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grpSp>
        <p:nvGrpSpPr>
          <p:cNvPr id="27" name="Shape 27"/>
          <p:cNvGrpSpPr/>
          <p:nvPr/>
        </p:nvGrpSpPr>
        <p:grpSpPr>
          <a:xfrm>
            <a:off x="-6025" y="0"/>
            <a:ext cx="9168125" cy="5163100"/>
            <a:chOff x="-6025" y="0"/>
            <a:chExt cx="9168125" cy="5163100"/>
          </a:xfrm>
        </p:grpSpPr>
        <p:sp>
          <p:nvSpPr>
            <p:cNvPr id="28" name="Shape 28"/>
            <p:cNvSpPr/>
            <p:nvPr/>
          </p:nvSpPr>
          <p:spPr>
            <a:xfrm>
              <a:off x="0" y="0"/>
              <a:ext cx="8552900" cy="1333000"/>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29" name="Shape 29"/>
            <p:cNvSpPr/>
            <p:nvPr/>
          </p:nvSpPr>
          <p:spPr>
            <a:xfrm>
              <a:off x="2563450" y="0"/>
              <a:ext cx="6580550" cy="1272675"/>
            </a:xfrm>
            <a:custGeom>
              <a:avLst/>
              <a:gdLst/>
              <a:ahLst/>
              <a:cxnLst/>
              <a:rect l="0" t="0" r="0" b="0"/>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30" name="Shape 30"/>
            <p:cNvSpPr/>
            <p:nvPr/>
          </p:nvSpPr>
          <p:spPr>
            <a:xfrm>
              <a:off x="-6025" y="2"/>
              <a:ext cx="7298300" cy="1471709"/>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31" name="Shape 31"/>
            <p:cNvSpPr/>
            <p:nvPr/>
          </p:nvSpPr>
          <p:spPr>
            <a:xfrm>
              <a:off x="3596100" y="4667000"/>
              <a:ext cx="5090700" cy="476500"/>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32" name="Shape 32"/>
            <p:cNvSpPr/>
            <p:nvPr/>
          </p:nvSpPr>
          <p:spPr>
            <a:xfrm>
              <a:off x="5525000" y="4692625"/>
              <a:ext cx="3637100" cy="470475"/>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33" name="Shape 33"/>
            <p:cNvSpPr/>
            <p:nvPr/>
          </p:nvSpPr>
          <p:spPr>
            <a:xfrm>
              <a:off x="7521475" y="4023125"/>
              <a:ext cx="1634600" cy="1139975"/>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34" name="Shape 34"/>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Shape 35"/>
          <p:cNvSpPr txBox="1">
            <a:spLocks noGrp="1"/>
          </p:cNvSpPr>
          <p:nvPr>
            <p:ph type="body" idx="1"/>
          </p:nvPr>
        </p:nvSpPr>
        <p:spPr>
          <a:xfrm>
            <a:off x="886650" y="1598408"/>
            <a:ext cx="7370700" cy="33273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Shape 77"/>
          <p:cNvSpPr/>
          <p:nvPr/>
        </p:nvSpPr>
        <p:spPr>
          <a:xfrm>
            <a:off x="-2355" y="0"/>
            <a:ext cx="5209571" cy="983354"/>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78" name="Shape 78"/>
          <p:cNvSpPr/>
          <p:nvPr/>
        </p:nvSpPr>
        <p:spPr>
          <a:xfrm>
            <a:off x="-6025" y="2"/>
            <a:ext cx="4445394" cy="1085644"/>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79" name="Shape 79"/>
          <p:cNvSpPr/>
          <p:nvPr/>
        </p:nvSpPr>
        <p:spPr>
          <a:xfrm>
            <a:off x="6375475" y="4745747"/>
            <a:ext cx="2548913" cy="400879"/>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80" name="Shape 80"/>
          <p:cNvSpPr/>
          <p:nvPr/>
        </p:nvSpPr>
        <p:spPr>
          <a:xfrm>
            <a:off x="7341180" y="4767304"/>
            <a:ext cx="1821096" cy="395811"/>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81" name="Shape 81"/>
          <p:cNvSpPr/>
          <p:nvPr/>
        </p:nvSpPr>
        <p:spPr>
          <a:xfrm>
            <a:off x="8340717" y="4204075"/>
            <a:ext cx="818444" cy="959061"/>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sp>
        <p:nvSpPr>
          <p:cNvPr id="82" name="Shape 82"/>
          <p:cNvSpPr/>
          <p:nvPr/>
        </p:nvSpPr>
        <p:spPr>
          <a:xfrm>
            <a:off x="1559025" y="-6025"/>
            <a:ext cx="4116775" cy="944875"/>
          </a:xfrm>
          <a:custGeom>
            <a:avLst/>
            <a:gdLst/>
            <a:ahLst/>
            <a:cxnLst/>
            <a:rect l="0" t="0" r="0" b="0"/>
            <a:pathLst>
              <a:path w="164671" h="37795" extrusionOk="0">
                <a:moveTo>
                  <a:pt x="0" y="241"/>
                </a:moveTo>
                <a:lnTo>
                  <a:pt x="132407" y="37795"/>
                </a:lnTo>
                <a:lnTo>
                  <a:pt x="164671" y="0"/>
                </a:lnTo>
                <a:lnTo>
                  <a:pt x="160329" y="241"/>
                </a:lnTo>
                <a:close/>
              </a:path>
            </a:pathLst>
          </a:custGeom>
          <a:solidFill>
            <a:srgbClr val="00AE9D">
              <a:alpha val="83460"/>
            </a:srgbClr>
          </a:solidFill>
          <a:ln>
            <a:noFill/>
          </a:ln>
        </p:spPr>
      </p:sp>
    </p:spTree>
    <p:extLst>
      <p:ext uri="{BB962C8B-B14F-4D97-AF65-F5344CB8AC3E}">
        <p14:creationId xmlns:p14="http://schemas.microsoft.com/office/powerpoint/2010/main" val="8406435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886650" y="1598408"/>
            <a:ext cx="7370700" cy="33273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ABE33F"/>
              </a:buClr>
              <a:buSzPts val="2400"/>
              <a:buFont typeface="Karla"/>
              <a:buChar char="◆"/>
              <a:defRPr sz="2400">
                <a:solidFill>
                  <a:srgbClr val="004C52"/>
                </a:solidFill>
                <a:latin typeface="Karla"/>
                <a:ea typeface="Karla"/>
                <a:cs typeface="Karla"/>
                <a:sym typeface="Karla"/>
              </a:defRPr>
            </a:lvl1pPr>
            <a:lvl2pPr marL="914400" lvl="1"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2pPr>
            <a:lvl3pPr marL="1371600" lvl="2"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3pPr>
            <a:lvl4pPr marL="1828800" lvl="3"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4pPr>
            <a:lvl5pPr marL="2286000" lvl="4"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5pPr>
            <a:lvl6pPr marL="2743200" lvl="5"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6pPr>
            <a:lvl7pPr marL="3200400" lvl="6"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7pPr>
            <a:lvl8pPr marL="3657600" lvl="7"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8pPr>
            <a:lvl9pPr marL="4114800" lvl="8"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9pPr>
          </a:lstStyle>
          <a:p>
            <a:endParaRPr/>
          </a:p>
        </p:txBody>
      </p:sp>
      <p:sp>
        <p:nvSpPr>
          <p:cNvPr id="7" name="Shape 7"/>
          <p:cNvSpPr txBox="1">
            <a:spLocks noGrp="1"/>
          </p:cNvSpPr>
          <p:nvPr>
            <p:ph type="title"/>
          </p:nvPr>
        </p:nvSpPr>
        <p:spPr>
          <a:xfrm>
            <a:off x="886650" y="398400"/>
            <a:ext cx="73707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1pPr>
            <a:lvl2pPr lvl="1">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2pPr>
            <a:lvl3pPr lvl="2">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3pPr>
            <a:lvl4pPr lvl="3">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4pPr>
            <a:lvl5pPr lvl="4">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5pPr>
            <a:lvl6pPr lvl="5">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6pPr>
            <a:lvl7pPr lvl="6">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7pPr>
            <a:lvl8pPr lvl="7">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8pPr>
            <a:lvl9pPr lvl="8">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1187624" y="1995686"/>
            <a:ext cx="7033457" cy="1159800"/>
          </a:xfrm>
          <a:prstGeom prst="rect">
            <a:avLst/>
          </a:prstGeom>
        </p:spPr>
        <p:txBody>
          <a:bodyPr spcFirstLastPara="1" wrap="square" lIns="91425" tIns="91425" rIns="91425" bIns="91425" anchor="ctr" anchorCtr="0">
            <a:normAutofit fontScale="90000"/>
          </a:bodyPr>
          <a:lstStyle/>
          <a:p>
            <a:pPr marL="0" lvl="0" indent="0">
              <a:spcBef>
                <a:spcPts val="0"/>
              </a:spcBef>
              <a:spcAft>
                <a:spcPts val="0"/>
              </a:spcAft>
              <a:buNone/>
            </a:pPr>
            <a:r>
              <a:rPr lang="en" sz="4400" smtClean="0"/>
              <a:t/>
            </a:r>
            <a:br>
              <a:rPr lang="en" sz="4400" smtClean="0"/>
            </a:br>
            <a:r>
              <a:rPr lang="en" sz="4400" smtClean="0"/>
              <a:t>Basis </a:t>
            </a:r>
            <a:r>
              <a:rPr lang="en" sz="4400" smtClean="0"/>
              <a:t>Swap Vaulation Pratical Guide</a:t>
            </a:r>
            <a:br>
              <a:rPr lang="en" sz="4400" smtClean="0"/>
            </a:br>
            <a:r>
              <a:rPr lang="en" sz="4400" smtClean="0"/>
              <a:t/>
            </a:r>
            <a:br>
              <a:rPr lang="en" sz="4400" smtClean="0"/>
            </a:br>
            <a:r>
              <a:rPr lang="en" sz="2400" smtClean="0"/>
              <a:t>Alan White</a:t>
            </a:r>
            <a:br>
              <a:rPr lang="en" sz="2400" smtClean="0"/>
            </a:br>
            <a:r>
              <a:rPr lang="en" sz="1800"/>
              <a:t/>
            </a:r>
            <a:br>
              <a:rPr lang="en" sz="1800"/>
            </a:br>
            <a:r>
              <a:rPr lang="en" sz="1800" smtClean="0"/>
              <a:t>FinPricing</a:t>
            </a:r>
            <a:br>
              <a:rPr lang="en" sz="1800" smtClean="0"/>
            </a:br>
            <a:r>
              <a:rPr lang="en" sz="1800" smtClean="0"/>
              <a:t/>
            </a:r>
            <a:br>
              <a:rPr lang="en" sz="1800" smtClean="0"/>
            </a:br>
            <a:r>
              <a:rPr lang="en" sz="1600" smtClean="0"/>
              <a:t>http:</a:t>
            </a:r>
            <a:r>
              <a:rPr lang="en-CA" sz="1600" smtClean="0"/>
              <a:t>//www.finpricing.com</a:t>
            </a:r>
            <a:r>
              <a:rPr lang="en" sz="1800" smtClean="0"/>
              <a:t/>
            </a:r>
            <a:br>
              <a:rPr lang="en" sz="1800" smtClean="0"/>
            </a:br>
            <a:r>
              <a:rPr lang="en" sz="1800" smtClean="0"/>
              <a:t/>
            </a:r>
            <a:br>
              <a:rPr lang="en" sz="1800" smtClean="0"/>
            </a:br>
            <a:endParaRPr/>
          </a:p>
        </p:txBody>
      </p:sp>
      <p:pic>
        <p:nvPicPr>
          <p:cNvPr id="3" name="Picture 2" descr="C:\CapTim\src\web\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95425" cy="1247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Basis Swap</a:t>
            </a:r>
            <a:endParaRPr sz="2000"/>
          </a:p>
        </p:txBody>
      </p:sp>
      <p:sp>
        <p:nvSpPr>
          <p:cNvPr id="125" name="Shape 125"/>
          <p:cNvSpPr txBox="1">
            <a:spLocks noGrp="1"/>
          </p:cNvSpPr>
          <p:nvPr>
            <p:ph type="body" idx="1"/>
          </p:nvPr>
        </p:nvSpPr>
        <p:spPr>
          <a:xfrm>
            <a:off x="683568" y="1275606"/>
            <a:ext cx="7730740" cy="3744416"/>
          </a:xfrm>
          <a:prstGeom prst="rect">
            <a:avLst/>
          </a:prstGeom>
        </p:spPr>
        <p:txBody>
          <a:bodyPr spcFirstLastPara="1" wrap="square" lIns="91425" tIns="91425" rIns="91425" bIns="91425" anchor="t" anchorCtr="0">
            <a:noAutofit/>
          </a:bodyPr>
          <a:lstStyle/>
          <a:p>
            <a:pPr marL="76200" lvl="0" indent="0" algn="ctr">
              <a:buNone/>
            </a:pPr>
            <a:r>
              <a:rPr lang="en-US"/>
              <a:t>A Real World Example</a:t>
            </a:r>
            <a:endParaRPr lang="en-CA"/>
          </a:p>
          <a:p>
            <a:pPr lvl="1"/>
            <a:endParaRPr lang="en-CA" sz="1600"/>
          </a:p>
          <a:p>
            <a:pPr lvl="0"/>
            <a:endParaRPr lang="en-CA" sz="1600"/>
          </a:p>
        </p:txBody>
      </p:sp>
      <p:graphicFrame>
        <p:nvGraphicFramePr>
          <p:cNvPr id="2" name="Table 1"/>
          <p:cNvGraphicFramePr>
            <a:graphicFrameLocks noGrp="1"/>
          </p:cNvGraphicFramePr>
          <p:nvPr>
            <p:extLst>
              <p:ext uri="{D42A27DB-BD31-4B8C-83A1-F6EECF244321}">
                <p14:modId xmlns:p14="http://schemas.microsoft.com/office/powerpoint/2010/main" val="1397449324"/>
              </p:ext>
            </p:extLst>
          </p:nvPr>
        </p:nvGraphicFramePr>
        <p:xfrm>
          <a:off x="2123728" y="1995686"/>
          <a:ext cx="4929504" cy="2583250"/>
        </p:xfrm>
        <a:graphic>
          <a:graphicData uri="http://schemas.openxmlformats.org/drawingml/2006/table">
            <a:tbl>
              <a:tblPr firstRow="1" firstCol="1" bandRow="1">
                <a:tableStyleId>{96145309-564F-4F0F-801C-C215B3F1332B}</a:tableStyleId>
              </a:tblPr>
              <a:tblGrid>
                <a:gridCol w="1420872"/>
                <a:gridCol w="1077574"/>
                <a:gridCol w="1439944"/>
                <a:gridCol w="991114"/>
              </a:tblGrid>
              <a:tr h="0">
                <a:tc gridSpan="2">
                  <a:txBody>
                    <a:bodyPr/>
                    <a:lstStyle/>
                    <a:p>
                      <a:pPr algn="ctr">
                        <a:lnSpc>
                          <a:spcPct val="115000"/>
                        </a:lnSpc>
                        <a:spcAft>
                          <a:spcPts val="0"/>
                        </a:spcAft>
                      </a:pPr>
                      <a:r>
                        <a:rPr lang="en-US" sz="1100">
                          <a:effectLst/>
                        </a:rPr>
                        <a:t>Leg 1 Specification</a:t>
                      </a:r>
                      <a:endParaRPr lang="en-CA" sz="1100">
                        <a:effectLst/>
                        <a:latin typeface="Calibri"/>
                        <a:ea typeface="SimSun"/>
                        <a:cs typeface="Times New Roman"/>
                      </a:endParaRPr>
                    </a:p>
                  </a:txBody>
                  <a:tcPr marL="68580" marR="68580" marT="0" marB="0"/>
                </a:tc>
                <a:tc hMerge="1">
                  <a:txBody>
                    <a:bodyPr/>
                    <a:lstStyle/>
                    <a:p>
                      <a:endParaRPr lang="en-CA"/>
                    </a:p>
                  </a:txBody>
                  <a:tcPr/>
                </a:tc>
                <a:tc gridSpan="2">
                  <a:txBody>
                    <a:bodyPr/>
                    <a:lstStyle/>
                    <a:p>
                      <a:pPr algn="ctr">
                        <a:lnSpc>
                          <a:spcPct val="115000"/>
                        </a:lnSpc>
                        <a:spcAft>
                          <a:spcPts val="0"/>
                        </a:spcAft>
                      </a:pPr>
                      <a:r>
                        <a:rPr lang="en-US" sz="1100">
                          <a:effectLst/>
                        </a:rPr>
                        <a:t>Leg 2 Specification</a:t>
                      </a:r>
                      <a:endParaRPr lang="en-CA" sz="1100">
                        <a:effectLst/>
                        <a:latin typeface="Calibri"/>
                        <a:ea typeface="SimSun"/>
                        <a:cs typeface="Times New Roman"/>
                      </a:endParaRPr>
                    </a:p>
                  </a:txBody>
                  <a:tcPr marL="68580" marR="68580" marT="0" marB="0"/>
                </a:tc>
                <a:tc hMerge="1">
                  <a:txBody>
                    <a:bodyPr/>
                    <a:lstStyle/>
                    <a:p>
                      <a:endParaRPr lang="en-CA"/>
                    </a:p>
                  </a:txBody>
                  <a:tcPr/>
                </a:tc>
              </a:tr>
              <a:tr h="0">
                <a:tc>
                  <a:txBody>
                    <a:bodyPr/>
                    <a:lstStyle/>
                    <a:p>
                      <a:pPr>
                        <a:lnSpc>
                          <a:spcPct val="115000"/>
                        </a:lnSpc>
                        <a:spcAft>
                          <a:spcPts val="0"/>
                        </a:spcAft>
                      </a:pPr>
                      <a:r>
                        <a:rPr lang="en-US" sz="1100">
                          <a:effectLst/>
                        </a:rPr>
                        <a:t>Currency</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USD</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Currency</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USD</a:t>
                      </a:r>
                      <a:endParaRPr lang="en-CA" sz="1100">
                        <a:effectLst/>
                        <a:latin typeface="Calibri"/>
                        <a:ea typeface="SimSun"/>
                        <a:cs typeface="Times New Roman"/>
                      </a:endParaRPr>
                    </a:p>
                  </a:txBody>
                  <a:tcPr marL="68580" marR="68580" marT="0" marB="0" anchor="ctr"/>
                </a:tc>
              </a:tr>
              <a:tr h="221615">
                <a:tc>
                  <a:txBody>
                    <a:bodyPr/>
                    <a:lstStyle/>
                    <a:p>
                      <a:pPr>
                        <a:lnSpc>
                          <a:spcPct val="115000"/>
                        </a:lnSpc>
                        <a:spcAft>
                          <a:spcPts val="0"/>
                        </a:spcAft>
                      </a:pPr>
                      <a:r>
                        <a:rPr lang="en-US" sz="1100">
                          <a:effectLst/>
                        </a:rPr>
                        <a:t>Day Count</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dcAct360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Day Count</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dcAct360</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Leg Type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Float</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Leg Type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Float</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Notional</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10000000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Notional</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10000000</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Pay Receive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Receive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Pay Receive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Pay</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Payment Frequency</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6M</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Payment Frequency</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6M</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Start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7/16/2015</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Start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7/16/2015</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End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7/16/2020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End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7/16/2020</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Spread</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0.0020625</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Spread</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200">
                          <a:effectLst/>
                        </a:rPr>
                        <a:t>0</a:t>
                      </a:r>
                      <a:endParaRPr lang="en-CA" sz="1100">
                        <a:effectLst/>
                        <a:latin typeface="Calibri"/>
                        <a:ea typeface="SimSun"/>
                        <a:cs typeface="Times New Roman"/>
                      </a:endParaRPr>
                    </a:p>
                  </a:txBody>
                  <a:tcPr marL="68580" marR="68580" marT="0" marB="0"/>
                </a:tc>
              </a:tr>
              <a:tr h="0">
                <a:tc gridSpan="2">
                  <a:txBody>
                    <a:bodyPr/>
                    <a:lstStyle/>
                    <a:p>
                      <a:pPr algn="ctr">
                        <a:lnSpc>
                          <a:spcPct val="115000"/>
                        </a:lnSpc>
                        <a:spcAft>
                          <a:spcPts val="0"/>
                        </a:spcAft>
                      </a:pPr>
                      <a:r>
                        <a:rPr lang="en-US" sz="1100">
                          <a:effectLst/>
                        </a:rPr>
                        <a:t>Index Specification</a:t>
                      </a:r>
                      <a:endParaRPr lang="en-CA" sz="1100">
                        <a:effectLst/>
                        <a:latin typeface="Calibri"/>
                        <a:ea typeface="SimSun"/>
                        <a:cs typeface="Times New Roman"/>
                      </a:endParaRPr>
                    </a:p>
                  </a:txBody>
                  <a:tcPr marL="68580" marR="68580" marT="0" marB="0" anchor="ctr"/>
                </a:tc>
                <a:tc hMerge="1">
                  <a:txBody>
                    <a:bodyPr/>
                    <a:lstStyle/>
                    <a:p>
                      <a:endParaRPr lang="en-CA"/>
                    </a:p>
                  </a:txBody>
                  <a:tcPr/>
                </a:tc>
                <a:tc gridSpan="2">
                  <a:txBody>
                    <a:bodyPr/>
                    <a:lstStyle/>
                    <a:p>
                      <a:pPr algn="ctr">
                        <a:lnSpc>
                          <a:spcPct val="115000"/>
                        </a:lnSpc>
                        <a:spcAft>
                          <a:spcPts val="0"/>
                        </a:spcAft>
                      </a:pPr>
                      <a:r>
                        <a:rPr lang="en-US" sz="1100">
                          <a:effectLst/>
                        </a:rPr>
                        <a:t>Index Specification</a:t>
                      </a:r>
                      <a:endParaRPr lang="en-CA" sz="1100">
                        <a:effectLst/>
                        <a:latin typeface="Calibri"/>
                        <a:ea typeface="SimSun"/>
                        <a:cs typeface="Times New Roman"/>
                      </a:endParaRPr>
                    </a:p>
                  </a:txBody>
                  <a:tcPr marL="68580" marR="68580" marT="0" marB="0"/>
                </a:tc>
                <a:tc hMerge="1">
                  <a:txBody>
                    <a:bodyPr/>
                    <a:lstStyle/>
                    <a:p>
                      <a:endParaRPr lang="en-CA"/>
                    </a:p>
                  </a:txBody>
                  <a:tcPr/>
                </a:tc>
              </a:tr>
              <a:tr h="0">
                <a:tc>
                  <a:txBody>
                    <a:bodyPr/>
                    <a:lstStyle/>
                    <a:p>
                      <a:pPr>
                        <a:lnSpc>
                          <a:spcPct val="115000"/>
                        </a:lnSpc>
                        <a:spcAft>
                          <a:spcPts val="0"/>
                        </a:spcAft>
                      </a:pPr>
                      <a:r>
                        <a:rPr lang="en-US" sz="1100">
                          <a:effectLst/>
                        </a:rPr>
                        <a:t>Index Type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LIBOR</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Index Type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LIBOR</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Index Tenor</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3M</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Index Tenor</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6M</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Index Day Count</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dcAct360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Index Day Count</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dcAct360</a:t>
                      </a:r>
                      <a:endParaRPr lang="en-CA" sz="1100">
                        <a:effectLst/>
                        <a:latin typeface="Calibri"/>
                        <a:ea typeface="SimSu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989049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ctrTitle" idx="4294967295"/>
          </p:nvPr>
        </p:nvSpPr>
        <p:spPr>
          <a:xfrm>
            <a:off x="3064700" y="1512936"/>
            <a:ext cx="55338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6000">
                <a:solidFill>
                  <a:srgbClr val="ABE33F"/>
                </a:solidFill>
              </a:rPr>
              <a:t>Thanks!</a:t>
            </a:r>
            <a:endParaRPr sz="6000">
              <a:solidFill>
                <a:srgbClr val="ABE33F"/>
              </a:solidFill>
            </a:endParaRPr>
          </a:p>
        </p:txBody>
      </p:sp>
      <p:sp>
        <p:nvSpPr>
          <p:cNvPr id="278" name="Shape 278"/>
          <p:cNvSpPr/>
          <p:nvPr/>
        </p:nvSpPr>
        <p:spPr>
          <a:xfrm>
            <a:off x="406937" y="2499742"/>
            <a:ext cx="1274938" cy="1159802"/>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 name="Rectangle 1"/>
          <p:cNvSpPr/>
          <p:nvPr/>
        </p:nvSpPr>
        <p:spPr>
          <a:xfrm>
            <a:off x="3275856" y="4011910"/>
            <a:ext cx="4824536" cy="523220"/>
          </a:xfrm>
          <a:prstGeom prst="rect">
            <a:avLst/>
          </a:prstGeom>
        </p:spPr>
        <p:txBody>
          <a:bodyPr wrap="square">
            <a:spAutoFit/>
          </a:bodyPr>
          <a:lstStyle/>
          <a:p>
            <a:pPr>
              <a:buClr>
                <a:schemeClr val="dk1"/>
              </a:buClr>
              <a:buSzPts val="1100"/>
            </a:pPr>
            <a:r>
              <a:rPr lang="en"/>
              <a:t>You can find </a:t>
            </a:r>
            <a:r>
              <a:rPr lang="en" smtClean="0"/>
              <a:t>more </a:t>
            </a:r>
            <a:r>
              <a:rPr lang="en"/>
              <a:t>details at</a:t>
            </a:r>
          </a:p>
          <a:p>
            <a:pPr>
              <a:buClr>
                <a:schemeClr val="dk1"/>
              </a:buClr>
              <a:buSzPts val="1100"/>
            </a:pPr>
            <a:r>
              <a:rPr lang="en"/>
              <a:t>http:</a:t>
            </a:r>
            <a:r>
              <a:rPr lang="en-CA"/>
              <a:t>//</a:t>
            </a:r>
            <a:r>
              <a:rPr lang="en-CA" smtClean="0"/>
              <a:t>www.finpricing.com/lib/IrBasisSwap.html</a:t>
            </a:r>
            <a:endParaRPr lang="en"/>
          </a:p>
        </p:txBody>
      </p:sp>
    </p:spTree>
    <p:extLst>
      <p:ext uri="{BB962C8B-B14F-4D97-AF65-F5344CB8AC3E}">
        <p14:creationId xmlns:p14="http://schemas.microsoft.com/office/powerpoint/2010/main" val="144053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Basis Swap</a:t>
            </a:r>
            <a:endParaRPr sz="2000"/>
          </a:p>
        </p:txBody>
      </p:sp>
      <p:sp>
        <p:nvSpPr>
          <p:cNvPr id="125" name="Shape 125"/>
          <p:cNvSpPr txBox="1">
            <a:spLocks noGrp="1"/>
          </p:cNvSpPr>
          <p:nvPr>
            <p:ph type="body" idx="1"/>
          </p:nvPr>
        </p:nvSpPr>
        <p:spPr>
          <a:xfrm>
            <a:off x="1043608" y="1275606"/>
            <a:ext cx="7370700" cy="3672408"/>
          </a:xfrm>
          <a:prstGeom prst="rect">
            <a:avLst/>
          </a:prstGeom>
        </p:spPr>
        <p:txBody>
          <a:bodyPr spcFirstLastPara="1" wrap="square" lIns="91425" tIns="91425" rIns="91425" bIns="91425" anchor="t" anchorCtr="0">
            <a:noAutofit/>
          </a:bodyPr>
          <a:lstStyle/>
          <a:p>
            <a:pPr marL="76200" lvl="0" indent="0" algn="ctr">
              <a:buNone/>
            </a:pPr>
            <a:r>
              <a:rPr lang="en-CA" sz="2800" smtClean="0"/>
              <a:t>Summary</a:t>
            </a:r>
            <a:endParaRPr lang="en" sz="2800" smtClean="0"/>
          </a:p>
          <a:p>
            <a:pPr lvl="0">
              <a:lnSpc>
                <a:spcPct val="150000"/>
              </a:lnSpc>
            </a:pPr>
            <a:r>
              <a:rPr lang="en-US" sz="1800"/>
              <a:t>Interest Rate </a:t>
            </a:r>
            <a:r>
              <a:rPr lang="en-US" sz="1800" smtClean="0"/>
              <a:t>Basis Swap </a:t>
            </a:r>
            <a:r>
              <a:rPr lang="en-US" sz="1800"/>
              <a:t>Introduction</a:t>
            </a:r>
            <a:endParaRPr lang="en-CA" sz="1800"/>
          </a:p>
          <a:p>
            <a:pPr lvl="0">
              <a:lnSpc>
                <a:spcPct val="150000"/>
              </a:lnSpc>
            </a:pPr>
            <a:r>
              <a:rPr lang="en-US" sz="1800"/>
              <a:t>The Use of Interest </a:t>
            </a:r>
            <a:r>
              <a:rPr lang="en-US" sz="1800" smtClean="0"/>
              <a:t>Rate Basis </a:t>
            </a:r>
            <a:r>
              <a:rPr lang="en-US" sz="1800"/>
              <a:t>Swap </a:t>
            </a:r>
            <a:endParaRPr lang="en-CA" sz="1800"/>
          </a:p>
          <a:p>
            <a:pPr lvl="0">
              <a:lnSpc>
                <a:spcPct val="150000"/>
              </a:lnSpc>
            </a:pPr>
            <a:r>
              <a:rPr lang="en-US" sz="1800" smtClean="0"/>
              <a:t>Basis Swap </a:t>
            </a:r>
            <a:r>
              <a:rPr lang="en-US" sz="1800"/>
              <a:t>or </a:t>
            </a:r>
            <a:r>
              <a:rPr lang="en-US" sz="1800" smtClean="0"/>
              <a:t>Basis Swaplet </a:t>
            </a:r>
            <a:r>
              <a:rPr lang="en-US" sz="1800"/>
              <a:t>Payoff</a:t>
            </a:r>
            <a:endParaRPr lang="en-CA" sz="1800"/>
          </a:p>
          <a:p>
            <a:pPr lvl="0">
              <a:lnSpc>
                <a:spcPct val="150000"/>
              </a:lnSpc>
            </a:pPr>
            <a:r>
              <a:rPr lang="en-US" sz="1800" smtClean="0"/>
              <a:t>Valuation</a:t>
            </a:r>
            <a:endParaRPr lang="en-CA" sz="1800"/>
          </a:p>
          <a:p>
            <a:pPr lvl="0">
              <a:lnSpc>
                <a:spcPct val="150000"/>
              </a:lnSpc>
            </a:pPr>
            <a:r>
              <a:rPr lang="en-US" sz="1800"/>
              <a:t>Practical Notes</a:t>
            </a:r>
            <a:endParaRPr lang="en-CA" sz="1800"/>
          </a:p>
          <a:p>
            <a:pPr lvl="0">
              <a:lnSpc>
                <a:spcPct val="150000"/>
              </a:lnSpc>
            </a:pPr>
            <a:r>
              <a:rPr lang="en-US" sz="1800" smtClean="0"/>
              <a:t>A real world example</a:t>
            </a:r>
            <a:endParaRPr lang="en-CA"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Basis Swap</a:t>
            </a:r>
            <a:endParaRPr sz="2000"/>
          </a:p>
        </p:txBody>
      </p:sp>
      <p:sp>
        <p:nvSpPr>
          <p:cNvPr id="125" name="Shape 125"/>
          <p:cNvSpPr txBox="1">
            <a:spLocks noGrp="1"/>
          </p:cNvSpPr>
          <p:nvPr>
            <p:ph type="body" idx="1"/>
          </p:nvPr>
        </p:nvSpPr>
        <p:spPr>
          <a:xfrm>
            <a:off x="899592" y="1347614"/>
            <a:ext cx="7370700" cy="3528392"/>
          </a:xfrm>
          <a:prstGeom prst="rect">
            <a:avLst/>
          </a:prstGeom>
        </p:spPr>
        <p:txBody>
          <a:bodyPr spcFirstLastPara="1" wrap="square" lIns="91425" tIns="91425" rIns="91425" bIns="91425" anchor="t" anchorCtr="0">
            <a:noAutofit/>
          </a:bodyPr>
          <a:lstStyle/>
          <a:p>
            <a:pPr marL="76200" lvl="0" indent="0" algn="ctr">
              <a:buNone/>
            </a:pPr>
            <a:r>
              <a:rPr lang="en-US"/>
              <a:t>Interest Rate Basis Swap Introduction</a:t>
            </a:r>
            <a:endParaRPr lang="en-CA"/>
          </a:p>
          <a:p>
            <a:pPr lvl="0"/>
            <a:r>
              <a:rPr lang="en-US" sz="1600" smtClean="0"/>
              <a:t>A </a:t>
            </a:r>
            <a:r>
              <a:rPr lang="en-US" sz="1600"/>
              <a:t>basis swaps is an interest rate swap that involves the exchange of two floating rates, where the floating rate payments are referenced to different bases.</a:t>
            </a:r>
            <a:endParaRPr lang="en-CA" sz="1600"/>
          </a:p>
          <a:p>
            <a:pPr lvl="0"/>
            <a:r>
              <a:rPr lang="en-US" sz="1600"/>
              <a:t>Both legs of a basis swap are floating but derived from different index rates (e.g. </a:t>
            </a:r>
            <a:r>
              <a:rPr lang="en-US" sz="1600"/>
              <a:t>LIBOR </a:t>
            </a:r>
            <a:r>
              <a:rPr lang="en-US" sz="1600" smtClean="0"/>
              <a:t>1-month </a:t>
            </a:r>
            <a:r>
              <a:rPr lang="en-US" sz="1600"/>
              <a:t>vs </a:t>
            </a:r>
            <a:r>
              <a:rPr lang="en-US" sz="1600" smtClean="0"/>
              <a:t>3-month). </a:t>
            </a:r>
            <a:endParaRPr lang="en-CA" sz="1600"/>
          </a:p>
          <a:p>
            <a:pPr lvl="0"/>
            <a:r>
              <a:rPr lang="en-US" sz="1600"/>
              <a:t>Basis swaps are settled in the form of periodic floating interest rate payments.</a:t>
            </a:r>
            <a:endParaRPr lang="en-CA" sz="1600"/>
          </a:p>
          <a:p>
            <a:pPr lvl="0"/>
            <a:r>
              <a:rPr lang="en-US" sz="1600"/>
              <a:t>Basis swaps are quoted as a spread </a:t>
            </a:r>
            <a:r>
              <a:rPr lang="en-US" sz="1600"/>
              <a:t>over </a:t>
            </a:r>
            <a:r>
              <a:rPr lang="en-US" sz="1600"/>
              <a:t>a</a:t>
            </a:r>
            <a:r>
              <a:rPr lang="en-US" sz="1600" smtClean="0"/>
              <a:t> </a:t>
            </a:r>
            <a:r>
              <a:rPr lang="en-US" sz="1600"/>
              <a:t>reference index. For example, 3-month LIBOR is frequently used as a reference. Spreads are quoted over it.</a:t>
            </a:r>
            <a:endParaRPr lang="en-CA" sz="1600"/>
          </a:p>
          <a:p>
            <a:pPr lvl="0"/>
            <a:endParaRPr lang="en-CA" sz="1600"/>
          </a:p>
        </p:txBody>
      </p:sp>
    </p:spTree>
    <p:extLst>
      <p:ext uri="{BB962C8B-B14F-4D97-AF65-F5344CB8AC3E}">
        <p14:creationId xmlns:p14="http://schemas.microsoft.com/office/powerpoint/2010/main" val="787991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Basis Swap</a:t>
            </a:r>
            <a:endParaRPr sz="2000"/>
          </a:p>
        </p:txBody>
      </p:sp>
      <p:sp>
        <p:nvSpPr>
          <p:cNvPr id="125" name="Shape 125"/>
          <p:cNvSpPr txBox="1">
            <a:spLocks noGrp="1"/>
          </p:cNvSpPr>
          <p:nvPr>
            <p:ph type="body" idx="1"/>
          </p:nvPr>
        </p:nvSpPr>
        <p:spPr>
          <a:xfrm>
            <a:off x="971600" y="1419622"/>
            <a:ext cx="7370700" cy="3528392"/>
          </a:xfrm>
          <a:prstGeom prst="rect">
            <a:avLst/>
          </a:prstGeom>
        </p:spPr>
        <p:txBody>
          <a:bodyPr spcFirstLastPara="1" wrap="square" lIns="91425" tIns="91425" rIns="91425" bIns="91425" anchor="t" anchorCtr="0">
            <a:noAutofit/>
          </a:bodyPr>
          <a:lstStyle/>
          <a:p>
            <a:pPr marL="76200" lvl="0" indent="0" algn="ctr">
              <a:buNone/>
            </a:pPr>
            <a:r>
              <a:rPr lang="en-US"/>
              <a:t>The Use of Interest Rate Basis Swap </a:t>
            </a:r>
            <a:endParaRPr lang="en-CA"/>
          </a:p>
          <a:p>
            <a:pPr lvl="0">
              <a:spcBef>
                <a:spcPts val="1200"/>
              </a:spcBef>
            </a:pPr>
            <a:r>
              <a:rPr lang="en-US" sz="1600"/>
              <a:t>A basis swap can be used to limit interest rate risk that a firm faces as a result of having different lending and borrowing rates.</a:t>
            </a:r>
            <a:endParaRPr lang="en-CA" sz="1600"/>
          </a:p>
          <a:p>
            <a:pPr lvl="0"/>
            <a:r>
              <a:rPr lang="en-US" sz="1600"/>
              <a:t>Basis swaps help investors to mitigate basis risk that is a type of risk associated with imperfect hedging.</a:t>
            </a:r>
            <a:endParaRPr lang="en-CA" sz="1600"/>
          </a:p>
          <a:p>
            <a:pPr lvl="0"/>
            <a:r>
              <a:rPr lang="en-US" sz="1600"/>
              <a:t>Firms also utilize basis swaps to hedge the divergence of different rates.</a:t>
            </a:r>
            <a:endParaRPr lang="en-CA" sz="1600"/>
          </a:p>
          <a:p>
            <a:pPr lvl="0"/>
            <a:r>
              <a:rPr lang="en-US" sz="1600"/>
              <a:t>Basis swaps could involve many different kinds of reference rates for the floating payments, such as 3-month LIBOR, 1-month LIBOR, 6-month LIBOR, prime rate, etc.</a:t>
            </a:r>
            <a:endParaRPr lang="en-CA" sz="1600"/>
          </a:p>
          <a:p>
            <a:pPr lvl="0"/>
            <a:r>
              <a:rPr lang="en-US" sz="1600"/>
              <a:t>There is an active market for </a:t>
            </a:r>
            <a:r>
              <a:rPr lang="en-US" sz="1600"/>
              <a:t>basis </a:t>
            </a:r>
            <a:r>
              <a:rPr lang="en-US" sz="1600" smtClean="0"/>
              <a:t>swaps.</a:t>
            </a:r>
            <a:endParaRPr lang="en-CA" sz="1600"/>
          </a:p>
        </p:txBody>
      </p:sp>
    </p:spTree>
    <p:extLst>
      <p:ext uri="{BB962C8B-B14F-4D97-AF65-F5344CB8AC3E}">
        <p14:creationId xmlns:p14="http://schemas.microsoft.com/office/powerpoint/2010/main" val="3848435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Basis Swap</a:t>
            </a:r>
            <a:endParaRPr sz="2000"/>
          </a:p>
        </p:txBody>
      </p:sp>
      <mc:AlternateContent xmlns:mc="http://schemas.openxmlformats.org/markup-compatibility/2006">
        <mc:Choice xmlns:a14="http://schemas.microsoft.com/office/drawing/2010/main" Requires="a14">
          <p:sp>
            <p:nvSpPr>
              <p:cNvPr id="125" name="Shape 125"/>
              <p:cNvSpPr txBox="1">
                <a:spLocks noGrp="1"/>
              </p:cNvSpPr>
              <p:nvPr>
                <p:ph type="body" idx="1"/>
              </p:nvPr>
            </p:nvSpPr>
            <p:spPr>
              <a:xfrm>
                <a:off x="971600" y="1419622"/>
                <a:ext cx="7370700" cy="3528392"/>
              </a:xfrm>
              <a:prstGeom prst="rect">
                <a:avLst/>
              </a:prstGeom>
            </p:spPr>
            <p:txBody>
              <a:bodyPr spcFirstLastPara="1" wrap="square" lIns="91425" tIns="91425" rIns="91425" bIns="91425" anchor="t" anchorCtr="0">
                <a:noAutofit/>
              </a:bodyPr>
              <a:lstStyle/>
              <a:p>
                <a:pPr marL="76200" lvl="0" indent="0" algn="ctr">
                  <a:buNone/>
                </a:pPr>
                <a:r>
                  <a:rPr lang="en-US" smtClean="0"/>
                  <a:t>Basis Swap or Basis Swaplet Payoff</a:t>
                </a:r>
                <a:endParaRPr lang="en-CA"/>
              </a:p>
              <a:p>
                <a:pPr lvl="0">
                  <a:spcBef>
                    <a:spcPts val="1200"/>
                  </a:spcBef>
                </a:pPr>
                <a:r>
                  <a:rPr lang="en-US" sz="1600"/>
                  <a:t>From the leg 1 receiver perspective, the payoff of a basis swap or basis swaplet at payment date T is given by</a:t>
                </a:r>
                <a:endParaRPr lang="en-CA" sz="1600"/>
              </a:p>
              <a:p>
                <a:pPr marL="76200" indent="0">
                  <a:buNone/>
                </a:pPr>
                <a14:m>
                  <m:oMathPara xmlns:m="http://schemas.openxmlformats.org/officeDocument/2006/math">
                    <m:oMathParaPr>
                      <m:jc m:val="centerGroup"/>
                    </m:oMathParaPr>
                    <m:oMath xmlns:m="http://schemas.openxmlformats.org/officeDocument/2006/math">
                      <m:sSub>
                        <m:sSubPr>
                          <m:ctrlPr>
                            <a:rPr lang="en-CA" sz="1400" i="1"/>
                          </m:ctrlPr>
                        </m:sSubPr>
                        <m:e>
                          <m:r>
                            <a:rPr lang="en-US" sz="1400" i="1"/>
                            <m:t>𝑃𝑎𝑦𝑓𝑓</m:t>
                          </m:r>
                        </m:e>
                        <m:sub>
                          <m:r>
                            <a:rPr lang="en-CA" sz="1400" b="0" i="1" smtClean="0">
                              <a:latin typeface="Cambria Math"/>
                            </a:rPr>
                            <m:t>𝑟𝑒𝑐𝑒𝑖𝑣𝑒𝑟</m:t>
                          </m:r>
                        </m:sub>
                      </m:sSub>
                      <m:r>
                        <a:rPr lang="en-US" sz="1400" i="1"/>
                        <m:t>=</m:t>
                      </m:r>
                      <m:r>
                        <a:rPr lang="en-US" sz="1400" i="1"/>
                        <m:t>𝑁</m:t>
                      </m:r>
                      <m:r>
                        <a:rPr lang="en-US" sz="1400" i="1"/>
                        <m:t>𝜏</m:t>
                      </m:r>
                      <m:r>
                        <a:rPr lang="en-US" sz="1400" i="1"/>
                        <m:t>((</m:t>
                      </m:r>
                      <m:sSub>
                        <m:sSubPr>
                          <m:ctrlPr>
                            <a:rPr lang="en-CA" sz="1400" i="1"/>
                          </m:ctrlPr>
                        </m:sSubPr>
                        <m:e>
                          <m:r>
                            <a:rPr lang="en-US" sz="1400" i="1"/>
                            <m:t>𝑅</m:t>
                          </m:r>
                        </m:e>
                        <m:sub>
                          <m:r>
                            <a:rPr lang="en-US" sz="1400" i="1"/>
                            <m:t>1</m:t>
                          </m:r>
                        </m:sub>
                      </m:sSub>
                      <m:r>
                        <a:rPr lang="en-US" sz="1400" i="1"/>
                        <m:t>−</m:t>
                      </m:r>
                      <m:sSub>
                        <m:sSubPr>
                          <m:ctrlPr>
                            <a:rPr lang="en-CA" sz="1400" i="1"/>
                          </m:ctrlPr>
                        </m:sSubPr>
                        <m:e>
                          <m:r>
                            <a:rPr lang="en-US" sz="1400" i="1"/>
                            <m:t>𝑅</m:t>
                          </m:r>
                        </m:e>
                        <m:sub>
                          <m:r>
                            <a:rPr lang="en-US" sz="1400" i="1"/>
                            <m:t>2</m:t>
                          </m:r>
                        </m:sub>
                      </m:sSub>
                      <m:r>
                        <a:rPr lang="en-US" sz="1400" i="1"/>
                        <m:t>)</m:t>
                      </m:r>
                    </m:oMath>
                  </m:oMathPara>
                </a14:m>
                <a:endParaRPr lang="en-CA" sz="1400"/>
              </a:p>
              <a:p>
                <a:pPr marL="533400" lvl="1" indent="0">
                  <a:buNone/>
                </a:pPr>
                <a:r>
                  <a:rPr lang="en-US" sz="1400"/>
                  <a:t>where </a:t>
                </a:r>
                <a:endParaRPr lang="en-CA" sz="1400"/>
              </a:p>
              <a:p>
                <a:pPr lvl="1">
                  <a:spcBef>
                    <a:spcPts val="600"/>
                  </a:spcBef>
                </a:pPr>
                <a:r>
                  <a:rPr lang="en-US" sz="1400"/>
                  <a:t>N- the notional;</a:t>
                </a:r>
                <a:endParaRPr lang="en-CA" sz="1400"/>
              </a:p>
              <a:p>
                <a:pPr lvl="1"/>
                <a:r>
                  <a:rPr lang="en-US" sz="1400"/>
                  <a:t> </a:t>
                </a:r>
                <a14:m>
                  <m:oMath xmlns:m="http://schemas.openxmlformats.org/officeDocument/2006/math">
                    <m:r>
                      <a:rPr lang="en-US" sz="1400" i="1"/>
                      <m:t>𝜏</m:t>
                    </m:r>
                  </m:oMath>
                </a14:m>
                <a:r>
                  <a:rPr lang="en-US" sz="1400"/>
                  <a:t> – accrual period in years (e.g., a 3 month period </a:t>
                </a:r>
                <a14:m>
                  <m:oMath xmlns:m="http://schemas.openxmlformats.org/officeDocument/2006/math">
                    <m:r>
                      <a:rPr lang="en-US" sz="1400" i="1"/>
                      <m:t>≈</m:t>
                    </m:r>
                  </m:oMath>
                </a14:m>
                <a:r>
                  <a:rPr lang="en-US" sz="1400"/>
                  <a:t> 3/12 </a:t>
                </a:r>
                <a:r>
                  <a:rPr lang="en-US" sz="1400"/>
                  <a:t>= </a:t>
                </a:r>
                <a:r>
                  <a:rPr lang="en-US" sz="1400" smtClean="0"/>
                  <a:t>0.25 years)</a:t>
                </a:r>
                <a:endParaRPr lang="en-CA" sz="1400"/>
              </a:p>
              <a:p>
                <a:pPr lvl="1"/>
                <a14:m>
                  <m:oMath xmlns:m="http://schemas.openxmlformats.org/officeDocument/2006/math">
                    <m:sSub>
                      <m:sSubPr>
                        <m:ctrlPr>
                          <a:rPr lang="en-CA" sz="1400" i="1"/>
                        </m:ctrlPr>
                      </m:sSubPr>
                      <m:e>
                        <m:r>
                          <a:rPr lang="en-US" sz="1400" i="1"/>
                          <m:t>𝑅</m:t>
                        </m:r>
                      </m:e>
                      <m:sub>
                        <m:r>
                          <a:rPr lang="en-US" sz="1400" i="1"/>
                          <m:t>1</m:t>
                        </m:r>
                      </m:sub>
                    </m:sSub>
                  </m:oMath>
                </a14:m>
                <a:r>
                  <a:rPr lang="en-US" sz="1400"/>
                  <a:t> – the floating rate of leg 1 in simply compounding.</a:t>
                </a:r>
                <a:endParaRPr lang="en-CA" sz="1400"/>
              </a:p>
              <a:p>
                <a:pPr lvl="1"/>
                <a14:m>
                  <m:oMath xmlns:m="http://schemas.openxmlformats.org/officeDocument/2006/math">
                    <m:sSub>
                      <m:sSubPr>
                        <m:ctrlPr>
                          <a:rPr lang="en-CA" sz="1400" i="1"/>
                        </m:ctrlPr>
                      </m:sSubPr>
                      <m:e>
                        <m:r>
                          <a:rPr lang="en-US" sz="1400" i="1"/>
                          <m:t>𝑅</m:t>
                        </m:r>
                      </m:e>
                      <m:sub>
                        <m:r>
                          <a:rPr lang="en-US" sz="1400" i="1"/>
                          <m:t>2</m:t>
                        </m:r>
                      </m:sub>
                    </m:sSub>
                  </m:oMath>
                </a14:m>
                <a:r>
                  <a:rPr lang="en-US" sz="1400"/>
                  <a:t> – the floating rate of leg 2 in simply compounding.</a:t>
                </a:r>
                <a:endParaRPr lang="en-CA" sz="1400"/>
              </a:p>
              <a:p>
                <a:pPr lvl="0"/>
                <a:r>
                  <a:rPr lang="en-US" sz="1600"/>
                  <a:t>From the leg 1 payer perspective, the payoff of a swap or swaplet at payment date T is given by</a:t>
                </a:r>
                <a:endParaRPr lang="en-CA" sz="1600"/>
              </a:p>
              <a:p>
                <a:pPr marL="76200" indent="0">
                  <a:buNone/>
                </a:pPr>
                <a14:m>
                  <m:oMathPara xmlns:m="http://schemas.openxmlformats.org/officeDocument/2006/math">
                    <m:oMathParaPr>
                      <m:jc m:val="centerGroup"/>
                    </m:oMathParaPr>
                    <m:oMath xmlns:m="http://schemas.openxmlformats.org/officeDocument/2006/math">
                      <m:sSub>
                        <m:sSubPr>
                          <m:ctrlPr>
                            <a:rPr lang="en-CA" sz="1400" i="1"/>
                          </m:ctrlPr>
                        </m:sSubPr>
                        <m:e>
                          <m:r>
                            <a:rPr lang="en-US" sz="1400" i="1"/>
                            <m:t>𝑃𝑎𝑦𝑓𝑓</m:t>
                          </m:r>
                        </m:e>
                        <m:sub>
                          <m:r>
                            <a:rPr lang="en-US" sz="1400" i="1"/>
                            <m:t>𝑝𝑎𝑦𝑒𝑟</m:t>
                          </m:r>
                        </m:sub>
                      </m:sSub>
                      <m:r>
                        <a:rPr lang="en-US" sz="1400" i="1"/>
                        <m:t>=</m:t>
                      </m:r>
                      <m:r>
                        <a:rPr lang="en-US" sz="1400" i="1"/>
                        <m:t>𝑁</m:t>
                      </m:r>
                      <m:r>
                        <a:rPr lang="en-US" sz="1400" i="1"/>
                        <m:t>𝜏</m:t>
                      </m:r>
                      <m:r>
                        <a:rPr lang="en-US" sz="1400" i="1"/>
                        <m:t>((</m:t>
                      </m:r>
                      <m:sSub>
                        <m:sSubPr>
                          <m:ctrlPr>
                            <a:rPr lang="en-CA" sz="1400" i="1"/>
                          </m:ctrlPr>
                        </m:sSubPr>
                        <m:e>
                          <m:r>
                            <a:rPr lang="en-US" sz="1400" i="1"/>
                            <m:t>𝑅</m:t>
                          </m:r>
                        </m:e>
                        <m:sub>
                          <m:r>
                            <a:rPr lang="en-US" sz="1400" i="1"/>
                            <m:t>2</m:t>
                          </m:r>
                        </m:sub>
                      </m:sSub>
                      <m:r>
                        <a:rPr lang="en-US" sz="1400" i="1"/>
                        <m:t>−</m:t>
                      </m:r>
                      <m:sSub>
                        <m:sSubPr>
                          <m:ctrlPr>
                            <a:rPr lang="en-CA" sz="1400" i="1"/>
                          </m:ctrlPr>
                        </m:sSubPr>
                        <m:e>
                          <m:r>
                            <a:rPr lang="en-US" sz="1400" i="1"/>
                            <m:t>𝑅</m:t>
                          </m:r>
                        </m:e>
                        <m:sub>
                          <m:r>
                            <a:rPr lang="en-US" sz="1400" i="1"/>
                            <m:t>1</m:t>
                          </m:r>
                        </m:sub>
                      </m:sSub>
                      <m:r>
                        <a:rPr lang="en-US" sz="1400" i="1"/>
                        <m:t>)</m:t>
                      </m:r>
                    </m:oMath>
                  </m:oMathPara>
                </a14:m>
                <a:endParaRPr lang="en-CA" sz="1400"/>
              </a:p>
              <a:p>
                <a:pPr lvl="0"/>
                <a:endParaRPr lang="en-CA" sz="1600"/>
              </a:p>
            </p:txBody>
          </p:sp>
        </mc:Choice>
        <mc:Fallback>
          <p:sp>
            <p:nvSpPr>
              <p:cNvPr id="125" name="Shape 125"/>
              <p:cNvSpPr txBox="1">
                <a:spLocks noGrp="1" noRot="1" noChangeAspect="1" noMove="1" noResize="1" noEditPoints="1" noAdjustHandles="1" noChangeArrowheads="1" noChangeShapeType="1" noTextEdit="1"/>
              </p:cNvSpPr>
              <p:nvPr>
                <p:ph type="body" idx="1"/>
              </p:nvPr>
            </p:nvSpPr>
            <p:spPr>
              <a:xfrm>
                <a:off x="971600" y="1419622"/>
                <a:ext cx="7370700" cy="3528392"/>
              </a:xfrm>
              <a:prstGeom prst="rect">
                <a:avLst/>
              </a:prstGeom>
              <a:blipFill rotWithShape="1">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886384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Basis Swap</a:t>
            </a:r>
            <a:endParaRPr sz="2000"/>
          </a:p>
        </p:txBody>
      </p:sp>
      <mc:AlternateContent xmlns:mc="http://schemas.openxmlformats.org/markup-compatibility/2006">
        <mc:Choice xmlns:a14="http://schemas.microsoft.com/office/drawing/2010/main" Requires="a14">
          <p:sp>
            <p:nvSpPr>
              <p:cNvPr id="125" name="Shape 125"/>
              <p:cNvSpPr txBox="1">
                <a:spLocks noGrp="1"/>
              </p:cNvSpPr>
              <p:nvPr>
                <p:ph type="body" idx="1"/>
              </p:nvPr>
            </p:nvSpPr>
            <p:spPr>
              <a:xfrm>
                <a:off x="683568" y="1131590"/>
                <a:ext cx="7730740" cy="3939902"/>
              </a:xfrm>
              <a:prstGeom prst="rect">
                <a:avLst/>
              </a:prstGeom>
            </p:spPr>
            <p:txBody>
              <a:bodyPr spcFirstLastPara="1" wrap="square" lIns="91425" tIns="91425" rIns="91425" bIns="91425" anchor="t" anchorCtr="0">
                <a:noAutofit/>
              </a:bodyPr>
              <a:lstStyle/>
              <a:p>
                <a:pPr marL="76200" lvl="0" indent="0" algn="ctr">
                  <a:buNone/>
                </a:pPr>
                <a:r>
                  <a:rPr lang="en-US"/>
                  <a:t>Valuation</a:t>
                </a:r>
                <a:endParaRPr lang="en-CA"/>
              </a:p>
              <a:p>
                <a:pPr lvl="0"/>
                <a:r>
                  <a:rPr lang="en-US" sz="1600"/>
                  <a:t>The present value of  leg 1 is given by</a:t>
                </a:r>
                <a:endParaRPr lang="en-CA" sz="1600"/>
              </a:p>
              <a:p>
                <a:pPr marL="76200" indent="0">
                  <a:buNone/>
                </a:pPr>
                <a14:m>
                  <m:oMathPara xmlns:m="http://schemas.openxmlformats.org/officeDocument/2006/math">
                    <m:oMathParaPr>
                      <m:jc m:val="centerGroup"/>
                    </m:oMathParaPr>
                    <m:oMath xmlns:m="http://schemas.openxmlformats.org/officeDocument/2006/math">
                      <m:sSub>
                        <m:sSubPr>
                          <m:ctrlPr>
                            <a:rPr lang="en-CA" sz="1400" i="1"/>
                          </m:ctrlPr>
                        </m:sSubPr>
                        <m:e>
                          <m:r>
                            <a:rPr lang="en-US" sz="1400" i="1"/>
                            <m:t>𝑃𝑉</m:t>
                          </m:r>
                        </m:e>
                        <m:sub>
                          <m:r>
                            <a:rPr lang="en-US" sz="1400" i="1"/>
                            <m:t>1</m:t>
                          </m:r>
                        </m:sub>
                      </m:sSub>
                      <m:d>
                        <m:dPr>
                          <m:ctrlPr>
                            <a:rPr lang="en-CA" sz="1400" i="1"/>
                          </m:ctrlPr>
                        </m:dPr>
                        <m:e>
                          <m:r>
                            <a:rPr lang="en-US" sz="1400" i="1"/>
                            <m:t>𝑡</m:t>
                          </m:r>
                        </m:e>
                      </m:d>
                      <m:r>
                        <a:rPr lang="en-US" sz="1400" i="1"/>
                        <m:t>=</m:t>
                      </m:r>
                      <m:r>
                        <a:rPr lang="en-US" sz="1400" i="1"/>
                        <m:t>𝑁</m:t>
                      </m:r>
                      <m:nary>
                        <m:naryPr>
                          <m:chr m:val="∑"/>
                          <m:limLoc m:val="subSup"/>
                          <m:ctrlPr>
                            <a:rPr lang="en-CA" sz="1400" i="1"/>
                          </m:ctrlPr>
                        </m:naryPr>
                        <m:sub>
                          <m:r>
                            <a:rPr lang="en-US" sz="1400" i="1"/>
                            <m:t>𝑖</m:t>
                          </m:r>
                          <m:r>
                            <a:rPr lang="en-US" sz="1400" i="1"/>
                            <m:t>=1</m:t>
                          </m:r>
                        </m:sub>
                        <m:sup>
                          <m:r>
                            <a:rPr lang="en-US" sz="1400" i="1"/>
                            <m:t>𝑛</m:t>
                          </m:r>
                        </m:sup>
                        <m:e>
                          <m:d>
                            <m:dPr>
                              <m:ctrlPr>
                                <a:rPr lang="en-CA" sz="1400" i="1"/>
                              </m:ctrlPr>
                            </m:dPr>
                            <m:e>
                              <m:sSub>
                                <m:sSubPr>
                                  <m:ctrlPr>
                                    <a:rPr lang="en-CA" sz="1400" i="1"/>
                                  </m:ctrlPr>
                                </m:sSubPr>
                                <m:e>
                                  <m:r>
                                    <a:rPr lang="en-US" sz="1400" i="1"/>
                                    <m:t>𝐹</m:t>
                                  </m:r>
                                </m:e>
                                <m:sub>
                                  <m:r>
                                    <a:rPr lang="en-US" sz="1400" i="1"/>
                                    <m:t>1</m:t>
                                  </m:r>
                                  <m:r>
                                    <a:rPr lang="en-US" sz="1400" i="1"/>
                                    <m:t>𝑖</m:t>
                                  </m:r>
                                </m:sub>
                              </m:sSub>
                              <m:r>
                                <a:rPr lang="en-US" sz="1400" i="1"/>
                                <m:t>+</m:t>
                              </m:r>
                              <m:sSub>
                                <m:sSubPr>
                                  <m:ctrlPr>
                                    <a:rPr lang="en-CA" sz="1400" i="1"/>
                                  </m:ctrlPr>
                                </m:sSubPr>
                                <m:e>
                                  <m:r>
                                    <a:rPr lang="en-US" sz="1400" i="1"/>
                                    <m:t>𝑠</m:t>
                                  </m:r>
                                </m:e>
                                <m:sub>
                                  <m:r>
                                    <a:rPr lang="en-US" sz="1400" i="1"/>
                                    <m:t>1</m:t>
                                  </m:r>
                                </m:sub>
                              </m:sSub>
                            </m:e>
                          </m:d>
                          <m:sSub>
                            <m:sSubPr>
                              <m:ctrlPr>
                                <a:rPr lang="en-CA" sz="1400" i="1"/>
                              </m:ctrlPr>
                            </m:sSubPr>
                            <m:e>
                              <m:r>
                                <a:rPr lang="en-US" sz="1400" i="1"/>
                                <m:t>𝜏</m:t>
                              </m:r>
                            </m:e>
                            <m:sub>
                              <m:r>
                                <a:rPr lang="en-US" sz="1400" i="1"/>
                                <m:t>𝑖</m:t>
                              </m:r>
                            </m:sub>
                          </m:sSub>
                          <m:sSub>
                            <m:sSubPr>
                              <m:ctrlPr>
                                <a:rPr lang="en-CA" sz="1400" i="1"/>
                              </m:ctrlPr>
                            </m:sSubPr>
                            <m:e>
                              <m:r>
                                <a:rPr lang="en-US" sz="1400" i="1"/>
                                <m:t>𝐷</m:t>
                              </m:r>
                            </m:e>
                            <m:sub>
                              <m:r>
                                <a:rPr lang="en-US" sz="1400" i="1"/>
                                <m:t>𝑖</m:t>
                              </m:r>
                            </m:sub>
                          </m:sSub>
                        </m:e>
                      </m:nary>
                    </m:oMath>
                  </m:oMathPara>
                </a14:m>
                <a:endParaRPr lang="en-CA" sz="1400"/>
              </a:p>
              <a:p>
                <a:pPr marL="533400" lvl="1" indent="0">
                  <a:buNone/>
                </a:pPr>
                <a:r>
                  <a:rPr lang="en-US" sz="1400"/>
                  <a:t>where </a:t>
                </a:r>
                <a:endParaRPr lang="en-CA" sz="1400"/>
              </a:p>
              <a:p>
                <a:pPr lvl="1"/>
                <a:r>
                  <a:rPr lang="en-US" sz="1400"/>
                  <a:t>t is the </a:t>
                </a:r>
                <a:r>
                  <a:rPr lang="en-US" sz="1400"/>
                  <a:t>valuation </a:t>
                </a:r>
                <a:r>
                  <a:rPr lang="en-US" sz="1400" smtClean="0"/>
                  <a:t>date and </a:t>
                </a:r>
                <a14:m>
                  <m:oMath xmlns:m="http://schemas.openxmlformats.org/officeDocument/2006/math">
                    <m:sSub>
                      <m:sSubPr>
                        <m:ctrlPr>
                          <a:rPr lang="en-CA" sz="1400" i="1">
                            <a:latin typeface="Cambria Math"/>
                          </a:rPr>
                        </m:ctrlPr>
                      </m:sSubPr>
                      <m:e>
                        <m:r>
                          <a:rPr lang="en-US" sz="1400" i="1">
                            <a:latin typeface="Cambria Math"/>
                          </a:rPr>
                          <m:t>𝑠</m:t>
                        </m:r>
                      </m:e>
                      <m:sub>
                        <m:r>
                          <a:rPr lang="en-US" sz="1400" i="1">
                            <a:latin typeface="Cambria Math"/>
                          </a:rPr>
                          <m:t>1</m:t>
                        </m:r>
                      </m:sub>
                    </m:sSub>
                  </m:oMath>
                </a14:m>
                <a:r>
                  <a:rPr lang="en-US" sz="1400"/>
                  <a:t> is the floating spread.</a:t>
                </a:r>
                <a:endParaRPr lang="en-CA" sz="1400"/>
              </a:p>
              <a:p>
                <a:pPr lvl="1"/>
                <a14:m>
                  <m:oMath xmlns:m="http://schemas.openxmlformats.org/officeDocument/2006/math">
                    <m:sSub>
                      <m:sSubPr>
                        <m:ctrlPr>
                          <a:rPr lang="en-CA" sz="1400" i="1"/>
                        </m:ctrlPr>
                      </m:sSubPr>
                      <m:e>
                        <m:r>
                          <a:rPr lang="en-US" sz="1400" i="1"/>
                          <m:t>𝐷</m:t>
                        </m:r>
                      </m:e>
                      <m:sub>
                        <m:r>
                          <a:rPr lang="en-US" sz="1400" i="1"/>
                          <m:t>𝑖</m:t>
                        </m:r>
                      </m:sub>
                    </m:sSub>
                    <m:r>
                      <a:rPr lang="en-US" sz="1400" i="1"/>
                      <m:t>=</m:t>
                    </m:r>
                    <m:r>
                      <a:rPr lang="en-US" sz="1400" i="1"/>
                      <m:t>𝐷</m:t>
                    </m:r>
                    <m:r>
                      <a:rPr lang="en-US" sz="1400" i="1"/>
                      <m:t>(</m:t>
                    </m:r>
                    <m:r>
                      <a:rPr lang="en-US" sz="1400" i="1"/>
                      <m:t>𝑡</m:t>
                    </m:r>
                    <m:r>
                      <a:rPr lang="en-US" sz="1400" i="1"/>
                      <m:t>,</m:t>
                    </m:r>
                    <m:sSub>
                      <m:sSubPr>
                        <m:ctrlPr>
                          <a:rPr lang="en-CA" sz="1400" i="1"/>
                        </m:ctrlPr>
                      </m:sSubPr>
                      <m:e>
                        <m:r>
                          <a:rPr lang="en-US" sz="1400" i="1"/>
                          <m:t>𝑇</m:t>
                        </m:r>
                      </m:e>
                      <m:sub>
                        <m:r>
                          <a:rPr lang="en-US" sz="1400" i="1"/>
                          <m:t>𝑖</m:t>
                        </m:r>
                      </m:sub>
                    </m:sSub>
                    <m:r>
                      <a:rPr lang="en-US" sz="1400" i="1"/>
                      <m:t>)</m:t>
                    </m:r>
                  </m:oMath>
                </a14:m>
                <a:r>
                  <a:rPr lang="en-US" sz="1400"/>
                  <a:t> is the discount factor.</a:t>
                </a:r>
                <a:endParaRPr lang="en-CA" sz="1400"/>
              </a:p>
              <a:p>
                <a:pPr lvl="1"/>
                <a14:m>
                  <m:oMath xmlns:m="http://schemas.openxmlformats.org/officeDocument/2006/math">
                    <m:sSub>
                      <m:sSubPr>
                        <m:ctrlPr>
                          <a:rPr lang="en-CA" sz="1400" i="1"/>
                        </m:ctrlPr>
                      </m:sSubPr>
                      <m:e>
                        <m:r>
                          <a:rPr lang="en-US" sz="1400" i="1"/>
                          <m:t>𝐹</m:t>
                        </m:r>
                      </m:e>
                      <m:sub>
                        <m:r>
                          <a:rPr lang="en-US" sz="1400" i="1"/>
                          <m:t>1</m:t>
                        </m:r>
                        <m:r>
                          <a:rPr lang="en-US" sz="1400" i="1"/>
                          <m:t>𝑖</m:t>
                        </m:r>
                      </m:sub>
                    </m:sSub>
                    <m:r>
                      <a:rPr lang="en-US" sz="1400" i="1"/>
                      <m:t>=</m:t>
                    </m:r>
                    <m:d>
                      <m:dPr>
                        <m:ctrlPr>
                          <a:rPr lang="en-CA" sz="1400" i="1"/>
                        </m:ctrlPr>
                      </m:dPr>
                      <m:e>
                        <m:f>
                          <m:fPr>
                            <m:ctrlPr>
                              <a:rPr lang="en-CA" sz="1400" i="1"/>
                            </m:ctrlPr>
                          </m:fPr>
                          <m:num>
                            <m:sSub>
                              <m:sSubPr>
                                <m:ctrlPr>
                                  <a:rPr lang="en-CA" sz="1400" i="1"/>
                                </m:ctrlPr>
                              </m:sSubPr>
                              <m:e>
                                <m:r>
                                  <a:rPr lang="en-US" sz="1400" i="1"/>
                                  <m:t>𝐷</m:t>
                                </m:r>
                              </m:e>
                              <m:sub>
                                <m:r>
                                  <a:rPr lang="en-US" sz="1400" i="1"/>
                                  <m:t>𝑖</m:t>
                                </m:r>
                                <m:r>
                                  <a:rPr lang="en-US" sz="1400" i="1"/>
                                  <m:t>−1</m:t>
                                </m:r>
                              </m:sub>
                            </m:sSub>
                          </m:num>
                          <m:den>
                            <m:sSub>
                              <m:sSubPr>
                                <m:ctrlPr>
                                  <a:rPr lang="en-CA" sz="1400" i="1"/>
                                </m:ctrlPr>
                              </m:sSubPr>
                              <m:e>
                                <m:r>
                                  <a:rPr lang="en-US" sz="1400" i="1"/>
                                  <m:t>𝐷</m:t>
                                </m:r>
                              </m:e>
                              <m:sub>
                                <m:r>
                                  <a:rPr lang="en-US" sz="1400" i="1"/>
                                  <m:t>𝑖</m:t>
                                </m:r>
                              </m:sub>
                            </m:sSub>
                          </m:den>
                        </m:f>
                        <m:r>
                          <a:rPr lang="en-US" sz="1400" i="1"/>
                          <m:t>−1</m:t>
                        </m:r>
                      </m:e>
                    </m:d>
                    <m:r>
                      <a:rPr lang="en-US" sz="1400" i="1"/>
                      <m:t>/</m:t>
                    </m:r>
                    <m:sSub>
                      <m:sSubPr>
                        <m:ctrlPr>
                          <a:rPr lang="en-CA" sz="1400" i="1"/>
                        </m:ctrlPr>
                      </m:sSubPr>
                      <m:e>
                        <m:r>
                          <a:rPr lang="en-US" sz="1400" i="1"/>
                          <m:t>𝜏</m:t>
                        </m:r>
                      </m:e>
                      <m:sub>
                        <m:r>
                          <a:rPr lang="en-US" sz="1400" i="1"/>
                          <m:t>𝑖</m:t>
                        </m:r>
                      </m:sub>
                    </m:sSub>
                  </m:oMath>
                </a14:m>
                <a:r>
                  <a:rPr lang="en-US" sz="1400"/>
                  <a:t> is the simply compounded forward </a:t>
                </a:r>
                <a:r>
                  <a:rPr lang="en-US" sz="1400"/>
                  <a:t>rate </a:t>
                </a:r>
                <a:endParaRPr lang="en-CA" sz="1400"/>
              </a:p>
              <a:p>
                <a:pPr lvl="0"/>
                <a:r>
                  <a:rPr lang="en-US" sz="1600"/>
                  <a:t>The present value of leg 2 is given by</a:t>
                </a:r>
                <a:endParaRPr lang="en-CA" sz="1600"/>
              </a:p>
              <a:p>
                <a:pPr marL="76200" indent="0">
                  <a:buNone/>
                </a:pPr>
                <a14:m>
                  <m:oMathPara xmlns:m="http://schemas.openxmlformats.org/officeDocument/2006/math">
                    <m:oMathParaPr>
                      <m:jc m:val="centerGroup"/>
                    </m:oMathParaPr>
                    <m:oMath xmlns:m="http://schemas.openxmlformats.org/officeDocument/2006/math">
                      <m:sSub>
                        <m:sSubPr>
                          <m:ctrlPr>
                            <a:rPr lang="en-CA" sz="1400" i="1"/>
                          </m:ctrlPr>
                        </m:sSubPr>
                        <m:e>
                          <m:r>
                            <a:rPr lang="en-US" sz="1400" i="1"/>
                            <m:t>𝑃𝑉</m:t>
                          </m:r>
                        </m:e>
                        <m:sub>
                          <m:r>
                            <a:rPr lang="en-US" sz="1400" i="1"/>
                            <m:t>2</m:t>
                          </m:r>
                        </m:sub>
                      </m:sSub>
                      <m:d>
                        <m:dPr>
                          <m:ctrlPr>
                            <a:rPr lang="en-CA" sz="1400" i="1"/>
                          </m:ctrlPr>
                        </m:dPr>
                        <m:e>
                          <m:r>
                            <a:rPr lang="en-US" sz="1400" i="1"/>
                            <m:t>𝑡</m:t>
                          </m:r>
                        </m:e>
                      </m:d>
                      <m:r>
                        <a:rPr lang="en-US" sz="1400" i="1"/>
                        <m:t>=</m:t>
                      </m:r>
                      <m:r>
                        <a:rPr lang="en-US" sz="1400" i="1"/>
                        <m:t>𝑁</m:t>
                      </m:r>
                      <m:nary>
                        <m:naryPr>
                          <m:chr m:val="∑"/>
                          <m:limLoc m:val="subSup"/>
                          <m:ctrlPr>
                            <a:rPr lang="en-CA" sz="1400" i="1"/>
                          </m:ctrlPr>
                        </m:naryPr>
                        <m:sub>
                          <m:r>
                            <a:rPr lang="en-US" sz="1400" i="1"/>
                            <m:t>𝑖</m:t>
                          </m:r>
                          <m:r>
                            <a:rPr lang="en-US" sz="1400" i="1"/>
                            <m:t>=1</m:t>
                          </m:r>
                        </m:sub>
                        <m:sup>
                          <m:r>
                            <a:rPr lang="en-US" sz="1400" i="1"/>
                            <m:t>𝑛</m:t>
                          </m:r>
                        </m:sup>
                        <m:e>
                          <m:d>
                            <m:dPr>
                              <m:ctrlPr>
                                <a:rPr lang="en-CA" sz="1400" i="1"/>
                              </m:ctrlPr>
                            </m:dPr>
                            <m:e>
                              <m:sSub>
                                <m:sSubPr>
                                  <m:ctrlPr>
                                    <a:rPr lang="en-CA" sz="1400" i="1"/>
                                  </m:ctrlPr>
                                </m:sSubPr>
                                <m:e>
                                  <m:r>
                                    <a:rPr lang="en-US" sz="1400" i="1"/>
                                    <m:t>𝐹</m:t>
                                  </m:r>
                                </m:e>
                                <m:sub>
                                  <m:r>
                                    <a:rPr lang="en-US" sz="1400" i="1"/>
                                    <m:t>2</m:t>
                                  </m:r>
                                  <m:r>
                                    <a:rPr lang="en-US" sz="1400" i="1"/>
                                    <m:t>𝑖</m:t>
                                  </m:r>
                                </m:sub>
                              </m:sSub>
                              <m:r>
                                <a:rPr lang="en-US" sz="1400" i="1"/>
                                <m:t>+</m:t>
                              </m:r>
                              <m:sSub>
                                <m:sSubPr>
                                  <m:ctrlPr>
                                    <a:rPr lang="en-CA" sz="1400" i="1"/>
                                  </m:ctrlPr>
                                </m:sSubPr>
                                <m:e>
                                  <m:r>
                                    <a:rPr lang="en-US" sz="1400" i="1"/>
                                    <m:t>𝑠</m:t>
                                  </m:r>
                                </m:e>
                                <m:sub>
                                  <m:r>
                                    <a:rPr lang="en-US" sz="1400" i="1"/>
                                    <m:t>2</m:t>
                                  </m:r>
                                </m:sub>
                              </m:sSub>
                            </m:e>
                          </m:d>
                          <m:sSub>
                            <m:sSubPr>
                              <m:ctrlPr>
                                <a:rPr lang="en-CA" sz="1400" i="1"/>
                              </m:ctrlPr>
                            </m:sSubPr>
                            <m:e>
                              <m:r>
                                <a:rPr lang="en-US" sz="1400" i="1"/>
                                <m:t>𝜏</m:t>
                              </m:r>
                            </m:e>
                            <m:sub>
                              <m:r>
                                <a:rPr lang="en-US" sz="1400" i="1"/>
                                <m:t>𝑖</m:t>
                              </m:r>
                            </m:sub>
                          </m:sSub>
                          <m:sSub>
                            <m:sSubPr>
                              <m:ctrlPr>
                                <a:rPr lang="en-CA" sz="1400" i="1"/>
                              </m:ctrlPr>
                            </m:sSubPr>
                            <m:e>
                              <m:r>
                                <a:rPr lang="en-US" sz="1400" i="1"/>
                                <m:t>𝐷</m:t>
                              </m:r>
                            </m:e>
                            <m:sub>
                              <m:r>
                                <a:rPr lang="en-US" sz="1400" i="1"/>
                                <m:t>𝑖</m:t>
                              </m:r>
                            </m:sub>
                          </m:sSub>
                        </m:e>
                      </m:nary>
                    </m:oMath>
                  </m:oMathPara>
                </a14:m>
                <a:endParaRPr lang="en-CA" sz="1400"/>
              </a:p>
              <a:p>
                <a:pPr lvl="0"/>
                <a:r>
                  <a:rPr lang="en-US" sz="1600"/>
                  <a:t>The present value of an interest rate swap can </a:t>
                </a:r>
                <a:r>
                  <a:rPr lang="en-US" sz="1600"/>
                  <a:t>expressed </a:t>
                </a:r>
                <a:r>
                  <a:rPr lang="en-US" sz="1600" smtClean="0"/>
                  <a:t>as</a:t>
                </a:r>
                <a:r>
                  <a:rPr lang="en-US" sz="1400"/>
                  <a:t>	</a:t>
                </a:r>
                <a:endParaRPr lang="en-CA" sz="1400"/>
              </a:p>
              <a:p>
                <a:pPr lvl="1"/>
                <a:r>
                  <a:rPr lang="en-US" sz="1400"/>
                  <a:t>From the leg 1 receiver perspective, </a:t>
                </a:r>
                <a14:m>
                  <m:oMath xmlns:m="http://schemas.openxmlformats.org/officeDocument/2006/math">
                    <m:r>
                      <a:rPr lang="en-US" sz="1400" i="1"/>
                      <m:t>𝑃𝑉</m:t>
                    </m:r>
                    <m:r>
                      <a:rPr lang="en-US" sz="1400" i="1"/>
                      <m:t>=</m:t>
                    </m:r>
                    <m:sSub>
                      <m:sSubPr>
                        <m:ctrlPr>
                          <a:rPr lang="en-CA" sz="1400" i="1"/>
                        </m:ctrlPr>
                      </m:sSubPr>
                      <m:e>
                        <m:r>
                          <a:rPr lang="en-US" sz="1400" i="1"/>
                          <m:t>𝑃𝑉</m:t>
                        </m:r>
                      </m:e>
                      <m:sub>
                        <m:r>
                          <a:rPr lang="en-US" sz="1400" i="1"/>
                          <m:t>1</m:t>
                        </m:r>
                      </m:sub>
                    </m:sSub>
                    <m:r>
                      <a:rPr lang="en-US" sz="1400" i="1"/>
                      <m:t>−</m:t>
                    </m:r>
                    <m:sSub>
                      <m:sSubPr>
                        <m:ctrlPr>
                          <a:rPr lang="en-CA" sz="1400" i="1"/>
                        </m:ctrlPr>
                      </m:sSubPr>
                      <m:e>
                        <m:r>
                          <a:rPr lang="en-US" sz="1400" i="1"/>
                          <m:t>𝑃𝑉</m:t>
                        </m:r>
                      </m:e>
                      <m:sub>
                        <m:r>
                          <a:rPr lang="en-US" sz="1400" i="1"/>
                          <m:t>2</m:t>
                        </m:r>
                      </m:sub>
                    </m:sSub>
                  </m:oMath>
                </a14:m>
                <a:endParaRPr lang="en-CA" sz="1400" smtClean="0"/>
              </a:p>
              <a:p>
                <a:pPr lvl="1"/>
                <a:r>
                  <a:rPr lang="en-US" sz="1400"/>
                  <a:t>From the leg 1 payer perspective, </a:t>
                </a:r>
                <a14:m>
                  <m:oMath xmlns:m="http://schemas.openxmlformats.org/officeDocument/2006/math">
                    <m:r>
                      <a:rPr lang="en-US" sz="1400" i="1">
                        <a:latin typeface="Cambria Math"/>
                      </a:rPr>
                      <m:t>𝑃𝑉</m:t>
                    </m:r>
                    <m:r>
                      <a:rPr lang="en-US" sz="1400" i="1">
                        <a:latin typeface="Cambria Math"/>
                      </a:rPr>
                      <m:t>=</m:t>
                    </m:r>
                    <m:sSub>
                      <m:sSubPr>
                        <m:ctrlPr>
                          <a:rPr lang="en-CA" sz="1400" i="1">
                            <a:latin typeface="Cambria Math"/>
                          </a:rPr>
                        </m:ctrlPr>
                      </m:sSubPr>
                      <m:e>
                        <m:r>
                          <a:rPr lang="en-US" sz="1400" i="1">
                            <a:latin typeface="Cambria Math"/>
                          </a:rPr>
                          <m:t>𝑃𝑉</m:t>
                        </m:r>
                      </m:e>
                      <m:sub>
                        <m:r>
                          <a:rPr lang="en-US" sz="1400" i="1">
                            <a:latin typeface="Cambria Math"/>
                          </a:rPr>
                          <m:t>2</m:t>
                        </m:r>
                      </m:sub>
                    </m:sSub>
                    <m:r>
                      <a:rPr lang="en-US" sz="1400" i="1">
                        <a:latin typeface="Cambria Math"/>
                      </a:rPr>
                      <m:t>−</m:t>
                    </m:r>
                    <m:sSub>
                      <m:sSubPr>
                        <m:ctrlPr>
                          <a:rPr lang="en-CA" sz="1400" i="1">
                            <a:latin typeface="Cambria Math"/>
                          </a:rPr>
                        </m:ctrlPr>
                      </m:sSubPr>
                      <m:e>
                        <m:r>
                          <a:rPr lang="en-US" sz="1400" i="1">
                            <a:latin typeface="Cambria Math"/>
                          </a:rPr>
                          <m:t>𝑃𝑉</m:t>
                        </m:r>
                      </m:e>
                      <m:sub>
                        <m:r>
                          <a:rPr lang="en-US" sz="1400" i="1">
                            <a:latin typeface="Cambria Math"/>
                          </a:rPr>
                          <m:t>1</m:t>
                        </m:r>
                      </m:sub>
                    </m:sSub>
                  </m:oMath>
                </a14:m>
                <a:r>
                  <a:rPr lang="en-US" sz="1400"/>
                  <a:t>	</a:t>
                </a:r>
                <a:endParaRPr lang="en-CA" sz="1400"/>
              </a:p>
            </p:txBody>
          </p:sp>
        </mc:Choice>
        <mc:Fallback>
          <p:sp>
            <p:nvSpPr>
              <p:cNvPr id="125" name="Shape 125"/>
              <p:cNvSpPr txBox="1">
                <a:spLocks noGrp="1" noRot="1" noChangeAspect="1" noMove="1" noResize="1" noEditPoints="1" noAdjustHandles="1" noChangeArrowheads="1" noChangeShapeType="1" noTextEdit="1"/>
              </p:cNvSpPr>
              <p:nvPr>
                <p:ph type="body" idx="1"/>
              </p:nvPr>
            </p:nvSpPr>
            <p:spPr>
              <a:xfrm>
                <a:off x="683568" y="1131590"/>
                <a:ext cx="7730740" cy="3939902"/>
              </a:xfrm>
              <a:prstGeom prst="rect">
                <a:avLst/>
              </a:prstGeom>
              <a:blipFill rotWithShape="1">
                <a:blip r:embed="rId3"/>
                <a:stretch>
                  <a:fillRect b="-5108"/>
                </a:stretch>
              </a:blipFill>
            </p:spPr>
            <p:txBody>
              <a:bodyPr/>
              <a:lstStyle/>
              <a:p>
                <a:r>
                  <a:rPr lang="en-CA">
                    <a:noFill/>
                  </a:rPr>
                  <a:t> </a:t>
                </a:r>
              </a:p>
            </p:txBody>
          </p:sp>
        </mc:Fallback>
      </mc:AlternateContent>
    </p:spTree>
    <p:extLst>
      <p:ext uri="{BB962C8B-B14F-4D97-AF65-F5344CB8AC3E}">
        <p14:creationId xmlns:p14="http://schemas.microsoft.com/office/powerpoint/2010/main" val="1366270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Basis Swap</a:t>
            </a:r>
            <a:endParaRPr sz="2000"/>
          </a:p>
        </p:txBody>
      </p:sp>
      <p:sp>
        <p:nvSpPr>
          <p:cNvPr id="125" name="Shape 125"/>
          <p:cNvSpPr txBox="1">
            <a:spLocks noGrp="1"/>
          </p:cNvSpPr>
          <p:nvPr>
            <p:ph type="body" idx="1"/>
          </p:nvPr>
        </p:nvSpPr>
        <p:spPr>
          <a:xfrm>
            <a:off x="683568" y="1275606"/>
            <a:ext cx="7730740" cy="3744416"/>
          </a:xfrm>
          <a:prstGeom prst="rect">
            <a:avLst/>
          </a:prstGeom>
        </p:spPr>
        <p:txBody>
          <a:bodyPr spcFirstLastPara="1" wrap="square" lIns="91425" tIns="91425" rIns="91425" bIns="91425" anchor="t" anchorCtr="0">
            <a:noAutofit/>
          </a:bodyPr>
          <a:lstStyle/>
          <a:p>
            <a:pPr marL="76200" lvl="0" indent="0" algn="ctr">
              <a:buNone/>
            </a:pPr>
            <a:r>
              <a:rPr lang="en-US"/>
              <a:t>Practical Notes</a:t>
            </a:r>
            <a:endParaRPr lang="en-CA"/>
          </a:p>
          <a:p>
            <a:pPr lvl="0"/>
            <a:r>
              <a:rPr lang="en-US" sz="1600"/>
              <a:t>First of all, you need to generate accurate cash flows for each leg. The cash flow generation is based on the start time, end time and payment frequency of the leg, plus calendar (holidays), business convention (e.g., modified following, following, etc.) and whether sticky month end.</a:t>
            </a:r>
            <a:endParaRPr lang="en-CA" sz="1600"/>
          </a:p>
          <a:p>
            <a:pPr lvl="0"/>
            <a:r>
              <a:rPr lang="en-US" sz="1600"/>
              <a:t>We assume that accrual periods are the same as reset periods and payment dates are the same as accrual end dates in the above formulas for brevity. But in fact, they are different due to different market conventions. For example, index periods can overlap each other but swap cash flows are not allowed to overlap.</a:t>
            </a:r>
            <a:endParaRPr lang="en-CA" sz="1600"/>
          </a:p>
          <a:p>
            <a:pPr lvl="0"/>
            <a:r>
              <a:rPr lang="en-US" sz="1600"/>
              <a:t>The accrual period is calculated according to the start date and end date of a cash flow plus day count convention </a:t>
            </a:r>
            <a:endParaRPr lang="en-CA" sz="1600"/>
          </a:p>
          <a:p>
            <a:pPr lvl="0"/>
            <a:endParaRPr lang="en-CA" sz="1600"/>
          </a:p>
        </p:txBody>
      </p:sp>
    </p:spTree>
    <p:extLst>
      <p:ext uri="{BB962C8B-B14F-4D97-AF65-F5344CB8AC3E}">
        <p14:creationId xmlns:p14="http://schemas.microsoft.com/office/powerpoint/2010/main" val="3385293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Basis Swap</a:t>
            </a:r>
            <a:endParaRPr sz="2000"/>
          </a:p>
        </p:txBody>
      </p:sp>
      <mc:AlternateContent xmlns:mc="http://schemas.openxmlformats.org/markup-compatibility/2006" xmlns:a14="http://schemas.microsoft.com/office/drawing/2010/main">
        <mc:Choice Requires="a14">
          <p:sp>
            <p:nvSpPr>
              <p:cNvPr id="125" name="Shape 125"/>
              <p:cNvSpPr txBox="1">
                <a:spLocks noGrp="1"/>
              </p:cNvSpPr>
              <p:nvPr>
                <p:ph type="body" idx="1"/>
              </p:nvPr>
            </p:nvSpPr>
            <p:spPr>
              <a:xfrm>
                <a:off x="683568" y="1275606"/>
                <a:ext cx="7730740" cy="3744416"/>
              </a:xfrm>
              <a:prstGeom prst="rect">
                <a:avLst/>
              </a:prstGeom>
            </p:spPr>
            <p:txBody>
              <a:bodyPr spcFirstLastPara="1" wrap="square" lIns="91425" tIns="91425" rIns="91425" bIns="91425" anchor="t" anchorCtr="0">
                <a:noAutofit/>
              </a:bodyPr>
              <a:lstStyle/>
              <a:p>
                <a:pPr marL="76200" lvl="0" indent="0" algn="ctr">
                  <a:buNone/>
                </a:pPr>
                <a:r>
                  <a:rPr lang="en-US"/>
                  <a:t>Practical </a:t>
                </a:r>
                <a:r>
                  <a:rPr lang="en-US" smtClean="0"/>
                  <a:t>Notes (Cont)</a:t>
                </a:r>
                <a:endParaRPr lang="en-CA"/>
              </a:p>
              <a:p>
                <a:pPr lvl="0"/>
                <a:r>
                  <a:rPr lang="en-US" sz="1600" smtClean="0"/>
                  <a:t>The </a:t>
                </a:r>
                <a:r>
                  <a:rPr lang="en-US" sz="1600"/>
                  <a:t>forward rate should be computed based on the reset period (index reset date, index start date, index end date)  that are determined by index definition, such as index tenor and convention. it is simply compounded.</a:t>
                </a:r>
                <a:endParaRPr lang="en-CA" sz="1600"/>
              </a:p>
              <a:p>
                <a:pPr lvl="0"/>
                <a:r>
                  <a:rPr lang="en-US" sz="1600"/>
                  <a:t>Sometimes there is a floating spread added on the top of the floating rate in the floating leg.</a:t>
                </a:r>
                <a:endParaRPr lang="en-CA" sz="1600"/>
              </a:p>
              <a:p>
                <a:pPr lvl="0"/>
                <a:r>
                  <a:rPr lang="en-US" sz="1600"/>
                  <a:t>The formula above doesn’t contain the last live reset cash flow whose reset date is less than valuation date but payment date is greater than valuation date. The reset value </a:t>
                </a:r>
                <a:r>
                  <a:rPr lang="en-US" sz="1600" smtClean="0"/>
                  <a:t>is </a:t>
                </a:r>
              </a:p>
              <a:p>
                <a:pPr marL="76200" lvl="0" indent="0" algn="ctr">
                  <a:buNone/>
                </a:pPr>
                <a14:m>
                  <m:oMath xmlns:m="http://schemas.openxmlformats.org/officeDocument/2006/math">
                    <m:sSub>
                      <m:sSubPr>
                        <m:ctrlPr>
                          <a:rPr lang="en-CA" sz="1600" i="1">
                            <a:latin typeface="Cambria Math"/>
                          </a:rPr>
                        </m:ctrlPr>
                      </m:sSubPr>
                      <m:e>
                        <m:r>
                          <a:rPr lang="en-US" sz="1600" i="1">
                            <a:latin typeface="Cambria Math"/>
                          </a:rPr>
                          <m:t>𝑃𝑉</m:t>
                        </m:r>
                      </m:e>
                      <m:sub>
                        <m:r>
                          <a:rPr lang="en-US" sz="1600" i="1">
                            <a:latin typeface="Cambria Math"/>
                          </a:rPr>
                          <m:t>𝑟𝑒𝑠𝑒𝑡</m:t>
                        </m:r>
                      </m:sub>
                    </m:sSub>
                    <m:r>
                      <a:rPr lang="en-US" sz="1600" i="1">
                        <a:latin typeface="Cambria Math"/>
                      </a:rPr>
                      <m:t>=</m:t>
                    </m:r>
                    <m:sSub>
                      <m:sSubPr>
                        <m:ctrlPr>
                          <a:rPr lang="en-CA" sz="1600" i="1">
                            <a:latin typeface="Cambria Math"/>
                          </a:rPr>
                        </m:ctrlPr>
                      </m:sSubPr>
                      <m:e>
                        <m:r>
                          <a:rPr lang="en-US" sz="1600" i="1">
                            <a:latin typeface="Cambria Math"/>
                          </a:rPr>
                          <m:t>𝑟</m:t>
                        </m:r>
                      </m:e>
                      <m:sub>
                        <m:r>
                          <a:rPr lang="en-US" sz="1600" i="1">
                            <a:latin typeface="Cambria Math"/>
                          </a:rPr>
                          <m:t>0</m:t>
                        </m:r>
                      </m:sub>
                    </m:sSub>
                    <m:r>
                      <a:rPr lang="en-US" sz="1600" i="1">
                        <a:latin typeface="Cambria Math"/>
                      </a:rPr>
                      <m:t>𝑁</m:t>
                    </m:r>
                    <m:sSub>
                      <m:sSubPr>
                        <m:ctrlPr>
                          <a:rPr lang="en-CA" sz="1600" i="1">
                            <a:latin typeface="Cambria Math"/>
                          </a:rPr>
                        </m:ctrlPr>
                      </m:sSubPr>
                      <m:e>
                        <m:r>
                          <a:rPr lang="en-US" sz="1600" i="1">
                            <a:latin typeface="Cambria Math"/>
                          </a:rPr>
                          <m:t>𝜏</m:t>
                        </m:r>
                      </m:e>
                      <m:sub>
                        <m:r>
                          <a:rPr lang="en-US" sz="1600" i="1">
                            <a:latin typeface="Cambria Math"/>
                          </a:rPr>
                          <m:t>0</m:t>
                        </m:r>
                      </m:sub>
                    </m:sSub>
                    <m:sSub>
                      <m:sSubPr>
                        <m:ctrlPr>
                          <a:rPr lang="en-CA" sz="1600" i="1">
                            <a:latin typeface="Cambria Math"/>
                          </a:rPr>
                        </m:ctrlPr>
                      </m:sSubPr>
                      <m:e>
                        <m:r>
                          <a:rPr lang="en-US" sz="1600" i="1">
                            <a:latin typeface="Cambria Math"/>
                          </a:rPr>
                          <m:t>𝐷</m:t>
                        </m:r>
                      </m:e>
                      <m:sub>
                        <m:r>
                          <a:rPr lang="en-US" sz="1600" i="1">
                            <a:latin typeface="Cambria Math"/>
                          </a:rPr>
                          <m:t>0</m:t>
                        </m:r>
                      </m:sub>
                    </m:sSub>
                  </m:oMath>
                </a14:m>
                <a:r>
                  <a:rPr lang="en-US" sz="1600"/>
                  <a:t> </a:t>
                </a:r>
                <a:endParaRPr lang="en-US" sz="1600" smtClean="0"/>
              </a:p>
              <a:p>
                <a:pPr marL="533400" lvl="1" indent="0">
                  <a:buNone/>
                </a:pPr>
                <a:r>
                  <a:rPr lang="en-US" sz="1600" smtClean="0"/>
                  <a:t>where </a:t>
                </a:r>
                <a14:m>
                  <m:oMath xmlns:m="http://schemas.openxmlformats.org/officeDocument/2006/math">
                    <m:sSub>
                      <m:sSubPr>
                        <m:ctrlPr>
                          <a:rPr lang="en-CA" sz="1600" i="1">
                            <a:latin typeface="Cambria Math"/>
                          </a:rPr>
                        </m:ctrlPr>
                      </m:sSubPr>
                      <m:e>
                        <m:r>
                          <a:rPr lang="en-US" sz="1600" i="1">
                            <a:latin typeface="Cambria Math"/>
                          </a:rPr>
                          <m:t>𝑟</m:t>
                        </m:r>
                      </m:e>
                      <m:sub>
                        <m:r>
                          <a:rPr lang="en-US" sz="1600" i="1">
                            <a:latin typeface="Cambria Math"/>
                          </a:rPr>
                          <m:t>0</m:t>
                        </m:r>
                      </m:sub>
                    </m:sSub>
                  </m:oMath>
                </a14:m>
                <a:r>
                  <a:rPr lang="en-US" sz="1600"/>
                  <a:t> is the reset rate. </a:t>
                </a:r>
                <a:endParaRPr lang="en-CA" sz="1600"/>
              </a:p>
            </p:txBody>
          </p:sp>
        </mc:Choice>
        <mc:Fallback xmlns="">
          <p:sp>
            <p:nvSpPr>
              <p:cNvPr id="125" name="Shape 125"/>
              <p:cNvSpPr txBox="1">
                <a:spLocks noGrp="1" noRot="1" noChangeAspect="1" noMove="1" noResize="1" noEditPoints="1" noAdjustHandles="1" noChangeArrowheads="1" noChangeShapeType="1" noTextEdit="1"/>
              </p:cNvSpPr>
              <p:nvPr>
                <p:ph type="body" idx="1"/>
              </p:nvPr>
            </p:nvSpPr>
            <p:spPr>
              <a:xfrm>
                <a:off x="683568" y="1275606"/>
                <a:ext cx="7730740" cy="3744416"/>
              </a:xfrm>
              <a:prstGeom prst="rect">
                <a:avLst/>
              </a:prstGeom>
              <a:blipFill rotWithShape="1">
                <a:blip r:embed="rId3"/>
                <a:stretch>
                  <a:fillRect r="-710"/>
                </a:stretch>
              </a:blipFill>
            </p:spPr>
            <p:txBody>
              <a:bodyPr/>
              <a:lstStyle/>
              <a:p>
                <a:r>
                  <a:rPr lang="en-CA">
                    <a:noFill/>
                  </a:rPr>
                  <a:t> </a:t>
                </a:r>
              </a:p>
            </p:txBody>
          </p:sp>
        </mc:Fallback>
      </mc:AlternateContent>
    </p:spTree>
    <p:extLst>
      <p:ext uri="{BB962C8B-B14F-4D97-AF65-F5344CB8AC3E}">
        <p14:creationId xmlns:p14="http://schemas.microsoft.com/office/powerpoint/2010/main" val="60876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Basis Swap</a:t>
            </a:r>
            <a:endParaRPr sz="2000"/>
          </a:p>
        </p:txBody>
      </p:sp>
      <p:sp>
        <p:nvSpPr>
          <p:cNvPr id="125" name="Shape 125"/>
          <p:cNvSpPr txBox="1">
            <a:spLocks noGrp="1"/>
          </p:cNvSpPr>
          <p:nvPr>
            <p:ph type="body" idx="1"/>
          </p:nvPr>
        </p:nvSpPr>
        <p:spPr>
          <a:xfrm>
            <a:off x="683568" y="1491630"/>
            <a:ext cx="7730740" cy="3096344"/>
          </a:xfrm>
          <a:prstGeom prst="rect">
            <a:avLst/>
          </a:prstGeom>
        </p:spPr>
        <p:txBody>
          <a:bodyPr spcFirstLastPara="1" wrap="square" lIns="91425" tIns="91425" rIns="91425" bIns="91425" anchor="t" anchorCtr="0">
            <a:noAutofit/>
          </a:bodyPr>
          <a:lstStyle/>
          <a:p>
            <a:pPr marL="76200" lvl="0" indent="0" algn="ctr">
              <a:buNone/>
            </a:pPr>
            <a:r>
              <a:rPr lang="en-US"/>
              <a:t>Practical </a:t>
            </a:r>
            <a:r>
              <a:rPr lang="en-US" smtClean="0"/>
              <a:t>Notes (Cont)</a:t>
            </a:r>
            <a:endParaRPr lang="en-CA"/>
          </a:p>
          <a:p>
            <a:pPr lvl="0">
              <a:spcBef>
                <a:spcPts val="1800"/>
              </a:spcBef>
            </a:pPr>
            <a:r>
              <a:rPr lang="en-US" sz="1600" smtClean="0"/>
              <a:t>The </a:t>
            </a:r>
            <a:r>
              <a:rPr lang="en-US" sz="1600"/>
              <a:t>present value of the reset cash flow should be added into the present value of the floating leg.</a:t>
            </a:r>
            <a:endParaRPr lang="en-CA" sz="1600"/>
          </a:p>
          <a:p>
            <a:pPr lvl="0"/>
            <a:r>
              <a:rPr lang="en-US" sz="1600"/>
              <a:t>Some dealers take bid-offer spreads into account. In this case, one should </a:t>
            </a:r>
            <a:r>
              <a:rPr lang="en-US" sz="1600" smtClean="0"/>
              <a:t>use the </a:t>
            </a:r>
            <a:r>
              <a:rPr lang="en-US" sz="1600"/>
              <a:t>bid curve constructed from bid quotes for forwarding and </a:t>
            </a:r>
            <a:r>
              <a:rPr lang="en-US" sz="1600" smtClean="0"/>
              <a:t>the offer </a:t>
            </a:r>
            <a:r>
              <a:rPr lang="en-US" sz="1600"/>
              <a:t>curve built from offer quotes for discounting.</a:t>
            </a:r>
            <a:endParaRPr lang="en-CA" sz="1600"/>
          </a:p>
          <a:p>
            <a:pPr lvl="1"/>
            <a:endParaRPr lang="en-CA" sz="1600"/>
          </a:p>
          <a:p>
            <a:pPr lvl="0"/>
            <a:endParaRPr lang="en-CA" sz="1600"/>
          </a:p>
        </p:txBody>
      </p:sp>
    </p:spTree>
    <p:extLst>
      <p:ext uri="{BB962C8B-B14F-4D97-AF65-F5344CB8AC3E}">
        <p14:creationId xmlns:p14="http://schemas.microsoft.com/office/powerpoint/2010/main" val="3474880467"/>
      </p:ext>
    </p:extLst>
  </p:cSld>
  <p:clrMapOvr>
    <a:masterClrMapping/>
  </p:clrMapOvr>
</p:sld>
</file>

<file path=ppt/theme/theme1.xml><?xml version="1.0" encoding="utf-8"?>
<a:theme xmlns:a="http://schemas.openxmlformats.org/drawingml/2006/main"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2460</TotalTime>
  <Words>989</Words>
  <Application>Microsoft Office PowerPoint</Application>
  <PresentationFormat>On-screen Show (16:9)</PresentationFormat>
  <Paragraphs>119</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SimSun</vt:lpstr>
      <vt:lpstr>Karla</vt:lpstr>
      <vt:lpstr>Raleway</vt:lpstr>
      <vt:lpstr>Calibri</vt:lpstr>
      <vt:lpstr>Cambria Math</vt:lpstr>
      <vt:lpstr>Times New Roman</vt:lpstr>
      <vt:lpstr>Escalus template</vt:lpstr>
      <vt:lpstr> Basis Swap Vaulation Pratical Guide  Alan White  FinPricing  http://www.finpricing.com  </vt:lpstr>
      <vt:lpstr>Basis Swap</vt:lpstr>
      <vt:lpstr>Basis Swap</vt:lpstr>
      <vt:lpstr>Basis Swap</vt:lpstr>
      <vt:lpstr>Basis Swap</vt:lpstr>
      <vt:lpstr>Basis Swap</vt:lpstr>
      <vt:lpstr>Basis Swap</vt:lpstr>
      <vt:lpstr>Basis Swap</vt:lpstr>
      <vt:lpstr>Basis Swap</vt:lpstr>
      <vt:lpstr>Basis Swap</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Tom</dc:creator>
  <cp:lastModifiedBy>tim</cp:lastModifiedBy>
  <cp:revision>289</cp:revision>
  <dcterms:modified xsi:type="dcterms:W3CDTF">2018-04-25T19:58:37Z</dcterms:modified>
</cp:coreProperties>
</file>