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61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97" r:id="rId13"/>
  </p:sldIdLst>
  <p:sldSz cx="9144000" cy="5143500" type="screen16x9"/>
  <p:notesSz cx="6858000" cy="9144000"/>
  <p:embeddedFontLst>
    <p:embeddedFont>
      <p:font typeface="Karla" panose="020B060402020202020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SimSun" panose="02010600030101010101" pitchFamily="2" charset="-122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03648" y="2139702"/>
            <a:ext cx="705678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Interest Rate Bermudan Swaption Valuation and Risk</a:t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Dmitry Popov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Bermudan Swaption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563638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Valuation Implementation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/>
              <a:t>Calibrate the LGM model.</a:t>
            </a:r>
            <a:endParaRPr lang="en-CA" sz="1600"/>
          </a:p>
          <a:p>
            <a:pPr lvl="0"/>
            <a:r>
              <a:rPr lang="en-US" sz="1600"/>
              <a:t>Create the lattice based on the LGM: the grid range should cover at least 3 standard deviations.</a:t>
            </a:r>
            <a:endParaRPr lang="en-CA" sz="1600"/>
          </a:p>
          <a:p>
            <a:pPr lvl="0"/>
            <a:r>
              <a:rPr lang="en-US" sz="1600" smtClean="0"/>
              <a:t>Calculate </a:t>
            </a:r>
            <a:r>
              <a:rPr lang="en-US" sz="1600"/>
              <a:t>the underlying swap value at each final note.</a:t>
            </a:r>
            <a:endParaRPr lang="en-CA" sz="1600"/>
          </a:p>
          <a:p>
            <a:pPr lvl="0"/>
            <a:r>
              <a:rPr lang="en-US" sz="1600"/>
              <a:t>Conduct backward induction process iteratively rolling back from final dates until reaching the valuation date.</a:t>
            </a:r>
            <a:endParaRPr lang="en-CA" sz="1600"/>
          </a:p>
          <a:p>
            <a:pPr lvl="0"/>
            <a:r>
              <a:rPr lang="en-US" sz="1600"/>
              <a:t>Compare exercise values with intrinsic values at each exercise date.</a:t>
            </a:r>
            <a:endParaRPr lang="en-CA" sz="1600"/>
          </a:p>
          <a:p>
            <a:pPr lvl="0"/>
            <a:r>
              <a:rPr lang="en-US" sz="1600"/>
              <a:t>The value at the valuation date is the price of the Bermudan swaption.</a:t>
            </a:r>
            <a:endParaRPr lang="en-CA" sz="1600"/>
          </a:p>
          <a:p>
            <a:pPr marL="7620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83634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Bermudan Swaption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211960" y="1275606"/>
            <a:ext cx="4202348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A real world example</a:t>
            </a:r>
          </a:p>
          <a:p>
            <a:pPr marL="76200" lvl="0" indent="0">
              <a:spcBef>
                <a:spcPts val="1200"/>
              </a:spcBef>
              <a:buNone/>
            </a:pPr>
            <a:endParaRPr lang="en-CA" sz="16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76605"/>
              </p:ext>
            </p:extLst>
          </p:nvPr>
        </p:nvGraphicFramePr>
        <p:xfrm>
          <a:off x="251520" y="1491630"/>
          <a:ext cx="3719267" cy="3327410"/>
        </p:xfrm>
        <a:graphic>
          <a:graphicData uri="http://schemas.openxmlformats.org/drawingml/2006/table">
            <a:tbl>
              <a:tblPr firstRow="1" firstCol="1" bandRow="1">
                <a:tableStyleId>{96145309-564F-4F0F-801C-C215B3F1332B}</a:tableStyleId>
              </a:tblPr>
              <a:tblGrid>
                <a:gridCol w="1402380"/>
                <a:gridCol w="1283728"/>
                <a:gridCol w="105863"/>
                <a:gridCol w="927296"/>
              </a:tblGrid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Swaption definition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Counterparty 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xxx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Buy or sell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Sell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Payer or receiver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Receiver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Currency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USD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Settlement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Cash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Trade date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9/12/2012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Underlying swap definition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Leg 1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Leg2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Day Count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dcAct360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dcAct360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Leg Type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Fixed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Float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Notional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250000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250000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Payment Frequency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Pay Receive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Receive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Pay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Start Date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9/14/2012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9/14/2012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End Date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9/14/2022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9/14/2022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Fix rate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0.0398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Index Type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LIBOR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Index Tenor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1M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Index Day Count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dcAct360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Exercise Schedules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Exercise Type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Notification Date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Settlement Date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Call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1/12/2017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1/14/2017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Call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1/10/2018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1/14/2018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43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275856" y="4011910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You can find </a:t>
            </a:r>
            <a:r>
              <a:rPr lang="en" smtClean="0"/>
              <a:t>more </a:t>
            </a:r>
            <a:r>
              <a:rPr lang="en"/>
              <a:t>details at</a:t>
            </a:r>
          </a:p>
          <a:p>
            <a:pPr>
              <a:buClr>
                <a:schemeClr val="dk1"/>
              </a:buClr>
              <a:buSzPts val="1100"/>
            </a:pPr>
            <a:r>
              <a:rPr lang="en"/>
              <a:t>http:</a:t>
            </a:r>
            <a:r>
              <a:rPr lang="en-CA"/>
              <a:t>//</a:t>
            </a:r>
            <a:r>
              <a:rPr lang="en-CA" smtClean="0"/>
              <a:t>www.finpricing.com/lib/IrBermudan.html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Bermudan Swaption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347614"/>
            <a:ext cx="7370700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z="2800" smtClean="0"/>
              <a:t>Summary</a:t>
            </a:r>
            <a:endParaRPr lang="en" sz="2800" smtClean="0"/>
          </a:p>
          <a:p>
            <a:pPr lvl="0"/>
            <a:r>
              <a:rPr lang="en-US" sz="1800"/>
              <a:t>Bermudan Swaption Definition</a:t>
            </a:r>
            <a:endParaRPr lang="en-CA" sz="1800"/>
          </a:p>
          <a:p>
            <a:pPr lvl="0"/>
            <a:r>
              <a:rPr lang="en-US" sz="1800"/>
              <a:t>Bermudan Swaption Payoffs</a:t>
            </a:r>
            <a:endParaRPr lang="en-CA" sz="1800"/>
          </a:p>
          <a:p>
            <a:pPr lvl="0"/>
            <a:r>
              <a:rPr lang="en-US" sz="1800" smtClean="0"/>
              <a:t>Valuation Model </a:t>
            </a:r>
            <a:r>
              <a:rPr lang="en-US" sz="1800"/>
              <a:t>Selection Criteria</a:t>
            </a:r>
            <a:endParaRPr lang="en-CA" sz="1800"/>
          </a:p>
          <a:p>
            <a:pPr lvl="0"/>
            <a:r>
              <a:rPr lang="en-US" sz="1800"/>
              <a:t>LGM Model</a:t>
            </a:r>
            <a:endParaRPr lang="en-CA" sz="1800"/>
          </a:p>
          <a:p>
            <a:pPr lvl="0"/>
            <a:r>
              <a:rPr lang="en-US" sz="1800"/>
              <a:t>LGM Assumption</a:t>
            </a:r>
            <a:endParaRPr lang="en-CA" sz="1800"/>
          </a:p>
          <a:p>
            <a:pPr lvl="0"/>
            <a:r>
              <a:rPr lang="en-US" sz="1800"/>
              <a:t>LGM calibration</a:t>
            </a:r>
            <a:endParaRPr lang="en-CA" sz="1800"/>
          </a:p>
          <a:p>
            <a:pPr lvl="0"/>
            <a:r>
              <a:rPr lang="en-US" sz="1800"/>
              <a:t>Valuation </a:t>
            </a:r>
            <a:r>
              <a:rPr lang="en-US" sz="1800" smtClean="0"/>
              <a:t>Implementation</a:t>
            </a:r>
          </a:p>
          <a:p>
            <a:pPr lvl="0"/>
            <a:r>
              <a:rPr lang="en-US" sz="1800" smtClean="0"/>
              <a:t>A real world example</a:t>
            </a:r>
            <a:endParaRPr lang="en-CA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Bermudan Swaption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347614"/>
            <a:ext cx="7370700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z="2800"/>
              <a:t>Bermudan Swaption Definition</a:t>
            </a:r>
            <a:endParaRPr lang="en-CA" sz="2800"/>
          </a:p>
          <a:p>
            <a:pPr lvl="0">
              <a:spcBef>
                <a:spcPts val="1200"/>
              </a:spcBef>
            </a:pPr>
            <a:r>
              <a:rPr lang="en-US" sz="1600" smtClean="0"/>
              <a:t>An interest rate </a:t>
            </a:r>
            <a:r>
              <a:rPr lang="en-US" sz="1600"/>
              <a:t>Bermudan swaption is an option on an interest rate swap with </a:t>
            </a:r>
            <a:r>
              <a:rPr lang="en-US" sz="1600" smtClean="0"/>
              <a:t>predefined </a:t>
            </a:r>
            <a:r>
              <a:rPr lang="en-US" sz="1600"/>
              <a:t>exercise schedules.</a:t>
            </a:r>
            <a:endParaRPr lang="en-CA" sz="1600"/>
          </a:p>
          <a:p>
            <a:pPr lvl="0"/>
            <a:r>
              <a:rPr lang="en-US" sz="1600"/>
              <a:t>A Bermudan swaption gives the holder the right but not the obligation to enter an interest rate swap at predefined dates.</a:t>
            </a:r>
            <a:endParaRPr lang="en-CA" sz="1600"/>
          </a:p>
          <a:p>
            <a:pPr lvl="0"/>
            <a:r>
              <a:rPr lang="en-US" sz="1600"/>
              <a:t>Bermudan swaptions give the holders </a:t>
            </a:r>
            <a:r>
              <a:rPr lang="en-US" sz="1600" smtClean="0"/>
              <a:t>some </a:t>
            </a:r>
            <a:r>
              <a:rPr lang="en-US" sz="1600"/>
              <a:t>flexibility to enter swaps.</a:t>
            </a:r>
            <a:endParaRPr lang="en-CA" sz="1600"/>
          </a:p>
          <a:p>
            <a:pPr lvl="0"/>
            <a:r>
              <a:rPr lang="en-US" sz="1600"/>
              <a:t>A comparison of </a:t>
            </a:r>
            <a:r>
              <a:rPr lang="en-US" sz="1600" smtClean="0"/>
              <a:t>European, American and </a:t>
            </a:r>
            <a:r>
              <a:rPr lang="en-US" sz="1600"/>
              <a:t>Bermudan </a:t>
            </a:r>
            <a:r>
              <a:rPr lang="en-US" sz="1600" smtClean="0"/>
              <a:t>swaptions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European swaption has only one exercise date at the maturity.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400"/>
              <a:t>American swaption has multiple exercise dates (daily)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400"/>
              <a:t>Bermudan swaption has multiple exercise dates (but not daily): such as quarterly, monthly, etc.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227383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Bermudan Swaption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563638"/>
                <a:ext cx="7370700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z="2800"/>
                  <a:t>Bermudan Swaption Payoffs</a:t>
                </a:r>
                <a:endParaRPr lang="en-CA" sz="2800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At the maturity T, the payoff of a Bermudan swaption is given by</a:t>
                </a:r>
                <a:endParaRPr lang="en-CA" sz="1600"/>
              </a:p>
              <a:p>
                <a:pPr marL="762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𝑃𝑎𝑦𝑜𝑓𝑓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max</m:t>
                      </m:r>
                      <m:r>
                        <a:rPr lang="en-US" sz="1600" i="1">
                          <a:latin typeface="Cambria Math"/>
                        </a:rPr>
                        <m:t>(0,</m:t>
                      </m:r>
                      <m:sSub>
                        <m:sSubPr>
                          <m:ctrlPr>
                            <a:rPr lang="en-C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𝑠𝑤𝑎𝑝</m:t>
                          </m:r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CA" sz="1600"/>
              </a:p>
              <a:p>
                <a:pPr marL="533400" lvl="1" indent="0">
                  <a:buNone/>
                </a:pPr>
                <a:r>
                  <a:rPr lang="en-US" sz="140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𝑠𝑤𝑎𝑝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(</m:t>
                    </m:r>
                    <m:r>
                      <a:rPr lang="en-US" sz="1400" i="1">
                        <a:latin typeface="Cambria Math"/>
                      </a:rPr>
                      <m:t>𝑇</m:t>
                    </m:r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400"/>
                  <a:t> is the value of the underlying swap at T.</a:t>
                </a:r>
                <a:endParaRPr lang="en-CA" sz="1400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At any exercise 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/>
                  <a:t>, the payoff of the Bermudan swaption is given by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𝑃𝑎𝑦𝑜𝑓𝑓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𝑠𝑤𝑎𝑝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𝐼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CA" sz="1600"/>
              </a:p>
              <a:p>
                <a:pPr marL="533400" lvl="1" indent="0">
                  <a:buNone/>
                </a:pPr>
                <a:r>
                  <a:rPr lang="en-US" sz="1400"/>
                  <a:t>w</a:t>
                </a:r>
                <a:r>
                  <a:rPr lang="en-US" sz="140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𝑠𝑤𝑎𝑝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400"/>
                  <a:t> is the exercise value of the Bermudan swap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𝐼</m:t>
                    </m:r>
                    <m:r>
                      <a:rPr lang="en-US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400"/>
                  <a:t> is the intrinsic value.</a:t>
                </a:r>
                <a:endParaRPr lang="en-CA" sz="14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563638"/>
                <a:ext cx="7370700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91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Bermudan Swaption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275606"/>
            <a:ext cx="7370700" cy="367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Model Selection Criteria</a:t>
            </a:r>
            <a:endParaRPr lang="en-CA"/>
          </a:p>
          <a:p>
            <a:pPr lvl="0"/>
            <a:r>
              <a:rPr lang="en-US" sz="1600"/>
              <a:t>Given the complexity of Bermudan swaption valuation, there is no closed form solution. Therefore, we need to select an interest rate term structure model and a numeric solution to price Bermudan </a:t>
            </a:r>
            <a:r>
              <a:rPr lang="en-US" sz="1600" smtClean="0"/>
              <a:t>swaptions numerically.</a:t>
            </a:r>
            <a:endParaRPr lang="en-CA" sz="1600"/>
          </a:p>
          <a:p>
            <a:pPr lvl="0"/>
            <a:r>
              <a:rPr lang="en-US" sz="1600"/>
              <a:t>The selection of interest rate term structure models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600"/>
              <a:t>Popular </a:t>
            </a:r>
            <a:r>
              <a:rPr lang="en-US" sz="1600" smtClean="0"/>
              <a:t>interest rate </a:t>
            </a:r>
            <a:r>
              <a:rPr lang="en-US" sz="1600"/>
              <a:t>term structure models: </a:t>
            </a:r>
            <a:endParaRPr lang="en-CA" sz="1600"/>
          </a:p>
          <a:p>
            <a:pPr marL="990600" lvl="2" indent="0">
              <a:spcBef>
                <a:spcPts val="300"/>
              </a:spcBef>
              <a:buNone/>
            </a:pPr>
            <a:r>
              <a:rPr lang="en-US" sz="1400"/>
              <a:t>Hull-White, Linear Gaussian Model (LGM), Quadratic Gaussian Model (QGM), Heath Jarrow Morton (HJM), Libor Market Model (LMM).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600"/>
              <a:t>HJM and LMM are too complex.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600"/>
              <a:t>Hull-White is inaccurate for computing sensitivities.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600"/>
              <a:t>Therefore, we choose either LGM or QGM</a:t>
            </a:r>
            <a:r>
              <a:rPr lang="en-US" sz="1600" smtClean="0"/>
              <a:t>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419140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Bermudan Swaption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563638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Model Selection </a:t>
            </a:r>
            <a:r>
              <a:rPr lang="en-US" smtClean="0"/>
              <a:t>Criteria (Cont)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 smtClean="0"/>
              <a:t>The </a:t>
            </a:r>
            <a:r>
              <a:rPr lang="en-US" sz="1600"/>
              <a:t>selection of numeric approaches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After selecting a term structure model, we need to choose a numeric approach to approximate the underlying stochastic process of the model.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400"/>
              <a:t>Commonly used numeric approaches are tree, partial differential equation (PDE), </a:t>
            </a:r>
            <a:r>
              <a:rPr lang="en-US" sz="1400" smtClean="0"/>
              <a:t>lattice </a:t>
            </a:r>
            <a:r>
              <a:rPr lang="en-US" sz="1400"/>
              <a:t>and Monte Carlo simulation.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400"/>
              <a:t>Tree and Monte Carlo are notorious for inaccuracy </a:t>
            </a:r>
            <a:r>
              <a:rPr lang="en-US" sz="1400" smtClean="0"/>
              <a:t>on </a:t>
            </a:r>
            <a:r>
              <a:rPr lang="en-US" sz="1400"/>
              <a:t>sensitivity calculation.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400"/>
              <a:t>Therefore, we choose either PDE or lattice.</a:t>
            </a:r>
            <a:endParaRPr lang="en-CA" sz="1400"/>
          </a:p>
          <a:p>
            <a:pPr lvl="0"/>
            <a:r>
              <a:rPr lang="en-US" sz="1600" smtClean="0"/>
              <a:t>Our decision is </a:t>
            </a:r>
            <a:r>
              <a:rPr lang="en-US" sz="1600"/>
              <a:t>to use LGM plus lattice. 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48556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Bermudan Swaption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563638"/>
                <a:ext cx="7370700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LGM Model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The dynamics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𝑑𝑋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𝑑𝑊</m:t>
                      </m:r>
                    </m:oMath>
                  </m:oMathPara>
                </a14:m>
                <a:endParaRPr lang="en-CA" sz="1600"/>
              </a:p>
              <a:p>
                <a:pPr marL="533400" lvl="1" indent="0">
                  <a:spcBef>
                    <a:spcPts val="300"/>
                  </a:spcBef>
                  <a:buNone/>
                </a:pPr>
                <a:r>
                  <a:rPr lang="en-US" sz="1400"/>
                  <a:t>w</a:t>
                </a:r>
                <a:r>
                  <a:rPr lang="en-US" sz="1400" smtClean="0"/>
                  <a:t>here </a:t>
                </a:r>
                <a:r>
                  <a:rPr lang="en-US" sz="1400" i="1"/>
                  <a:t>X</a:t>
                </a:r>
                <a:r>
                  <a:rPr lang="en-US" sz="1400"/>
                  <a:t> is the single state </a:t>
                </a:r>
                <a:r>
                  <a:rPr lang="en-US" sz="1400" smtClean="0"/>
                  <a:t>variable and </a:t>
                </a:r>
                <a:r>
                  <a:rPr lang="en-US" sz="1400" i="1"/>
                  <a:t>W</a:t>
                </a:r>
                <a:r>
                  <a:rPr lang="en-US" sz="1400"/>
                  <a:t> is the Wiener process.</a:t>
                </a:r>
                <a:endParaRPr lang="en-CA" sz="1400"/>
              </a:p>
              <a:p>
                <a:pPr lvl="0"/>
                <a:r>
                  <a:rPr lang="en-US" sz="1600"/>
                  <a:t>The numeraire is given by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  <m:r>
                            <a:rPr lang="en-US" sz="1600" i="1">
                              <a:latin typeface="Cambria Math"/>
                            </a:rPr>
                            <m:t>+0.5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𝜁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/>
                        </a:rPr>
                        <m:t>/</m:t>
                      </m:r>
                      <m:r>
                        <a:rPr lang="en-US" sz="1600" i="1">
                          <a:latin typeface="Cambria Math"/>
                        </a:rPr>
                        <m:t>𝐷</m:t>
                      </m:r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𝑡</m:t>
                      </m:r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CA" sz="1600"/>
              </a:p>
              <a:p>
                <a:pPr lvl="0"/>
                <a:r>
                  <a:rPr lang="en-US" sz="1600"/>
                  <a:t>The zero coupon bond price is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  <m:r>
                            <a:rPr lang="en-US" sz="1600" i="1">
                              <a:latin typeface="Cambria Math"/>
                            </a:rPr>
                            <m:t>;</m:t>
                          </m:r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  <m:r>
                            <a:rPr lang="en-US" sz="1600" i="1">
                              <a:latin typeface="Cambria Math"/>
                            </a:rPr>
                            <m:t>−0.5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𝜁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sz="16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563638"/>
                <a:ext cx="7370700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61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Bermudan Swaption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563638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LGM Assumption</a:t>
            </a:r>
            <a:endParaRPr lang="en-CA"/>
          </a:p>
          <a:p>
            <a:pPr lvl="0"/>
            <a:r>
              <a:rPr lang="en-US" sz="1600"/>
              <a:t>The LGM model is mathematically equivalent to the Hull-White model but offers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Significant </a:t>
            </a:r>
            <a:r>
              <a:rPr lang="en-US" sz="1400" smtClean="0"/>
              <a:t>improvement of </a:t>
            </a:r>
            <a:r>
              <a:rPr lang="en-US" sz="1400"/>
              <a:t>stability and </a:t>
            </a:r>
            <a:r>
              <a:rPr lang="en-US" sz="1400" smtClean="0"/>
              <a:t>accuracy for calibration.</a:t>
            </a:r>
            <a:endParaRPr lang="en-CA" sz="1400"/>
          </a:p>
          <a:p>
            <a:pPr lvl="1">
              <a:spcBef>
                <a:spcPts val="600"/>
              </a:spcBef>
            </a:pPr>
            <a:r>
              <a:rPr lang="en-US" sz="1400"/>
              <a:t>Significant improvement of stability and accuracy for</a:t>
            </a:r>
            <a:r>
              <a:rPr lang="en-US" sz="1400" smtClean="0"/>
              <a:t> </a:t>
            </a:r>
            <a:r>
              <a:rPr lang="en-US" sz="1400"/>
              <a:t>sensitivity calculation.</a:t>
            </a:r>
            <a:endParaRPr lang="en-CA" sz="1400"/>
          </a:p>
          <a:p>
            <a:pPr lvl="0"/>
            <a:r>
              <a:rPr lang="en-US" sz="1600"/>
              <a:t>The state variable is normally distributed under the appropriate measure.</a:t>
            </a:r>
            <a:endParaRPr lang="en-CA" sz="1600"/>
          </a:p>
          <a:p>
            <a:pPr lvl="0"/>
            <a:r>
              <a:rPr lang="en-US" sz="1600"/>
              <a:t>The LGM model has only one stochastic driver (one-factor), thus changes in rates are perfected correlated.</a:t>
            </a:r>
            <a:endParaRPr lang="en-CA" sz="1600"/>
          </a:p>
          <a:p>
            <a:pPr marL="7620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67599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Bermudan Swaption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563638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LGM calibration</a:t>
            </a:r>
            <a:endParaRPr lang="en-CA"/>
          </a:p>
          <a:p>
            <a:pPr lvl="0">
              <a:lnSpc>
                <a:spcPct val="150000"/>
              </a:lnSpc>
            </a:pPr>
            <a:r>
              <a:rPr lang="en-US" sz="1600"/>
              <a:t>Match today’s curve</a:t>
            </a:r>
            <a:endParaRPr lang="en-CA" sz="1600"/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600"/>
              <a:t>At time </a:t>
            </a:r>
            <a:r>
              <a:rPr lang="en-US" sz="1600" smtClean="0"/>
              <a:t>t=0, </a:t>
            </a:r>
            <a:r>
              <a:rPr lang="en-US" sz="1600"/>
              <a:t>X(0)=0 and H(0)=0. Thus Z(0,0;T)=D(T). In other words, the LGM automatically fits today’s discount curve.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Select a group of market swaptions.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Solve parameters by minimizing the relative error between the market swaption prices and the LGM model swaption prices.</a:t>
            </a:r>
            <a:endParaRPr lang="en-CA" sz="1600"/>
          </a:p>
          <a:p>
            <a:pPr marL="7620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945540982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857</Words>
  <Application>Microsoft Office PowerPoint</Application>
  <PresentationFormat>On-screen Show (16:9)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Karla</vt:lpstr>
      <vt:lpstr>Cambria Math</vt:lpstr>
      <vt:lpstr>Calibri</vt:lpstr>
      <vt:lpstr>Times New Roman</vt:lpstr>
      <vt:lpstr>Raleway</vt:lpstr>
      <vt:lpstr>SimSun</vt:lpstr>
      <vt:lpstr>Escalus template</vt:lpstr>
      <vt:lpstr> Interest Rate Bermudan Swaption Valuation and Risk  Dmitry Popov  FinPricing  http://www.finpricing.com  </vt:lpstr>
      <vt:lpstr>Bermudan Swaption</vt:lpstr>
      <vt:lpstr>Bermudan Swaption</vt:lpstr>
      <vt:lpstr>Bermudan Swaption</vt:lpstr>
      <vt:lpstr>Bermudan Swaption</vt:lpstr>
      <vt:lpstr>Bermudan Swaption</vt:lpstr>
      <vt:lpstr>Bermudan Swaption</vt:lpstr>
      <vt:lpstr>Bermudan Swaption</vt:lpstr>
      <vt:lpstr>Bermudan Swaption</vt:lpstr>
      <vt:lpstr>Bermudan Swaption</vt:lpstr>
      <vt:lpstr>Bermudan Swaption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228</cp:revision>
  <dcterms:modified xsi:type="dcterms:W3CDTF">2018-04-20T17:20:56Z</dcterms:modified>
</cp:coreProperties>
</file>