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6"/>
  </p:notesMasterIdLst>
  <p:sldIdLst>
    <p:sldId id="256" r:id="rId2"/>
    <p:sldId id="261" r:id="rId3"/>
    <p:sldId id="298" r:id="rId4"/>
    <p:sldId id="305" r:id="rId5"/>
    <p:sldId id="299" r:id="rId6"/>
    <p:sldId id="306" r:id="rId7"/>
    <p:sldId id="300" r:id="rId8"/>
    <p:sldId id="307" r:id="rId9"/>
    <p:sldId id="301" r:id="rId10"/>
    <p:sldId id="308" r:id="rId11"/>
    <p:sldId id="302" r:id="rId12"/>
    <p:sldId id="303" r:id="rId13"/>
    <p:sldId id="304" r:id="rId14"/>
    <p:sldId id="297" r:id="rId15"/>
  </p:sldIdLst>
  <p:sldSz cx="9144000" cy="5143500" type="screen16x9"/>
  <p:notesSz cx="6858000" cy="9144000"/>
  <p:embeddedFontLst>
    <p:embeddedFont>
      <p:font typeface="SimSun" panose="02010600030101010101" pitchFamily="2" charset="-122"/>
      <p:regular r:id="rId17"/>
    </p:embeddedFont>
    <p:embeddedFont>
      <p:font typeface="Karla" panose="020B0604020202020204" charset="0"/>
      <p:regular r:id="rId18"/>
      <p:bold r:id="rId19"/>
      <p:italic r:id="rId20"/>
      <p:boldItalic r:id="rId21"/>
    </p:embeddedFont>
    <p:embeddedFont>
      <p:font typeface="Cambria Math" panose="02040503050406030204" pitchFamily="18" charset="0"/>
      <p:regular r:id="rId22"/>
    </p:embeddedFont>
    <p:embeddedFont>
      <p:font typeface="Calibri" panose="020F0502020204030204" pitchFamily="3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Payoff2</c:v>
                </c:pt>
              </c:strCache>
            </c:strRef>
          </c:tx>
          <c:spPr>
            <a:ln>
              <a:noFill/>
            </a:ln>
          </c:spPr>
          <c:marker>
            <c:symbol val="none"/>
          </c:marker>
          <c:xVal>
            <c:numRef>
              <c:f>Sheet1!$A$2:$A$4</c:f>
              <c:numCache>
                <c:formatCode>General</c:formatCode>
                <c:ptCount val="3"/>
                <c:pt idx="0">
                  <c:v>0.05</c:v>
                </c:pt>
                <c:pt idx="1">
                  <c:v>0.02</c:v>
                </c:pt>
                <c:pt idx="2">
                  <c:v>0</c:v>
                </c:pt>
              </c:numCache>
            </c:numRef>
          </c:xVal>
          <c:yVal>
            <c:numRef>
              <c:f>Sheet1!$B$2:$B$4</c:f>
              <c:numCache>
                <c:formatCode>General</c:formatCode>
                <c:ptCount val="3"/>
                <c:pt idx="0">
                  <c:v>2</c:v>
                </c:pt>
                <c:pt idx="1">
                  <c:v>1</c:v>
                </c:pt>
                <c:pt idx="2">
                  <c:v>-0.8</c:v>
                </c:pt>
              </c:numCache>
            </c:numRef>
          </c:yVal>
          <c:smooth val="1"/>
        </c:ser>
        <c:dLbls>
          <c:showLegendKey val="0"/>
          <c:showVal val="0"/>
          <c:showCatName val="0"/>
          <c:showSerName val="0"/>
          <c:showPercent val="0"/>
          <c:showBubbleSize val="0"/>
        </c:dLbls>
        <c:axId val="44311680"/>
        <c:axId val="44311104"/>
      </c:scatterChart>
      <c:valAx>
        <c:axId val="44311680"/>
        <c:scaling>
          <c:orientation val="minMax"/>
        </c:scaling>
        <c:delete val="0"/>
        <c:axPos val="b"/>
        <c:title>
          <c:tx>
            <c:rich>
              <a:bodyPr/>
              <a:lstStyle/>
              <a:p>
                <a:pPr>
                  <a:defRPr/>
                </a:pPr>
                <a:r>
                  <a:rPr lang="en-US"/>
                  <a:t>interest rates</a:t>
                </a:r>
              </a:p>
            </c:rich>
          </c:tx>
          <c:layout/>
          <c:overlay val="0"/>
        </c:title>
        <c:numFmt formatCode="General" sourceLinked="1"/>
        <c:majorTickMark val="out"/>
        <c:minorTickMark val="none"/>
        <c:tickLblPos val="nextTo"/>
        <c:crossAx val="44311104"/>
        <c:crosses val="autoZero"/>
        <c:crossBetween val="midCat"/>
      </c:valAx>
      <c:valAx>
        <c:axId val="44311104"/>
        <c:scaling>
          <c:orientation val="minMax"/>
        </c:scaling>
        <c:delete val="0"/>
        <c:axPos val="l"/>
        <c:majorGridlines/>
        <c:title>
          <c:tx>
            <c:rich>
              <a:bodyPr rot="-5400000" vert="horz"/>
              <a:lstStyle/>
              <a:p>
                <a:pPr>
                  <a:defRPr/>
                </a:pPr>
                <a:r>
                  <a:rPr lang="en-US"/>
                  <a:t>Payoff</a:t>
                </a:r>
              </a:p>
            </c:rich>
          </c:tx>
          <c:layout/>
          <c:overlay val="0"/>
        </c:title>
        <c:numFmt formatCode="General" sourceLinked="1"/>
        <c:majorTickMark val="out"/>
        <c:minorTickMark val="none"/>
        <c:tickLblPos val="nextTo"/>
        <c:crossAx val="44311680"/>
        <c:crosses val="autoZero"/>
        <c:crossBetween val="midCat"/>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Payoff2</c:v>
                </c:pt>
              </c:strCache>
            </c:strRef>
          </c:tx>
          <c:spPr>
            <a:ln>
              <a:noFill/>
            </a:ln>
          </c:spPr>
          <c:marker>
            <c:symbol val="none"/>
          </c:marker>
          <c:xVal>
            <c:numRef>
              <c:f>Sheet1!$A$2:$A$4</c:f>
              <c:numCache>
                <c:formatCode>General</c:formatCode>
                <c:ptCount val="3"/>
                <c:pt idx="0">
                  <c:v>0.05</c:v>
                </c:pt>
                <c:pt idx="1">
                  <c:v>0.02</c:v>
                </c:pt>
                <c:pt idx="2">
                  <c:v>0</c:v>
                </c:pt>
              </c:numCache>
            </c:numRef>
          </c:xVal>
          <c:yVal>
            <c:numRef>
              <c:f>Sheet1!$B$2:$B$4</c:f>
              <c:numCache>
                <c:formatCode>General</c:formatCode>
                <c:ptCount val="3"/>
                <c:pt idx="0">
                  <c:v>2</c:v>
                </c:pt>
                <c:pt idx="1">
                  <c:v>1</c:v>
                </c:pt>
                <c:pt idx="2">
                  <c:v>-0.8</c:v>
                </c:pt>
              </c:numCache>
            </c:numRef>
          </c:yVal>
          <c:smooth val="1"/>
        </c:ser>
        <c:dLbls>
          <c:showLegendKey val="0"/>
          <c:showVal val="0"/>
          <c:showCatName val="0"/>
          <c:showSerName val="0"/>
          <c:showPercent val="0"/>
          <c:showBubbleSize val="0"/>
        </c:dLbls>
        <c:axId val="85636160"/>
        <c:axId val="87490560"/>
      </c:scatterChart>
      <c:valAx>
        <c:axId val="85636160"/>
        <c:scaling>
          <c:orientation val="minMax"/>
        </c:scaling>
        <c:delete val="0"/>
        <c:axPos val="b"/>
        <c:title>
          <c:tx>
            <c:rich>
              <a:bodyPr/>
              <a:lstStyle/>
              <a:p>
                <a:pPr>
                  <a:defRPr/>
                </a:pPr>
                <a:r>
                  <a:rPr lang="en-US"/>
                  <a:t>interest rates</a:t>
                </a:r>
              </a:p>
            </c:rich>
          </c:tx>
          <c:layout/>
          <c:overlay val="0"/>
        </c:title>
        <c:numFmt formatCode="General" sourceLinked="1"/>
        <c:majorTickMark val="out"/>
        <c:minorTickMark val="none"/>
        <c:tickLblPos val="nextTo"/>
        <c:crossAx val="87490560"/>
        <c:crosses val="autoZero"/>
        <c:crossBetween val="midCat"/>
      </c:valAx>
      <c:valAx>
        <c:axId val="87490560"/>
        <c:scaling>
          <c:orientation val="minMax"/>
        </c:scaling>
        <c:delete val="0"/>
        <c:axPos val="l"/>
        <c:majorGridlines/>
        <c:title>
          <c:tx>
            <c:rich>
              <a:bodyPr rot="-5400000" vert="horz"/>
              <a:lstStyle/>
              <a:p>
                <a:pPr>
                  <a:defRPr/>
                </a:pPr>
                <a:r>
                  <a:rPr lang="en-US"/>
                  <a:t>Payoff</a:t>
                </a:r>
              </a:p>
            </c:rich>
          </c:tx>
          <c:layout/>
          <c:overlay val="0"/>
        </c:title>
        <c:numFmt formatCode="General" sourceLinked="1"/>
        <c:majorTickMark val="out"/>
        <c:minorTickMark val="none"/>
        <c:tickLblPos val="nextTo"/>
        <c:crossAx val="85636160"/>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0.125</cdr:x>
      <cdr:y>0.77381</cdr:y>
    </cdr:from>
    <cdr:to>
      <cdr:x>0.39583</cdr:x>
      <cdr:y>0.77381</cdr:y>
    </cdr:to>
    <cdr:cxnSp macro="">
      <cdr:nvCxnSpPr>
        <cdr:cNvPr id="7" name="Straight Connector 6"/>
        <cdr:cNvCxnSpPr/>
      </cdr:nvCxnSpPr>
      <cdr:spPr>
        <a:xfrm xmlns:a="http://schemas.openxmlformats.org/drawingml/2006/main" flipV="1">
          <a:off x="685800" y="2476500"/>
          <a:ext cx="1485900" cy="1"/>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0.39583</cdr:x>
      <cdr:y>0.22321</cdr:y>
    </cdr:from>
    <cdr:to>
      <cdr:x>0.83854</cdr:x>
      <cdr:y>0.77679</cdr:y>
    </cdr:to>
    <cdr:cxnSp macro="">
      <cdr:nvCxnSpPr>
        <cdr:cNvPr id="9" name="Straight Connector 8"/>
        <cdr:cNvCxnSpPr/>
      </cdr:nvCxnSpPr>
      <cdr:spPr>
        <a:xfrm xmlns:a="http://schemas.openxmlformats.org/drawingml/2006/main" flipV="1">
          <a:off x="2171700" y="714375"/>
          <a:ext cx="2428875" cy="1771650"/>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0.1326</cdr:x>
      <cdr:y>0.11392</cdr:y>
    </cdr:from>
    <cdr:to>
      <cdr:x>0.40331</cdr:x>
      <cdr:y>0.77215</cdr:y>
    </cdr:to>
    <cdr:cxnSp macro="">
      <cdr:nvCxnSpPr>
        <cdr:cNvPr id="3" name="Straight Connector 2"/>
        <cdr:cNvCxnSpPr/>
      </cdr:nvCxnSpPr>
      <cdr:spPr>
        <a:xfrm xmlns:a="http://schemas.openxmlformats.org/drawingml/2006/main">
          <a:off x="685800" y="257175"/>
          <a:ext cx="1400175" cy="1485900"/>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0.40147</cdr:x>
      <cdr:y>0.77215</cdr:y>
    </cdr:from>
    <cdr:to>
      <cdr:x>0.8011</cdr:x>
      <cdr:y>0.77637</cdr:y>
    </cdr:to>
    <cdr:cxnSp macro="">
      <cdr:nvCxnSpPr>
        <cdr:cNvPr id="5" name="Straight Connector 4"/>
        <cdr:cNvCxnSpPr/>
      </cdr:nvCxnSpPr>
      <cdr:spPr>
        <a:xfrm xmlns:a="http://schemas.openxmlformats.org/drawingml/2006/main">
          <a:off x="2076450" y="1743075"/>
          <a:ext cx="2066925" cy="9525"/>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187624" y="1995686"/>
            <a:ext cx="7033457" cy="1159800"/>
          </a:xfrm>
          <a:prstGeom prst="rect">
            <a:avLst/>
          </a:prstGeom>
        </p:spPr>
        <p:txBody>
          <a:bodyPr spcFirstLastPara="1" wrap="square" lIns="91425" tIns="91425" rIns="91425" bIns="91425" anchor="ctr" anchorCtr="0">
            <a:normAutofit fontScale="90000"/>
          </a:bodyPr>
          <a:lstStyle/>
          <a:p>
            <a:pPr marL="0" lvl="0" indent="0">
              <a:spcBef>
                <a:spcPts val="0"/>
              </a:spcBef>
              <a:spcAft>
                <a:spcPts val="0"/>
              </a:spcAft>
              <a:buNone/>
            </a:pPr>
            <a:r>
              <a:rPr lang="en" sz="4400" smtClean="0"/>
              <a:t/>
            </a:r>
            <a:br>
              <a:rPr lang="en" sz="4400" smtClean="0"/>
            </a:br>
            <a:r>
              <a:rPr lang="en" sz="4400" smtClean="0"/>
              <a:t>Interest Rate Caps and </a:t>
            </a:r>
            <a:r>
              <a:rPr lang="en" sz="4400" smtClean="0"/>
              <a:t>Floors Vaulation</a:t>
            </a:r>
            <a:r>
              <a:rPr lang="en" sz="4400" smtClean="0"/>
              <a:t/>
            </a:r>
            <a:br>
              <a:rPr lang="en" sz="4400" smtClean="0"/>
            </a:br>
            <a:r>
              <a:rPr lang="en" sz="4400" smtClean="0"/>
              <a:t/>
            </a:r>
            <a:br>
              <a:rPr lang="en" sz="4400" smtClean="0"/>
            </a:br>
            <a:r>
              <a:rPr lang="en" sz="2400" smtClean="0"/>
              <a:t>Alan </a:t>
            </a:r>
            <a:r>
              <a:rPr lang="en" sz="2400" smtClean="0"/>
              <a:t>White</a:t>
            </a:r>
            <a:br>
              <a:rPr lang="en" sz="2400" smtClean="0"/>
            </a:br>
            <a:r>
              <a:rPr lang="en" sz="2400" smtClean="0"/>
              <a:t/>
            </a:r>
            <a:br>
              <a:rPr lang="en" sz="2400" smtClean="0"/>
            </a:br>
            <a:r>
              <a:rPr lang="en" sz="1800"/>
              <a:t/>
            </a:r>
            <a:br>
              <a:rPr lang="en" sz="1800"/>
            </a:br>
            <a:r>
              <a:rPr lang="en" sz="1800" smtClean="0"/>
              <a:t>FinPricing</a:t>
            </a:r>
            <a:br>
              <a:rPr lang="en" sz="1800" smtClean="0"/>
            </a:b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smtClean="0"/>
                  <a:t>Valuation (Cont)</a:t>
                </a:r>
                <a:endParaRPr lang="en-CA"/>
              </a:p>
              <a:p>
                <a:pPr lvl="0">
                  <a:spcBef>
                    <a:spcPts val="1200"/>
                  </a:spcBef>
                </a:pPr>
                <a:r>
                  <a:rPr lang="en-US" sz="1600"/>
                  <a:t>The present value of a floor </a:t>
                </a:r>
                <a:r>
                  <a:rPr lang="en-US" sz="1600"/>
                  <a:t>is given by</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𝑃𝑉</m:t>
                      </m:r>
                      <m:d>
                        <m:dPr>
                          <m:ctrlPr>
                            <a:rPr lang="en-CA" sz="1400" i="1">
                              <a:latin typeface="Cambria Math"/>
                            </a:rPr>
                          </m:ctrlPr>
                        </m:dPr>
                        <m:e>
                          <m:r>
                            <a:rPr lang="en-US" sz="1400" i="1">
                              <a:latin typeface="Cambria Math"/>
                            </a:rPr>
                            <m:t>0</m:t>
                          </m:r>
                        </m:e>
                      </m:d>
                      <m:r>
                        <a:rPr lang="en-US" sz="1400" i="1">
                          <a:latin typeface="Cambria Math"/>
                        </a:rPr>
                        <m:t>=</m:t>
                      </m:r>
                      <m:r>
                        <a:rPr lang="en-US" sz="1400" i="1">
                          <a:latin typeface="Cambria Math"/>
                        </a:rPr>
                        <m:t>𝑁</m:t>
                      </m:r>
                      <m:nary>
                        <m:naryPr>
                          <m:chr m:val="∑"/>
                          <m:limLoc m:val="subSup"/>
                          <m:ctrlPr>
                            <a:rPr lang="en-CA" sz="1400" i="1">
                              <a:latin typeface="Cambria Math"/>
                            </a:rPr>
                          </m:ctrlPr>
                        </m:naryPr>
                        <m:sub>
                          <m:r>
                            <a:rPr lang="en-US" sz="1400" i="1">
                              <a:latin typeface="Cambria Math"/>
                            </a:rPr>
                            <m:t>𝑖</m:t>
                          </m:r>
                          <m:r>
                            <a:rPr lang="en-US" sz="1400" i="1">
                              <a:latin typeface="Cambria Math"/>
                            </a:rPr>
                            <m:t>=1</m:t>
                          </m:r>
                        </m:sub>
                        <m:sup>
                          <m:r>
                            <a:rPr lang="en-US" sz="1400" i="1">
                              <a:latin typeface="Cambria Math"/>
                            </a:rPr>
                            <m:t>𝑛</m:t>
                          </m:r>
                        </m:sup>
                        <m:e>
                          <m:sSub>
                            <m:sSubPr>
                              <m:ctrlPr>
                                <a:rPr lang="en-CA" sz="1400" i="1">
                                  <a:latin typeface="Cambria Math"/>
                                </a:rPr>
                              </m:ctrlPr>
                            </m:sSubPr>
                            <m:e>
                              <m:r>
                                <a:rPr lang="en-US" sz="1400" i="1">
                                  <a:latin typeface="Cambria Math"/>
                                </a:rPr>
                                <m:t>𝜏</m:t>
                              </m:r>
                            </m:e>
                            <m:sub>
                              <m:r>
                                <a:rPr lang="en-US" sz="1400" i="1">
                                  <a:latin typeface="Cambria Math"/>
                                </a:rPr>
                                <m:t>𝑖</m:t>
                              </m:r>
                            </m:sub>
                          </m:sSub>
                          <m:sSub>
                            <m:sSubPr>
                              <m:ctrlPr>
                                <a:rPr lang="en-CA" sz="1400" i="1">
                                  <a:latin typeface="Cambria Math"/>
                                </a:rPr>
                              </m:ctrlPr>
                            </m:sSubPr>
                            <m:e>
                              <m:r>
                                <a:rPr lang="en-US" sz="1400" i="1">
                                  <a:latin typeface="Cambria Math"/>
                                </a:rPr>
                                <m:t>𝐷</m:t>
                              </m:r>
                            </m:e>
                            <m:sub>
                              <m:r>
                                <a:rPr lang="en-US" sz="1400" i="1">
                                  <a:latin typeface="Cambria Math"/>
                                </a:rPr>
                                <m:t>𝑖</m:t>
                              </m:r>
                            </m:sub>
                          </m:sSub>
                          <m:d>
                            <m:dPr>
                              <m:ctrlPr>
                                <a:rPr lang="en-CA" sz="1400" i="1">
                                  <a:latin typeface="Cambria Math"/>
                                </a:rPr>
                              </m:ctrlPr>
                            </m:dPr>
                            <m:e>
                              <m:r>
                                <a:rPr lang="en-US" sz="1400" i="1">
                                  <a:latin typeface="Cambria Math"/>
                                </a:rPr>
                                <m:t>𝐾</m:t>
                              </m:r>
                              <m:r>
                                <m:rPr>
                                  <m:sty m:val="p"/>
                                </m:rPr>
                                <a:rPr lang="en-US" sz="1400">
                                  <a:latin typeface="Cambria Math"/>
                                </a:rPr>
                                <m:t>Φ</m:t>
                              </m:r>
                              <m:r>
                                <a:rPr lang="en-US" sz="1400" i="1">
                                  <a:latin typeface="Cambria Math"/>
                                </a:rPr>
                                <m:t>(−</m:t>
                              </m:r>
                              <m:sSub>
                                <m:sSubPr>
                                  <m:ctrlPr>
                                    <a:rPr lang="en-CA" sz="1400" i="1">
                                      <a:latin typeface="Cambria Math"/>
                                    </a:rPr>
                                  </m:ctrlPr>
                                </m:sSubPr>
                                <m:e>
                                  <m:r>
                                    <a:rPr lang="en-US" sz="1400" i="1">
                                      <a:latin typeface="Cambria Math"/>
                                    </a:rPr>
                                    <m:t>𝑑</m:t>
                                  </m:r>
                                </m:e>
                                <m:sub>
                                  <m:r>
                                    <a:rPr lang="en-US" sz="1400" i="1">
                                      <a:latin typeface="Cambria Math"/>
                                    </a:rPr>
                                    <m:t>2</m:t>
                                  </m:r>
                                </m:sub>
                              </m:sSub>
                              <m:r>
                                <a:rPr lang="en-US" sz="1400" i="1">
                                  <a:latin typeface="Cambria Math"/>
                                </a:rPr>
                                <m:t>)−</m:t>
                              </m:r>
                              <m:sSub>
                                <m:sSubPr>
                                  <m:ctrlPr>
                                    <a:rPr lang="en-CA" sz="1400" i="1">
                                      <a:latin typeface="Cambria Math"/>
                                    </a:rPr>
                                  </m:ctrlPr>
                                </m:sSubPr>
                                <m:e>
                                  <m:r>
                                    <a:rPr lang="en-US" sz="1400" i="1">
                                      <a:latin typeface="Cambria Math"/>
                                    </a:rPr>
                                    <m:t>𝐹</m:t>
                                  </m:r>
                                </m:e>
                                <m:sub>
                                  <m:r>
                                    <a:rPr lang="en-US" sz="1400" i="1">
                                      <a:latin typeface="Cambria Math"/>
                                    </a:rPr>
                                    <m:t>𝑖</m:t>
                                  </m:r>
                                </m:sub>
                              </m:sSub>
                              <m:r>
                                <m:rPr>
                                  <m:sty m:val="p"/>
                                </m:rPr>
                                <a:rPr lang="en-US" sz="1400">
                                  <a:latin typeface="Cambria Math"/>
                                </a:rPr>
                                <m:t>Φ</m:t>
                              </m:r>
                              <m:d>
                                <m:dPr>
                                  <m:ctrlPr>
                                    <a:rPr lang="en-CA" sz="1400" i="1">
                                      <a:latin typeface="Cambria Math"/>
                                    </a:rPr>
                                  </m:ctrlPr>
                                </m:dPr>
                                <m:e>
                                  <m:r>
                                    <a:rPr lang="en-US" sz="1400" i="1">
                                      <a:latin typeface="Cambria Math"/>
                                    </a:rPr>
                                    <m:t>−</m:t>
                                  </m:r>
                                  <m:sSub>
                                    <m:sSubPr>
                                      <m:ctrlPr>
                                        <a:rPr lang="en-CA" sz="1400" i="1">
                                          <a:latin typeface="Cambria Math"/>
                                        </a:rPr>
                                      </m:ctrlPr>
                                    </m:sSubPr>
                                    <m:e>
                                      <m:r>
                                        <a:rPr lang="en-US" sz="1400" i="1">
                                          <a:latin typeface="Cambria Math"/>
                                        </a:rPr>
                                        <m:t>𝑑</m:t>
                                      </m:r>
                                    </m:e>
                                    <m:sub>
                                      <m:r>
                                        <a:rPr lang="en-US" sz="1400" i="1">
                                          <a:latin typeface="Cambria Math"/>
                                        </a:rPr>
                                        <m:t>1</m:t>
                                      </m:r>
                                    </m:sub>
                                  </m:sSub>
                                </m:e>
                              </m:d>
                            </m:e>
                          </m:d>
                        </m:e>
                      </m:nary>
                    </m:oMath>
                  </m:oMathPara>
                </a14:m>
                <a:endParaRPr lang="en-CA" sz="1400"/>
              </a:p>
              <a:p>
                <a:pPr marL="533400" lvl="1" indent="0">
                  <a:buNone/>
                </a:pPr>
                <a:r>
                  <a:rPr lang="en-US" sz="1400"/>
                  <a:t>where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𝐷</m:t>
                        </m:r>
                      </m:e>
                      <m:sub>
                        <m:r>
                          <a:rPr lang="en-US" sz="1400" i="1">
                            <a:latin typeface="Cambria Math"/>
                          </a:rPr>
                          <m:t>𝑖</m:t>
                        </m:r>
                      </m:sub>
                    </m:sSub>
                    <m:r>
                      <a:rPr lang="en-US" sz="1400" i="1">
                        <a:latin typeface="Cambria Math"/>
                      </a:rPr>
                      <m:t>=</m:t>
                    </m:r>
                    <m:r>
                      <a:rPr lang="en-US" sz="1400" i="1">
                        <a:latin typeface="Cambria Math"/>
                      </a:rPr>
                      <m:t>𝐷</m:t>
                    </m:r>
                    <m:r>
                      <a:rPr lang="en-US" sz="1400" i="1">
                        <a:latin typeface="Cambria Math"/>
                      </a:rPr>
                      <m:t>(0,</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 the discount factor;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𝐹</m:t>
                        </m:r>
                      </m:e>
                      <m:sub>
                        <m:r>
                          <a:rPr lang="en-US" sz="1400" i="1">
                            <a:latin typeface="Cambria Math"/>
                          </a:rPr>
                          <m:t>𝑖</m:t>
                        </m:r>
                      </m:sub>
                    </m:sSub>
                    <m:r>
                      <a:rPr lang="en-US" sz="1400" i="1">
                        <a:latin typeface="Cambria Math"/>
                      </a:rPr>
                      <m:t>=</m:t>
                    </m:r>
                    <m:r>
                      <a:rPr lang="en-US" sz="1400" i="1">
                        <a:latin typeface="Cambria Math"/>
                      </a:rPr>
                      <m:t>𝐹</m:t>
                    </m:r>
                    <m:d>
                      <m:dPr>
                        <m:ctrlPr>
                          <a:rPr lang="en-CA" sz="1400" i="1">
                            <a:latin typeface="Cambria Math"/>
                          </a:rPr>
                        </m:ctrlPr>
                      </m:dPr>
                      <m:e>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e>
                    </m:d>
                    <m:r>
                      <a:rPr lang="en-US" sz="1400" i="1">
                        <a:latin typeface="Cambria Math"/>
                      </a:rPr>
                      <m:t>=</m:t>
                    </m:r>
                    <m:d>
                      <m:dPr>
                        <m:ctrlPr>
                          <a:rPr lang="en-CA" sz="1400" i="1">
                            <a:latin typeface="Cambria Math"/>
                          </a:rPr>
                        </m:ctrlPr>
                      </m:dPr>
                      <m:e>
                        <m:f>
                          <m:fPr>
                            <m:ctrlPr>
                              <a:rPr lang="en-CA" sz="1400" i="1">
                                <a:latin typeface="Cambria Math"/>
                              </a:rPr>
                            </m:ctrlPr>
                          </m:fPr>
                          <m:num>
                            <m:sSub>
                              <m:sSubPr>
                                <m:ctrlPr>
                                  <a:rPr lang="en-CA" sz="1400" i="1">
                                    <a:latin typeface="Cambria Math"/>
                                  </a:rPr>
                                </m:ctrlPr>
                              </m:sSubPr>
                              <m:e>
                                <m:r>
                                  <a:rPr lang="en-US" sz="1400" i="1">
                                    <a:latin typeface="Cambria Math"/>
                                  </a:rPr>
                                  <m:t>𝐷</m:t>
                                </m:r>
                              </m:e>
                              <m:sub>
                                <m:r>
                                  <a:rPr lang="en-US" sz="1400" i="1">
                                    <a:latin typeface="Cambria Math"/>
                                  </a:rPr>
                                  <m:t>𝑖</m:t>
                                </m:r>
                                <m:r>
                                  <a:rPr lang="en-US" sz="1400" i="1">
                                    <a:latin typeface="Cambria Math"/>
                                  </a:rPr>
                                  <m:t>−1</m:t>
                                </m:r>
                              </m:sub>
                            </m:sSub>
                          </m:num>
                          <m:den>
                            <m:sSub>
                              <m:sSubPr>
                                <m:ctrlPr>
                                  <a:rPr lang="en-CA" sz="1400" i="1">
                                    <a:latin typeface="Cambria Math"/>
                                  </a:rPr>
                                </m:ctrlPr>
                              </m:sSubPr>
                              <m:e>
                                <m:r>
                                  <a:rPr lang="en-US" sz="1400" i="1">
                                    <a:latin typeface="Cambria Math"/>
                                  </a:rPr>
                                  <m:t>𝐷</m:t>
                                </m:r>
                              </m:e>
                              <m:sub>
                                <m:r>
                                  <a:rPr lang="en-US" sz="1400" i="1">
                                    <a:latin typeface="Cambria Math"/>
                                  </a:rPr>
                                  <m:t>𝑖</m:t>
                                </m:r>
                              </m:sub>
                            </m:sSub>
                          </m:den>
                        </m:f>
                        <m:r>
                          <a:rPr lang="en-US" sz="1400" i="1">
                            <a:latin typeface="Cambria Math"/>
                          </a:rPr>
                          <m:t>−1</m:t>
                        </m:r>
                      </m:e>
                    </m:d>
                    <m:r>
                      <a:rPr lang="en-US" sz="1400" i="1">
                        <a:latin typeface="Cambria Math"/>
                      </a:rPr>
                      <m:t>/</m:t>
                    </m:r>
                    <m:sSub>
                      <m:sSubPr>
                        <m:ctrlPr>
                          <a:rPr lang="en-CA" sz="1400" i="1">
                            <a:latin typeface="Cambria Math"/>
                          </a:rPr>
                        </m:ctrlPr>
                      </m:sSubPr>
                      <m:e>
                        <m:r>
                          <a:rPr lang="en-US" sz="1400" i="1">
                            <a:latin typeface="Cambria Math"/>
                          </a:rPr>
                          <m:t>𝜏</m:t>
                        </m:r>
                      </m:e>
                      <m:sub>
                        <m:r>
                          <a:rPr lang="en-US" sz="1400" i="1">
                            <a:latin typeface="Cambria Math"/>
                          </a:rPr>
                          <m:t>𝑖</m:t>
                        </m:r>
                      </m:sub>
                    </m:sSub>
                  </m:oMath>
                </a14:m>
                <a:r>
                  <a:rPr lang="en-US" sz="1400"/>
                  <a:t> – the forward rate for period (</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oMath>
                </a14:m>
                <a:r>
                  <a:rPr lang="en-US" sz="1400"/>
                  <a:t>).</a:t>
                </a:r>
                <a:endParaRPr lang="en-CA" sz="1400"/>
              </a:p>
              <a:p>
                <a:pPr marL="990600" lvl="2" indent="0">
                  <a:buNone/>
                </a:pPr>
                <a14:m>
                  <m:oMath xmlns:m="http://schemas.openxmlformats.org/officeDocument/2006/math">
                    <m:r>
                      <m:rPr>
                        <m:sty m:val="p"/>
                      </m:rPr>
                      <a:rPr lang="en-US" sz="1400">
                        <a:latin typeface="Cambria Math"/>
                      </a:rPr>
                      <m:t>Φ</m:t>
                    </m:r>
                  </m:oMath>
                </a14:m>
                <a:r>
                  <a:rPr lang="en-US" sz="1400"/>
                  <a:t> – the accumulative normal distribution function</a:t>
                </a:r>
                <a:endParaRPr lang="en-CA" sz="1400"/>
              </a:p>
              <a:p>
                <a:pPr marL="990600" lvl="2" indent="0">
                  <a:buNone/>
                </a:pPr>
                <a14:m>
                  <m:oMathPara xmlns:m="http://schemas.openxmlformats.org/officeDocument/2006/math">
                    <m:oMathParaPr>
                      <m:jc m:val="left"/>
                    </m:oMathParaPr>
                    <m:oMath xmlns:m="http://schemas.openxmlformats.org/officeDocument/2006/math">
                      <m:sSub>
                        <m:sSubPr>
                          <m:ctrlPr>
                            <a:rPr lang="en-CA" sz="1400" i="1">
                              <a:latin typeface="Cambria Math"/>
                            </a:rPr>
                          </m:ctrlPr>
                        </m:sSubPr>
                        <m:e>
                          <m:r>
                            <a:rPr lang="en-US" sz="1400" i="1">
                              <a:latin typeface="Cambria Math"/>
                            </a:rPr>
                            <m:t>𝑑</m:t>
                          </m:r>
                        </m:e>
                        <m:sub>
                          <m:r>
                            <a:rPr lang="en-US" sz="1400" i="1">
                              <a:latin typeface="Cambria Math"/>
                            </a:rPr>
                            <m:t>1,2</m:t>
                          </m:r>
                        </m:sub>
                      </m:sSub>
                      <m:r>
                        <a:rPr lang="en-US" sz="1400" i="1">
                          <a:latin typeface="Cambria Math"/>
                        </a:rPr>
                        <m:t>=</m:t>
                      </m:r>
                      <m:f>
                        <m:fPr>
                          <m:ctrlPr>
                            <a:rPr lang="en-CA" sz="1400" i="1">
                              <a:latin typeface="Cambria Math"/>
                            </a:rPr>
                          </m:ctrlPr>
                        </m:fPr>
                        <m:num>
                          <m:r>
                            <m:rPr>
                              <m:sty m:val="p"/>
                            </m:rPr>
                            <a:rPr lang="en-US" sz="1400">
                              <a:latin typeface="Cambria Math"/>
                            </a:rPr>
                            <m:t>ln</m:t>
                          </m:r>
                          <m:r>
                            <a:rPr lang="en-US" sz="1400">
                              <a:latin typeface="Cambria Math"/>
                            </a:rPr>
                            <m:t>⁡</m:t>
                          </m:r>
                          <m:r>
                            <a:rPr lang="en-US" sz="1400" i="1">
                              <a:latin typeface="Cambria Math"/>
                            </a:rPr>
                            <m:t>(</m:t>
                          </m:r>
                          <m:f>
                            <m:fPr>
                              <m:ctrlPr>
                                <a:rPr lang="en-CA" sz="1400" i="1">
                                  <a:latin typeface="Cambria Math"/>
                                </a:rPr>
                              </m:ctrlPr>
                            </m:fPr>
                            <m:num>
                              <m:sSub>
                                <m:sSubPr>
                                  <m:ctrlPr>
                                    <a:rPr lang="en-CA" sz="1400" i="1">
                                      <a:latin typeface="Cambria Math"/>
                                    </a:rPr>
                                  </m:ctrlPr>
                                </m:sSubPr>
                                <m:e>
                                  <m:r>
                                    <a:rPr lang="en-US" sz="1400" i="1">
                                      <a:latin typeface="Cambria Math"/>
                                    </a:rPr>
                                    <m:t>𝐹</m:t>
                                  </m:r>
                                </m:e>
                                <m:sub>
                                  <m:r>
                                    <a:rPr lang="en-US" sz="1400" i="1">
                                      <a:latin typeface="Cambria Math"/>
                                    </a:rPr>
                                    <m:t>𝑖</m:t>
                                  </m:r>
                                </m:sub>
                              </m:sSub>
                            </m:num>
                            <m:den>
                              <m:r>
                                <a:rPr lang="en-US" sz="1400" i="1">
                                  <a:latin typeface="Cambria Math"/>
                                </a:rPr>
                                <m:t>𝐾</m:t>
                              </m:r>
                            </m:den>
                          </m:f>
                          <m:r>
                            <a:rPr lang="en-US" sz="1400" i="1">
                              <a:latin typeface="Cambria Math"/>
                            </a:rPr>
                            <m:t>)±0.5</m:t>
                          </m:r>
                          <m:sSubSup>
                            <m:sSubSupPr>
                              <m:ctrlPr>
                                <a:rPr lang="en-CA" sz="1400" i="1">
                                  <a:latin typeface="Cambria Math"/>
                                </a:rPr>
                              </m:ctrlPr>
                            </m:sSubSupPr>
                            <m:e>
                              <m:r>
                                <a:rPr lang="en-US" sz="1400" i="1">
                                  <a:latin typeface="Cambria Math"/>
                                </a:rPr>
                                <m:t>𝜎</m:t>
                              </m:r>
                            </m:e>
                            <m:sub>
                              <m:r>
                                <a:rPr lang="en-US" sz="1400" i="1">
                                  <a:latin typeface="Cambria Math"/>
                                </a:rPr>
                                <m:t>𝑖</m:t>
                              </m:r>
                            </m:sub>
                            <m:sup>
                              <m:r>
                                <a:rPr lang="en-US" sz="1400" i="1">
                                  <a:latin typeface="Cambria Math"/>
                                </a:rPr>
                                <m:t>2</m:t>
                              </m:r>
                            </m:sup>
                          </m:sSubSup>
                          <m:sSub>
                            <m:sSubPr>
                              <m:ctrlPr>
                                <a:rPr lang="en-CA" sz="1400" i="1">
                                  <a:latin typeface="Cambria Math"/>
                                </a:rPr>
                              </m:ctrlPr>
                            </m:sSubPr>
                            <m:e>
                              <m:r>
                                <a:rPr lang="en-US" sz="1400" i="1">
                                  <a:latin typeface="Cambria Math"/>
                                </a:rPr>
                                <m:t>𝑇</m:t>
                              </m:r>
                            </m:e>
                            <m:sub>
                              <m:r>
                                <a:rPr lang="en-US" sz="1400" i="1">
                                  <a:latin typeface="Cambria Math"/>
                                </a:rPr>
                                <m:t>𝑖</m:t>
                              </m:r>
                            </m:sub>
                          </m:sSub>
                        </m:num>
                        <m:den>
                          <m:sSub>
                            <m:sSubPr>
                              <m:ctrlPr>
                                <a:rPr lang="en-CA" sz="1400" i="1">
                                  <a:latin typeface="Cambria Math"/>
                                </a:rPr>
                              </m:ctrlPr>
                            </m:sSubPr>
                            <m:e>
                              <m:r>
                                <a:rPr lang="en-US" sz="1400" i="1">
                                  <a:latin typeface="Cambria Math"/>
                                </a:rPr>
                                <m:t>𝜎</m:t>
                              </m:r>
                            </m:e>
                            <m:sub>
                              <m:r>
                                <a:rPr lang="en-US" sz="1400" i="1">
                                  <a:latin typeface="Cambria Math"/>
                                </a:rPr>
                                <m:t>𝑖</m:t>
                              </m:r>
                            </m:sub>
                          </m:sSub>
                          <m:rad>
                            <m:radPr>
                              <m:degHide m:val="on"/>
                              <m:ctrlPr>
                                <a:rPr lang="en-CA" sz="1400" i="1">
                                  <a:latin typeface="Cambria Math"/>
                                </a:rPr>
                              </m:ctrlPr>
                            </m:radPr>
                            <m:deg/>
                            <m:e>
                              <m:sSub>
                                <m:sSubPr>
                                  <m:ctrlPr>
                                    <a:rPr lang="en-CA" sz="1400" i="1">
                                      <a:latin typeface="Cambria Math"/>
                                    </a:rPr>
                                  </m:ctrlPr>
                                </m:sSubPr>
                                <m:e>
                                  <m:r>
                                    <a:rPr lang="en-US" sz="1400" i="1">
                                      <a:latin typeface="Cambria Math"/>
                                    </a:rPr>
                                    <m:t>𝑇</m:t>
                                  </m:r>
                                </m:e>
                                <m:sub>
                                  <m:r>
                                    <a:rPr lang="en-US" sz="1400" i="1">
                                      <a:latin typeface="Cambria Math"/>
                                    </a:rPr>
                                    <m:t>𝑖</m:t>
                                  </m:r>
                                </m:sub>
                              </m:sSub>
                            </m:e>
                          </m:rad>
                        </m:den>
                      </m:f>
                    </m:oMath>
                  </m:oMathPara>
                </a14:m>
                <a:endParaRPr lang="en-CA" sz="14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471092"/>
                <a:ext cx="7586724" cy="3332906"/>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16855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a:t>Practical Notes</a:t>
            </a:r>
            <a:endParaRPr lang="en-CA"/>
          </a:p>
          <a:p>
            <a:pPr lvl="0"/>
            <a:r>
              <a:rPr lang="en-US" sz="1600"/>
              <a:t>Interest rate caps are valued via the Black model in the market.</a:t>
            </a:r>
            <a:endParaRPr lang="en-CA" sz="1600"/>
          </a:p>
          <a:p>
            <a:pPr lvl="0"/>
            <a:r>
              <a:rPr lang="en-US" sz="1600"/>
              <a:t>The forward rate is simply compounded.</a:t>
            </a:r>
            <a:endParaRPr lang="en-CA" sz="1600"/>
          </a:p>
          <a:p>
            <a:pPr lvl="0"/>
            <a:r>
              <a:rPr lang="en-US" sz="1600"/>
              <a:t>The first key to value a cap is to generate the cash flows. The cash flow generation is based on the start time, end time and payment frequency, plus calendar (holidays), business convention (e.g., modified following, following, etc.) and whether sticky month end.</a:t>
            </a:r>
            <a:endParaRPr lang="en-CA" sz="1600"/>
          </a:p>
          <a:p>
            <a:pPr lvl="0"/>
            <a:r>
              <a:rPr lang="en-US" sz="1600"/>
              <a:t>Then you need to construct interest zero rate curve by bootstrapping the most liquid interest rate instruments in the market. The most common used yield curve is continuously compounded</a:t>
            </a:r>
            <a:r>
              <a:rPr lang="en-US" sz="1600" smtClean="0"/>
              <a:t>.</a:t>
            </a:r>
            <a:endParaRPr lang="en-CA" sz="1600"/>
          </a:p>
        </p:txBody>
      </p:sp>
    </p:spTree>
    <p:extLst>
      <p:ext uri="{BB962C8B-B14F-4D97-AF65-F5344CB8AC3E}">
        <p14:creationId xmlns:p14="http://schemas.microsoft.com/office/powerpoint/2010/main" val="382608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smtClean="0"/>
                  <a:t>Practical Notes</a:t>
                </a:r>
                <a:endParaRPr lang="en-CA"/>
              </a:p>
              <a:p>
                <a:pPr lvl="0"/>
                <a:r>
                  <a:rPr lang="en-US" sz="1600" smtClean="0"/>
                  <a:t>Another </a:t>
                </a:r>
                <a:r>
                  <a:rPr lang="en-US" sz="1600"/>
                  <a:t>key for accurately pricing an outstanding cap/floor is to construct an arbitrage-free volatility surface. </a:t>
                </a:r>
                <a:endParaRPr lang="en-CA" sz="1600"/>
              </a:p>
              <a:p>
                <a:pPr lvl="0"/>
                <a:r>
                  <a:rPr lang="en-US" sz="1600"/>
                  <a:t>The accrual period is calculated according to the start date and end date of a cash flow plus day count convention</a:t>
                </a:r>
                <a:endParaRPr lang="en-CA" sz="1600"/>
              </a:p>
              <a:p>
                <a:pPr lvl="0"/>
                <a:r>
                  <a:rPr lang="en-US" sz="1600"/>
                  <a:t>The formula above doesn’t contain the last live reset cash flow whose reset date is less than valuation date but payment date is greater than valuation date. The reset value is </a:t>
                </a:r>
                <a:endParaRPr lang="en-CA" sz="1600"/>
              </a:p>
              <a:p>
                <a:pPr marL="533400" lvl="1" indent="0" algn="ctr">
                  <a:buNone/>
                </a:pPr>
                <a14:m>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r>
                      <a:rPr lang="en-US" sz="1600" i="1">
                        <a:latin typeface="Cambria Math"/>
                      </a:rPr>
                      <m:t>𝑁</m:t>
                    </m:r>
                    <m:r>
                      <a:rPr lang="en-US" sz="1600" i="1">
                        <a:latin typeface="Cambria Math"/>
                      </a:rPr>
                      <m:t>∗</m:t>
                    </m:r>
                    <m:r>
                      <a:rPr lang="en-US" sz="1600" i="1">
                        <a:latin typeface="Cambria Math"/>
                      </a:rPr>
                      <m:t>𝜏</m:t>
                    </m:r>
                    <m:r>
                      <a:rPr lang="en-US" sz="1600" i="1">
                        <a:latin typeface="Cambria Math"/>
                      </a:rPr>
                      <m:t>∗</m:t>
                    </m:r>
                    <m:r>
                      <a:rPr lang="en-US" sz="1600" i="1">
                        <a:latin typeface="Cambria Math"/>
                      </a:rPr>
                      <m:t>𝑚𝑎𝑥</m:t>
                    </m:r>
                    <m:d>
                      <m:dPr>
                        <m:ctrlPr>
                          <a:rPr lang="en-US" sz="1600" i="1">
                            <a:latin typeface="Cambria Math"/>
                          </a:rPr>
                        </m:ctrlPr>
                      </m:dPr>
                      <m:e>
                        <m:r>
                          <a:rPr lang="en-US" sz="1600" i="1">
                            <a:latin typeface="Cambria Math"/>
                          </a:rPr>
                          <m:t>𝑅</m:t>
                        </m:r>
                        <m:r>
                          <a:rPr lang="en-US" sz="1600" i="1">
                            <a:latin typeface="Cambria Math"/>
                          </a:rPr>
                          <m:t>−</m:t>
                        </m:r>
                        <m:r>
                          <a:rPr lang="en-US" sz="1600" i="1">
                            <a:latin typeface="Cambria Math"/>
                          </a:rPr>
                          <m:t>𝐾</m:t>
                        </m:r>
                        <m:r>
                          <a:rPr lang="en-US" sz="1600" i="1">
                            <a:latin typeface="Cambria Math"/>
                          </a:rPr>
                          <m:t>,0</m:t>
                        </m:r>
                      </m:e>
                    </m:d>
                  </m:oMath>
                </a14:m>
                <a:r>
                  <a:rPr lang="en-CA" sz="1600" smtClean="0"/>
                  <a:t>  for cap</a:t>
                </a:r>
              </a:p>
              <a:p>
                <a:pPr marL="533400" lvl="1" indent="0" algn="ctr">
                  <a:buNone/>
                </a:pPr>
                <a14:m>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r>
                      <a:rPr lang="en-US" sz="1600" i="1">
                        <a:latin typeface="Cambria Math"/>
                      </a:rPr>
                      <m:t>𝑁</m:t>
                    </m:r>
                    <m:r>
                      <a:rPr lang="en-US" sz="1600" i="1">
                        <a:latin typeface="Cambria Math"/>
                      </a:rPr>
                      <m:t>∗</m:t>
                    </m:r>
                    <m:r>
                      <a:rPr lang="en-US" sz="1600" i="1">
                        <a:latin typeface="Cambria Math"/>
                      </a:rPr>
                      <m:t>𝜏</m:t>
                    </m:r>
                    <m:r>
                      <a:rPr lang="en-US" sz="1600" i="1">
                        <a:latin typeface="Cambria Math"/>
                      </a:rPr>
                      <m:t>∗</m:t>
                    </m:r>
                    <m:r>
                      <a:rPr lang="en-US" sz="1600" i="1">
                        <a:latin typeface="Cambria Math"/>
                      </a:rPr>
                      <m:t>𝑚𝑎𝑥</m:t>
                    </m:r>
                    <m:d>
                      <m:dPr>
                        <m:ctrlPr>
                          <a:rPr lang="en-US" sz="1600" i="1">
                            <a:latin typeface="Cambria Math"/>
                          </a:rPr>
                        </m:ctrlPr>
                      </m:dPr>
                      <m:e>
                        <m:r>
                          <a:rPr lang="en-US" sz="1600" i="1">
                            <a:latin typeface="Cambria Math"/>
                          </a:rPr>
                          <m:t>𝐾</m:t>
                        </m:r>
                        <m:r>
                          <a:rPr lang="en-CA" sz="1600" i="1">
                            <a:latin typeface="Cambria Math"/>
                          </a:rPr>
                          <m:t>−</m:t>
                        </m:r>
                        <m:r>
                          <a:rPr lang="en-CA" sz="1600" i="1">
                            <a:latin typeface="Cambria Math"/>
                          </a:rPr>
                          <m:t>𝑅</m:t>
                        </m:r>
                        <m:r>
                          <a:rPr lang="en-US" sz="1600" i="1">
                            <a:latin typeface="Cambria Math"/>
                          </a:rPr>
                          <m:t>,0</m:t>
                        </m:r>
                      </m:e>
                    </m:d>
                  </m:oMath>
                </a14:m>
                <a:r>
                  <a:rPr lang="en-CA" sz="1600" smtClean="0"/>
                  <a:t>  for floor</a:t>
                </a:r>
                <a:endParaRPr lang="en-CA" sz="1600" smtClean="0"/>
              </a:p>
              <a:p>
                <a:pPr marL="533400" lvl="1" indent="0">
                  <a:buNone/>
                </a:pPr>
                <a:r>
                  <a:rPr lang="en-US" sz="1600" smtClean="0"/>
                  <a:t>which </a:t>
                </a:r>
                <a:r>
                  <a:rPr lang="en-US" sz="1600"/>
                  <a:t>should be added into the above present value.</a:t>
                </a:r>
                <a:endParaRPr lang="en-CA" sz="16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471092"/>
                <a:ext cx="7586724" cy="3332906"/>
              </a:xfrm>
              <a:prstGeom prst="rect">
                <a:avLst/>
              </a:prstGeom>
              <a:blipFill rotWithShape="1">
                <a:blip r:embed="rId3"/>
                <a:stretch>
                  <a:fillRect r="-643"/>
                </a:stretch>
              </a:blipFill>
            </p:spPr>
            <p:txBody>
              <a:bodyPr/>
              <a:lstStyle/>
              <a:p>
                <a:r>
                  <a:rPr lang="en-CA">
                    <a:noFill/>
                  </a:rPr>
                  <a:t> </a:t>
                </a:r>
              </a:p>
            </p:txBody>
          </p:sp>
        </mc:Fallback>
      </mc:AlternateContent>
    </p:spTree>
    <p:extLst>
      <p:ext uri="{BB962C8B-B14F-4D97-AF65-F5344CB8AC3E}">
        <p14:creationId xmlns:p14="http://schemas.microsoft.com/office/powerpoint/2010/main" val="181507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endParaRPr lang="en-CA" sz="1600"/>
          </a:p>
        </p:txBody>
      </p:sp>
      <p:graphicFrame>
        <p:nvGraphicFramePr>
          <p:cNvPr id="4" name="Table 3"/>
          <p:cNvGraphicFramePr>
            <a:graphicFrameLocks noGrp="1"/>
          </p:cNvGraphicFramePr>
          <p:nvPr>
            <p:extLst>
              <p:ext uri="{D42A27DB-BD31-4B8C-83A1-F6EECF244321}">
                <p14:modId xmlns:p14="http://schemas.microsoft.com/office/powerpoint/2010/main" val="3559499905"/>
              </p:ext>
            </p:extLst>
          </p:nvPr>
        </p:nvGraphicFramePr>
        <p:xfrm>
          <a:off x="3131840" y="2139702"/>
          <a:ext cx="2941955" cy="2687701"/>
        </p:xfrm>
        <a:graphic>
          <a:graphicData uri="http://schemas.openxmlformats.org/drawingml/2006/table">
            <a:tbl>
              <a:tblPr firstRow="1" firstCol="1" bandRow="1">
                <a:tableStyleId>{96145309-564F-4F0F-801C-C215B3F1332B}</a:tableStyleId>
              </a:tblPr>
              <a:tblGrid>
                <a:gridCol w="1591945"/>
                <a:gridCol w="1350010"/>
              </a:tblGrid>
              <a:tr h="0">
                <a:tc>
                  <a:txBody>
                    <a:bodyPr/>
                    <a:lstStyle/>
                    <a:p>
                      <a:pPr>
                        <a:lnSpc>
                          <a:spcPct val="115000"/>
                        </a:lnSpc>
                        <a:spcAft>
                          <a:spcPts val="0"/>
                        </a:spcAft>
                      </a:pPr>
                      <a:r>
                        <a:rPr lang="en-US" sz="1100">
                          <a:effectLst/>
                        </a:rPr>
                        <a:t>Buy Sell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Sell</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CA" sz="1100" smtClean="0">
                          <a:effectLst/>
                          <a:latin typeface="Calibri"/>
                          <a:ea typeface="SimSun"/>
                          <a:cs typeface="Times New Roman"/>
                        </a:rPr>
                        <a:t>Cap or Floor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CA" sz="1100" smtClean="0">
                          <a:effectLst/>
                          <a:latin typeface="Calibri"/>
                          <a:ea typeface="SimSun"/>
                          <a:cs typeface="Times New Roman"/>
                        </a:rPr>
                        <a:t>Cap</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Strike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0.035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Trade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1/11/2016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1/13/2016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Maturity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1/2/2019</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Rate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15090000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70642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www.finpricing.com/lib/IrCap.html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p:sp>
        <p:nvSpPr>
          <p:cNvPr id="125" name="Shape 125"/>
          <p:cNvSpPr txBox="1">
            <a:spLocks noGrp="1"/>
          </p:cNvSpPr>
          <p:nvPr>
            <p:ph type="body" idx="1"/>
          </p:nvPr>
        </p:nvSpPr>
        <p:spPr>
          <a:xfrm>
            <a:off x="1043608" y="1275606"/>
            <a:ext cx="7370700" cy="367240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pPr>
            <a:r>
              <a:rPr lang="en-US" sz="1800"/>
              <a:t>Interest Rate Cap </a:t>
            </a:r>
            <a:r>
              <a:rPr lang="en-US" sz="1800" smtClean="0"/>
              <a:t>and Floor Introduction</a:t>
            </a:r>
            <a:endParaRPr lang="en-CA" sz="1800"/>
          </a:p>
          <a:p>
            <a:pPr lvl="0">
              <a:lnSpc>
                <a:spcPct val="150000"/>
              </a:lnSpc>
            </a:pPr>
            <a:r>
              <a:rPr lang="en-US" sz="1800"/>
              <a:t>The </a:t>
            </a:r>
            <a:r>
              <a:rPr lang="en-US" sz="1800" smtClean="0"/>
              <a:t>Use</a:t>
            </a:r>
            <a:r>
              <a:rPr lang="en-US" sz="1800" smtClean="0"/>
              <a:t> of Caps and Floors</a:t>
            </a:r>
            <a:endParaRPr lang="en-CA" sz="1800"/>
          </a:p>
          <a:p>
            <a:pPr lvl="0">
              <a:lnSpc>
                <a:spcPct val="150000"/>
              </a:lnSpc>
            </a:pPr>
            <a:r>
              <a:rPr lang="en-US" sz="1800" smtClean="0"/>
              <a:t>Caplet </a:t>
            </a:r>
            <a:r>
              <a:rPr lang="en-US" sz="1800" smtClean="0"/>
              <a:t>and floorlet Payoffs</a:t>
            </a:r>
            <a:endParaRPr lang="en-CA" sz="1800"/>
          </a:p>
          <a:p>
            <a:pPr lvl="0">
              <a:lnSpc>
                <a:spcPct val="150000"/>
              </a:lnSpc>
            </a:pPr>
            <a:r>
              <a:rPr lang="en-US" sz="1800"/>
              <a:t>Valuation</a:t>
            </a:r>
            <a:endParaRPr lang="en-CA" sz="1800"/>
          </a:p>
          <a:p>
            <a:pPr lvl="0">
              <a:lnSpc>
                <a:spcPct val="150000"/>
              </a:lnSpc>
            </a:pPr>
            <a:r>
              <a:rPr lang="en-US" sz="1800"/>
              <a:t>Practical Notes</a:t>
            </a:r>
            <a:endParaRPr lang="en-CA" sz="1800"/>
          </a:p>
          <a:p>
            <a:pPr lvl="0">
              <a:lnSpc>
                <a:spcPct val="150000"/>
              </a:lnSpc>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p:sp>
        <p:nvSpPr>
          <p:cNvPr id="125" name="Shape 125"/>
          <p:cNvSpPr txBox="1">
            <a:spLocks noGrp="1"/>
          </p:cNvSpPr>
          <p:nvPr>
            <p:ph type="body" idx="1"/>
          </p:nvPr>
        </p:nvSpPr>
        <p:spPr>
          <a:xfrm>
            <a:off x="827584" y="1471092"/>
            <a:ext cx="7586724" cy="3404914"/>
          </a:xfrm>
          <a:prstGeom prst="rect">
            <a:avLst/>
          </a:prstGeom>
        </p:spPr>
        <p:txBody>
          <a:bodyPr spcFirstLastPara="1" wrap="square" lIns="91425" tIns="91425" rIns="91425" bIns="91425" anchor="t" anchorCtr="0">
            <a:noAutofit/>
          </a:bodyPr>
          <a:lstStyle/>
          <a:p>
            <a:pPr marL="76200" lvl="0" indent="0" algn="ctr">
              <a:buNone/>
            </a:pPr>
            <a:r>
              <a:rPr lang="en-US"/>
              <a:t>Interest Rate </a:t>
            </a:r>
            <a:r>
              <a:rPr lang="en-US" smtClean="0"/>
              <a:t>Cap and Floor </a:t>
            </a:r>
            <a:r>
              <a:rPr lang="en-US"/>
              <a:t>Introduction</a:t>
            </a:r>
            <a:endParaRPr lang="en-CA"/>
          </a:p>
          <a:p>
            <a:pPr lvl="0">
              <a:spcBef>
                <a:spcPts val="1200"/>
              </a:spcBef>
            </a:pPr>
            <a:r>
              <a:rPr lang="en-US" sz="1600"/>
              <a:t>An interest rate cap is a financial contract between two parties that provides an interest rate ceiling or cap on the floating rate payments.</a:t>
            </a:r>
            <a:endParaRPr lang="en-CA" sz="1600"/>
          </a:p>
          <a:p>
            <a:pPr lvl="0"/>
            <a:r>
              <a:rPr lang="en-US" sz="1600"/>
              <a:t>An interest rate cap actually consists of a series of European call options (caplets) on interest rates. </a:t>
            </a:r>
            <a:endParaRPr lang="en-CA" sz="1600"/>
          </a:p>
          <a:p>
            <a:pPr lvl="0"/>
            <a:r>
              <a:rPr lang="en-US" sz="1600"/>
              <a:t>The buyer receives payments at the end of each period when the interest rate exceeds the strike.  </a:t>
            </a:r>
            <a:r>
              <a:rPr lang="en-US" sz="1600" smtClean="0"/>
              <a:t>The payment frequency could be monthly, quarterly or semiannually.</a:t>
            </a:r>
            <a:endParaRPr lang="en-CA" sz="1600"/>
          </a:p>
          <a:p>
            <a:pPr lvl="0"/>
            <a:r>
              <a:rPr lang="en-US" sz="1600"/>
              <a:t>An interest rate floor is a financial contract between two parties that provides an interest rate floor on the floating rate </a:t>
            </a:r>
            <a:r>
              <a:rPr lang="en-US" sz="1600"/>
              <a:t>payments</a:t>
            </a:r>
            <a:r>
              <a:rPr lang="en-US" sz="1600" smtClean="0"/>
              <a:t>.</a:t>
            </a:r>
            <a:endParaRPr lang="en-CA" sz="1600"/>
          </a:p>
        </p:txBody>
      </p:sp>
    </p:spTree>
    <p:extLst>
      <p:ext uri="{BB962C8B-B14F-4D97-AF65-F5344CB8AC3E}">
        <p14:creationId xmlns:p14="http://schemas.microsoft.com/office/powerpoint/2010/main" val="371542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p:sp>
        <p:nvSpPr>
          <p:cNvPr id="125" name="Shape 125"/>
          <p:cNvSpPr txBox="1">
            <a:spLocks noGrp="1"/>
          </p:cNvSpPr>
          <p:nvPr>
            <p:ph type="body" idx="1"/>
          </p:nvPr>
        </p:nvSpPr>
        <p:spPr>
          <a:xfrm>
            <a:off x="755576" y="1419622"/>
            <a:ext cx="7586724" cy="3456384"/>
          </a:xfrm>
          <a:prstGeom prst="rect">
            <a:avLst/>
          </a:prstGeom>
        </p:spPr>
        <p:txBody>
          <a:bodyPr spcFirstLastPara="1" wrap="square" lIns="91425" tIns="91425" rIns="91425" bIns="91425" anchor="t" anchorCtr="0">
            <a:noAutofit/>
          </a:bodyPr>
          <a:lstStyle/>
          <a:p>
            <a:pPr marL="76200" lvl="0" indent="0" algn="ctr">
              <a:buNone/>
            </a:pPr>
            <a:r>
              <a:rPr lang="en-US"/>
              <a:t>Interest Rate </a:t>
            </a:r>
            <a:r>
              <a:rPr lang="en-US" smtClean="0"/>
              <a:t>Cap and Floor Introduction (Cont)</a:t>
            </a:r>
            <a:endParaRPr lang="en-CA"/>
          </a:p>
          <a:p>
            <a:pPr lvl="0">
              <a:spcBef>
                <a:spcPts val="1200"/>
              </a:spcBef>
            </a:pPr>
            <a:r>
              <a:rPr lang="en-US" sz="1600" smtClean="0"/>
              <a:t>An </a:t>
            </a:r>
            <a:r>
              <a:rPr lang="en-US" sz="1600"/>
              <a:t>interest rate floor actually consists of a series of European put options (floorlets) on interest rates. </a:t>
            </a:r>
            <a:endParaRPr lang="en-CA" sz="1600"/>
          </a:p>
          <a:p>
            <a:pPr lvl="0"/>
            <a:r>
              <a:rPr lang="en-US" sz="1600"/>
              <a:t>The buyer receives payments at the end of each period when the interest rate falls below the strike.  The payment frequency could be monthly, quarterly or semiannually.</a:t>
            </a:r>
            <a:endParaRPr lang="en-CA" sz="1600"/>
          </a:p>
          <a:p>
            <a:pPr lvl="0"/>
            <a:r>
              <a:rPr lang="en-US" sz="1600"/>
              <a:t>The exercise is done automatically that is different from any other types of options.</a:t>
            </a:r>
            <a:endParaRPr lang="en-CA" sz="1600"/>
          </a:p>
          <a:p>
            <a:pPr lvl="0"/>
            <a:r>
              <a:rPr lang="en-US" sz="1600"/>
              <a:t>The buyer needs to pay an up-front premium to the seller.</a:t>
            </a:r>
            <a:endParaRPr lang="en-CA" sz="1600"/>
          </a:p>
        </p:txBody>
      </p:sp>
    </p:spTree>
    <p:extLst>
      <p:ext uri="{BB962C8B-B14F-4D97-AF65-F5344CB8AC3E}">
        <p14:creationId xmlns:p14="http://schemas.microsoft.com/office/powerpoint/2010/main" val="263261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a:t>The </a:t>
            </a:r>
            <a:r>
              <a:rPr lang="en-US" smtClean="0"/>
              <a:t>Use</a:t>
            </a:r>
            <a:r>
              <a:rPr lang="en-US" smtClean="0"/>
              <a:t> </a:t>
            </a:r>
            <a:r>
              <a:rPr lang="en-US"/>
              <a:t>of </a:t>
            </a:r>
            <a:r>
              <a:rPr lang="en-US" smtClean="0"/>
              <a:t>Caps and Floors</a:t>
            </a:r>
            <a:endParaRPr lang="en-CA"/>
          </a:p>
          <a:p>
            <a:pPr lvl="0"/>
            <a:r>
              <a:rPr lang="en-US" sz="1600"/>
              <a:t>Caps are frequently purchased by issuers of floating rate debt who wish to protect themselves from the increased financing costs that would result from a rise in interest rates</a:t>
            </a:r>
            <a:r>
              <a:rPr lang="en-US" sz="1600" smtClean="0"/>
              <a:t>.</a:t>
            </a:r>
          </a:p>
          <a:p>
            <a:r>
              <a:rPr lang="en-US" sz="1600"/>
              <a:t>Floors are frequently purchased by purchasers of floating rate debt who wish to protect themselves from the loss of income that would result from a decline in interest </a:t>
            </a:r>
            <a:r>
              <a:rPr lang="en-US" sz="1600"/>
              <a:t>rates</a:t>
            </a:r>
            <a:r>
              <a:rPr lang="en-US" sz="1600" smtClean="0"/>
              <a:t>.</a:t>
            </a:r>
            <a:endParaRPr lang="en-CA" sz="1600"/>
          </a:p>
          <a:p>
            <a:pPr lvl="0"/>
            <a:r>
              <a:rPr lang="en-US" sz="1600"/>
              <a:t>Investors use caps </a:t>
            </a:r>
            <a:r>
              <a:rPr lang="en-US" sz="1600" smtClean="0"/>
              <a:t>and floors to </a:t>
            </a:r>
            <a:r>
              <a:rPr lang="en-US" sz="1600"/>
              <a:t>hedge against the risk associated with floating interest rate.</a:t>
            </a:r>
            <a:endParaRPr lang="en-CA" sz="1600"/>
          </a:p>
          <a:p>
            <a:r>
              <a:rPr lang="en-US" sz="1600" smtClean="0"/>
              <a:t>Cap holders</a:t>
            </a:r>
            <a:r>
              <a:rPr lang="en-US" sz="1600" smtClean="0"/>
              <a:t> </a:t>
            </a:r>
            <a:r>
              <a:rPr lang="en-US" sz="1600"/>
              <a:t>will benefit from any risk in interest rates above the </a:t>
            </a:r>
            <a:r>
              <a:rPr lang="en-US" sz="1600"/>
              <a:t>strike, </a:t>
            </a:r>
            <a:r>
              <a:rPr lang="en-US" sz="1600"/>
              <a:t>while </a:t>
            </a:r>
            <a:r>
              <a:rPr lang="en-US" sz="1600" smtClean="0"/>
              <a:t>floor holders </a:t>
            </a:r>
            <a:r>
              <a:rPr lang="en-US" sz="1600"/>
              <a:t>will benefit from any risk in interest rates above the </a:t>
            </a:r>
            <a:r>
              <a:rPr lang="en-US" sz="1600"/>
              <a:t>strike</a:t>
            </a:r>
            <a:r>
              <a:rPr lang="en-US" sz="1600" smtClean="0"/>
              <a:t>.</a:t>
            </a:r>
            <a:endParaRPr lang="en-CA" sz="1600"/>
          </a:p>
        </p:txBody>
      </p:sp>
    </p:spTree>
    <p:extLst>
      <p:ext uri="{BB962C8B-B14F-4D97-AF65-F5344CB8AC3E}">
        <p14:creationId xmlns:p14="http://schemas.microsoft.com/office/powerpoint/2010/main" val="223957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p:sp>
        <p:nvSpPr>
          <p:cNvPr id="125" name="Shape 125"/>
          <p:cNvSpPr txBox="1">
            <a:spLocks noGrp="1"/>
          </p:cNvSpPr>
          <p:nvPr>
            <p:ph type="body" idx="1"/>
          </p:nvPr>
        </p:nvSpPr>
        <p:spPr>
          <a:xfrm>
            <a:off x="827584" y="1347614"/>
            <a:ext cx="7586724" cy="3456384"/>
          </a:xfrm>
          <a:prstGeom prst="rect">
            <a:avLst/>
          </a:prstGeom>
        </p:spPr>
        <p:txBody>
          <a:bodyPr spcFirstLastPara="1" wrap="square" lIns="91425" tIns="91425" rIns="91425" bIns="91425" anchor="t" anchorCtr="0">
            <a:noAutofit/>
          </a:bodyPr>
          <a:lstStyle/>
          <a:p>
            <a:pPr marL="76200" lvl="0" indent="0" algn="ctr">
              <a:buNone/>
            </a:pPr>
            <a:r>
              <a:rPr lang="en-US"/>
              <a:t>The </a:t>
            </a:r>
            <a:r>
              <a:rPr lang="en-US" smtClean="0"/>
              <a:t>Use</a:t>
            </a:r>
            <a:r>
              <a:rPr lang="en-US" smtClean="0"/>
              <a:t> </a:t>
            </a:r>
            <a:r>
              <a:rPr lang="en-US"/>
              <a:t>of </a:t>
            </a:r>
            <a:r>
              <a:rPr lang="en-US" smtClean="0"/>
              <a:t>Caps and Floors (Cont)</a:t>
            </a:r>
            <a:endParaRPr lang="en-CA"/>
          </a:p>
          <a:p>
            <a:pPr lvl="0">
              <a:spcBef>
                <a:spcPts val="1200"/>
              </a:spcBef>
            </a:pPr>
            <a:r>
              <a:rPr lang="en-US" sz="1600" smtClean="0"/>
              <a:t>Cap holders get </a:t>
            </a:r>
            <a:r>
              <a:rPr lang="en-US" sz="1600"/>
              <a:t>a payment when the underlying interest rate exceeds a specified strike rate</a:t>
            </a:r>
            <a:r>
              <a:rPr lang="en-US" sz="1600" smtClean="0"/>
              <a:t>.</a:t>
            </a:r>
          </a:p>
          <a:p>
            <a:r>
              <a:rPr lang="en-US" sz="1600"/>
              <a:t>For example, let the strike be 2.0%. The </a:t>
            </a:r>
            <a:r>
              <a:rPr lang="en-US" sz="1600" smtClean="0"/>
              <a:t>cap buyer </a:t>
            </a:r>
            <a:r>
              <a:rPr lang="en-US" sz="1600"/>
              <a:t>would get paid if LIBOR rose above 2.0%; otherwise, he would receive nothing if LIBOR fell below it</a:t>
            </a:r>
            <a:r>
              <a:rPr lang="en-US" sz="1600" smtClean="0"/>
              <a:t>.</a:t>
            </a:r>
          </a:p>
          <a:p>
            <a:pPr lvl="0"/>
            <a:r>
              <a:rPr lang="en-US" sz="1600"/>
              <a:t>The </a:t>
            </a:r>
            <a:r>
              <a:rPr lang="en-US" sz="1600" smtClean="0"/>
              <a:t>floor holders get </a:t>
            </a:r>
            <a:r>
              <a:rPr lang="en-US" sz="1600"/>
              <a:t>a payment when the underlying interest rate falls below a specified strike rate.</a:t>
            </a:r>
          </a:p>
          <a:p>
            <a:r>
              <a:rPr lang="en-US" sz="1600"/>
              <a:t>For example, let the strike be 2.0%. </a:t>
            </a:r>
            <a:r>
              <a:rPr lang="en-US" sz="1600"/>
              <a:t>The </a:t>
            </a:r>
            <a:r>
              <a:rPr lang="en-US" sz="1600" smtClean="0"/>
              <a:t>floor buyer </a:t>
            </a:r>
            <a:r>
              <a:rPr lang="en-US" sz="1600"/>
              <a:t>would get paid if LIBOR fell below 2.0%; otherwise, he would receive nothing if LIBOR rose above it.</a:t>
            </a:r>
            <a:endParaRPr lang="en-CA" sz="1600"/>
          </a:p>
          <a:p>
            <a:endParaRPr lang="en-CA" sz="1600"/>
          </a:p>
        </p:txBody>
      </p:sp>
    </p:spTree>
    <p:extLst>
      <p:ext uri="{BB962C8B-B14F-4D97-AF65-F5344CB8AC3E}">
        <p14:creationId xmlns:p14="http://schemas.microsoft.com/office/powerpoint/2010/main" val="59984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smtClean="0"/>
                  <a:t>Caplet Payoff</a:t>
                </a:r>
                <a:endParaRPr lang="en-CA"/>
              </a:p>
              <a:p>
                <a:pPr lvl="0"/>
                <a:r>
                  <a:rPr lang="en-US" sz="1600"/>
                  <a:t>The payoff of a </a:t>
                </a:r>
                <a:r>
                  <a:rPr lang="en-US" sz="1600" smtClean="0"/>
                  <a:t>caplet</a:t>
                </a:r>
                <a:endParaRPr lang="en-CA" sz="1600" i="1" smtClean="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𝑃𝑎𝑦𝑜𝑓𝑓</m:t>
                      </m:r>
                      <m:r>
                        <a:rPr lang="en-US" sz="1400" i="1">
                          <a:latin typeface="Cambria Math"/>
                        </a:rPr>
                        <m:t>=</m:t>
                      </m:r>
                      <m:r>
                        <a:rPr lang="en-US" sz="1400" i="1">
                          <a:latin typeface="Cambria Math"/>
                        </a:rPr>
                        <m:t>𝑁</m:t>
                      </m:r>
                      <m:r>
                        <a:rPr lang="en-US" sz="1400" i="1">
                          <a:latin typeface="Cambria Math"/>
                        </a:rPr>
                        <m:t>∗</m:t>
                      </m:r>
                      <m:r>
                        <a:rPr lang="en-US" sz="1400" i="1">
                          <a:latin typeface="Cambria Math"/>
                        </a:rPr>
                        <m:t>𝜏</m:t>
                      </m:r>
                      <m:r>
                        <a:rPr lang="en-US" sz="1400" i="1">
                          <a:latin typeface="Cambria Math"/>
                        </a:rPr>
                        <m:t>∗</m:t>
                      </m:r>
                      <m:r>
                        <a:rPr lang="en-US" sz="1400" i="1">
                          <a:latin typeface="Cambria Math"/>
                        </a:rPr>
                        <m:t>𝑚𝑎𝑥</m:t>
                      </m:r>
                      <m:r>
                        <a:rPr lang="en-US" sz="1400" i="1">
                          <a:latin typeface="Cambria Math"/>
                        </a:rPr>
                        <m:t>(</m:t>
                      </m:r>
                      <m:r>
                        <a:rPr lang="en-US" sz="1400" i="1">
                          <a:latin typeface="Cambria Math"/>
                        </a:rPr>
                        <m:t>𝑅</m:t>
                      </m:r>
                      <m:r>
                        <a:rPr lang="en-US" sz="1400" i="1">
                          <a:latin typeface="Cambria Math"/>
                        </a:rPr>
                        <m:t>−</m:t>
                      </m:r>
                      <m:r>
                        <a:rPr lang="en-US" sz="1400" i="1">
                          <a:latin typeface="Cambria Math"/>
                        </a:rPr>
                        <m:t>𝐾</m:t>
                      </m:r>
                      <m:r>
                        <a:rPr lang="en-US" sz="1400" i="1">
                          <a:latin typeface="Cambria Math"/>
                        </a:rPr>
                        <m:t>,0)</m:t>
                      </m:r>
                    </m:oMath>
                  </m:oMathPara>
                </a14:m>
                <a:endParaRPr lang="en-CA" sz="1400"/>
              </a:p>
              <a:p>
                <a:pPr marL="533400" lvl="1" indent="0">
                  <a:buNone/>
                </a:pPr>
                <a:r>
                  <a:rPr lang="en-US" sz="1400"/>
                  <a:t>where N – </a:t>
                </a:r>
                <a:r>
                  <a:rPr lang="en-US" sz="1400" smtClean="0"/>
                  <a:t>notional</a:t>
                </a:r>
                <a:r>
                  <a:rPr lang="en-US" sz="1400"/>
                  <a:t>; R – </a:t>
                </a:r>
                <a:r>
                  <a:rPr lang="en-US" sz="1400" smtClean="0"/>
                  <a:t>realized </a:t>
                </a:r>
                <a:r>
                  <a:rPr lang="en-US" sz="1400"/>
                  <a:t>interest rate; K – </a:t>
                </a:r>
                <a:r>
                  <a:rPr lang="en-US" sz="1400" smtClean="0"/>
                  <a:t>strike</a:t>
                </a:r>
                <a:r>
                  <a:rPr lang="en-US" sz="1400"/>
                  <a:t>; </a:t>
                </a:r>
                <a14:m>
                  <m:oMath xmlns:m="http://schemas.openxmlformats.org/officeDocument/2006/math">
                    <m:r>
                      <a:rPr lang="en-US" sz="1400" i="1">
                        <a:latin typeface="Cambria Math"/>
                      </a:rPr>
                      <m:t>𝜏</m:t>
                    </m:r>
                  </m:oMath>
                </a14:m>
                <a:r>
                  <a:rPr lang="en-US" sz="1400"/>
                  <a:t> – </a:t>
                </a:r>
                <a:r>
                  <a:rPr lang="en-US" sz="1400" smtClean="0"/>
                  <a:t>day </a:t>
                </a:r>
                <a:r>
                  <a:rPr lang="en-US" sz="1400"/>
                  <a:t>count fraction.</a:t>
                </a:r>
                <a:endParaRPr lang="en-CA" sz="1400"/>
              </a:p>
              <a:p>
                <a:pPr lvl="0"/>
                <a:r>
                  <a:rPr lang="en-US" sz="1600"/>
                  <a:t>Payoff diagram</a:t>
                </a:r>
                <a:endParaRPr lang="en-CA" sz="16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275606"/>
                <a:ext cx="7586724" cy="3672408"/>
              </a:xfrm>
              <a:prstGeom prst="rect">
                <a:avLst/>
              </a:prstGeom>
              <a:blipFill rotWithShape="1">
                <a:blip r:embed="rId3"/>
                <a:stretch>
                  <a:fillRect/>
                </a:stretch>
              </a:blipFill>
            </p:spPr>
            <p:txBody>
              <a:bodyPr/>
              <a:lstStyle/>
              <a:p>
                <a:r>
                  <a:rPr lang="en-CA">
                    <a:noFill/>
                  </a:rPr>
                  <a:t> </a:t>
                </a:r>
              </a:p>
            </p:txBody>
          </p:sp>
        </mc:Fallback>
      </mc:AlternateContent>
      <p:graphicFrame>
        <p:nvGraphicFramePr>
          <p:cNvPr id="4" name="Chart 3"/>
          <p:cNvGraphicFramePr/>
          <p:nvPr>
            <p:extLst>
              <p:ext uri="{D42A27DB-BD31-4B8C-83A1-F6EECF244321}">
                <p14:modId xmlns:p14="http://schemas.microsoft.com/office/powerpoint/2010/main" val="2501662857"/>
              </p:ext>
            </p:extLst>
          </p:nvPr>
        </p:nvGraphicFramePr>
        <p:xfrm>
          <a:off x="1331640" y="2886075"/>
          <a:ext cx="5172075" cy="22574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476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smtClean="0"/>
                  <a:t>F</a:t>
                </a:r>
                <a:r>
                  <a:rPr lang="en-US" smtClean="0"/>
                  <a:t>loor</a:t>
                </a:r>
                <a:r>
                  <a:rPr lang="en-US" smtClean="0"/>
                  <a:t>let Payoff</a:t>
                </a:r>
                <a:endParaRPr lang="en-CA"/>
              </a:p>
              <a:p>
                <a:pPr lvl="0"/>
                <a:r>
                  <a:rPr lang="en-US" sz="1600"/>
                  <a:t>The payoff of a floorlet</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𝑃𝑎𝑦𝑜𝑓𝑓</m:t>
                      </m:r>
                      <m:r>
                        <a:rPr lang="en-US" sz="1400" i="1">
                          <a:latin typeface="Cambria Math"/>
                        </a:rPr>
                        <m:t>=</m:t>
                      </m:r>
                      <m:r>
                        <a:rPr lang="en-US" sz="1400" i="1">
                          <a:latin typeface="Cambria Math"/>
                        </a:rPr>
                        <m:t>𝑁</m:t>
                      </m:r>
                      <m:r>
                        <a:rPr lang="en-US" sz="1400" i="1">
                          <a:latin typeface="Cambria Math"/>
                        </a:rPr>
                        <m:t>∗</m:t>
                      </m:r>
                      <m:r>
                        <a:rPr lang="en-US" sz="1400" i="1">
                          <a:latin typeface="Cambria Math"/>
                        </a:rPr>
                        <m:t>𝜏</m:t>
                      </m:r>
                      <m:r>
                        <a:rPr lang="en-US" sz="1400" i="1">
                          <a:latin typeface="Cambria Math"/>
                        </a:rPr>
                        <m:t>∗</m:t>
                      </m:r>
                      <m:r>
                        <a:rPr lang="en-US" sz="1400" i="1">
                          <a:latin typeface="Cambria Math"/>
                        </a:rPr>
                        <m:t>𝑚𝑎𝑥</m:t>
                      </m:r>
                      <m:r>
                        <a:rPr lang="en-US" sz="1400" i="1">
                          <a:latin typeface="Cambria Math"/>
                        </a:rPr>
                        <m:t>(</m:t>
                      </m:r>
                      <m:r>
                        <a:rPr lang="en-US" sz="1400" i="1">
                          <a:latin typeface="Cambria Math"/>
                        </a:rPr>
                        <m:t>𝐾</m:t>
                      </m:r>
                      <m:r>
                        <a:rPr lang="en-US" sz="1400" i="1">
                          <a:latin typeface="Cambria Math"/>
                        </a:rPr>
                        <m:t>−</m:t>
                      </m:r>
                      <m:r>
                        <a:rPr lang="en-US" sz="1400" i="1">
                          <a:latin typeface="Cambria Math"/>
                        </a:rPr>
                        <m:t>𝑅</m:t>
                      </m:r>
                      <m:r>
                        <a:rPr lang="en-US" sz="1400" i="1">
                          <a:latin typeface="Cambria Math"/>
                        </a:rPr>
                        <m:t>,0)</m:t>
                      </m:r>
                    </m:oMath>
                  </m:oMathPara>
                </a14:m>
                <a:endParaRPr lang="en-CA" sz="1400"/>
              </a:p>
              <a:p>
                <a:pPr marL="533400" lvl="1" indent="0">
                  <a:buNone/>
                </a:pPr>
                <a:r>
                  <a:rPr lang="en-US" sz="1400"/>
                  <a:t>where N – </a:t>
                </a:r>
                <a:r>
                  <a:rPr lang="en-US" sz="1400"/>
                  <a:t>notional</a:t>
                </a:r>
                <a:r>
                  <a:rPr lang="en-US" sz="1400"/>
                  <a:t>; R – </a:t>
                </a:r>
                <a:r>
                  <a:rPr lang="en-US" sz="1400"/>
                  <a:t>realized </a:t>
                </a:r>
                <a:r>
                  <a:rPr lang="en-US" sz="1400"/>
                  <a:t>interest rate; K – </a:t>
                </a:r>
                <a:r>
                  <a:rPr lang="en-US" sz="1400"/>
                  <a:t>strike</a:t>
                </a:r>
                <a:r>
                  <a:rPr lang="en-US" sz="1400"/>
                  <a:t>; </a:t>
                </a:r>
                <a14:m>
                  <m:oMath xmlns:m="http://schemas.openxmlformats.org/officeDocument/2006/math">
                    <m:r>
                      <a:rPr lang="en-US" sz="1400" i="1">
                        <a:latin typeface="Cambria Math"/>
                      </a:rPr>
                      <m:t>𝜏</m:t>
                    </m:r>
                  </m:oMath>
                </a14:m>
                <a:r>
                  <a:rPr lang="en-US" sz="1400"/>
                  <a:t> – </a:t>
                </a:r>
                <a:r>
                  <a:rPr lang="en-US" sz="1400"/>
                  <a:t>day </a:t>
                </a:r>
                <a:r>
                  <a:rPr lang="en-US" sz="1400"/>
                  <a:t>count fraction.</a:t>
                </a:r>
                <a:endParaRPr lang="en-CA" sz="1400"/>
              </a:p>
              <a:p>
                <a:pPr lvl="0"/>
                <a:r>
                  <a:rPr lang="en-US" sz="1600"/>
                  <a:t>Payoff diagram</a:t>
                </a:r>
                <a:endParaRPr lang="en-CA" sz="16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275606"/>
                <a:ext cx="7586724" cy="3672408"/>
              </a:xfrm>
              <a:prstGeom prst="rect">
                <a:avLst/>
              </a:prstGeom>
              <a:blipFill rotWithShape="1">
                <a:blip r:embed="rId3"/>
                <a:stretch>
                  <a:fillRect/>
                </a:stretch>
              </a:blipFill>
            </p:spPr>
            <p:txBody>
              <a:bodyPr/>
              <a:lstStyle/>
              <a:p>
                <a:r>
                  <a:rPr lang="en-CA">
                    <a:noFill/>
                  </a:rPr>
                  <a:t> </a:t>
                </a:r>
              </a:p>
            </p:txBody>
          </p:sp>
        </mc:Fallback>
      </mc:AlternateContent>
      <p:graphicFrame>
        <p:nvGraphicFramePr>
          <p:cNvPr id="5" name="Chart 4"/>
          <p:cNvGraphicFramePr/>
          <p:nvPr>
            <p:extLst>
              <p:ext uri="{D42A27DB-BD31-4B8C-83A1-F6EECF244321}">
                <p14:modId xmlns:p14="http://schemas.microsoft.com/office/powerpoint/2010/main" val="2044196086"/>
              </p:ext>
            </p:extLst>
          </p:nvPr>
        </p:nvGraphicFramePr>
        <p:xfrm>
          <a:off x="1403648" y="2931790"/>
          <a:ext cx="5172075" cy="20882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4040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Cap</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lvl="0">
                  <a:spcBef>
                    <a:spcPts val="1200"/>
                  </a:spcBef>
                </a:pPr>
                <a:r>
                  <a:rPr lang="en-US" sz="1600"/>
                  <a:t>The present value of a cap is given by</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𝑃𝑉</m:t>
                      </m:r>
                      <m:d>
                        <m:dPr>
                          <m:ctrlPr>
                            <a:rPr lang="en-CA" sz="1400" i="1">
                              <a:latin typeface="Cambria Math"/>
                            </a:rPr>
                          </m:ctrlPr>
                        </m:dPr>
                        <m:e>
                          <m:r>
                            <a:rPr lang="en-US" sz="1400" i="1">
                              <a:latin typeface="Cambria Math"/>
                            </a:rPr>
                            <m:t>0</m:t>
                          </m:r>
                        </m:e>
                      </m:d>
                      <m:r>
                        <a:rPr lang="en-US" sz="1400" i="1">
                          <a:latin typeface="Cambria Math"/>
                        </a:rPr>
                        <m:t>=</m:t>
                      </m:r>
                      <m:r>
                        <a:rPr lang="en-US" sz="1400" i="1">
                          <a:latin typeface="Cambria Math"/>
                        </a:rPr>
                        <m:t>𝑁</m:t>
                      </m:r>
                      <m:nary>
                        <m:naryPr>
                          <m:chr m:val="∑"/>
                          <m:limLoc m:val="subSup"/>
                          <m:ctrlPr>
                            <a:rPr lang="en-CA" sz="1400" i="1">
                              <a:latin typeface="Cambria Math"/>
                            </a:rPr>
                          </m:ctrlPr>
                        </m:naryPr>
                        <m:sub>
                          <m:r>
                            <a:rPr lang="en-US" sz="1400" i="1">
                              <a:latin typeface="Cambria Math"/>
                            </a:rPr>
                            <m:t>𝑖</m:t>
                          </m:r>
                          <m:r>
                            <a:rPr lang="en-US" sz="1400" i="1">
                              <a:latin typeface="Cambria Math"/>
                            </a:rPr>
                            <m:t>=1</m:t>
                          </m:r>
                        </m:sub>
                        <m:sup>
                          <m:r>
                            <a:rPr lang="en-US" sz="1400" i="1">
                              <a:latin typeface="Cambria Math"/>
                            </a:rPr>
                            <m:t>𝑛</m:t>
                          </m:r>
                        </m:sup>
                        <m:e>
                          <m:sSub>
                            <m:sSubPr>
                              <m:ctrlPr>
                                <a:rPr lang="en-CA" sz="1400" i="1">
                                  <a:latin typeface="Cambria Math"/>
                                </a:rPr>
                              </m:ctrlPr>
                            </m:sSubPr>
                            <m:e>
                              <m:r>
                                <a:rPr lang="en-US" sz="1400" i="1">
                                  <a:latin typeface="Cambria Math"/>
                                </a:rPr>
                                <m:t>𝜏</m:t>
                              </m:r>
                            </m:e>
                            <m:sub>
                              <m:r>
                                <a:rPr lang="en-US" sz="1400" i="1">
                                  <a:latin typeface="Cambria Math"/>
                                </a:rPr>
                                <m:t>𝑖</m:t>
                              </m:r>
                            </m:sub>
                          </m:sSub>
                          <m:sSub>
                            <m:sSubPr>
                              <m:ctrlPr>
                                <a:rPr lang="en-CA" sz="1400" i="1">
                                  <a:latin typeface="Cambria Math"/>
                                </a:rPr>
                              </m:ctrlPr>
                            </m:sSubPr>
                            <m:e>
                              <m:r>
                                <a:rPr lang="en-US" sz="1400" i="1">
                                  <a:latin typeface="Cambria Math"/>
                                </a:rPr>
                                <m:t>𝐷</m:t>
                              </m:r>
                            </m:e>
                            <m:sub>
                              <m:r>
                                <a:rPr lang="en-US" sz="1400" i="1">
                                  <a:latin typeface="Cambria Math"/>
                                </a:rPr>
                                <m:t>𝑖</m:t>
                              </m:r>
                            </m:sub>
                          </m:sSub>
                          <m:d>
                            <m:dPr>
                              <m:ctrlPr>
                                <a:rPr lang="en-CA" sz="1400" i="1">
                                  <a:latin typeface="Cambria Math"/>
                                </a:rPr>
                              </m:ctrlPr>
                            </m:dPr>
                            <m:e>
                              <m:sSub>
                                <m:sSubPr>
                                  <m:ctrlPr>
                                    <a:rPr lang="en-CA" sz="1400" i="1">
                                      <a:latin typeface="Cambria Math"/>
                                    </a:rPr>
                                  </m:ctrlPr>
                                </m:sSubPr>
                                <m:e>
                                  <m:r>
                                    <a:rPr lang="en-US" sz="1400" i="1">
                                      <a:latin typeface="Cambria Math"/>
                                    </a:rPr>
                                    <m:t>𝐹</m:t>
                                  </m:r>
                                </m:e>
                                <m:sub>
                                  <m:r>
                                    <a:rPr lang="en-US" sz="1400" i="1">
                                      <a:latin typeface="Cambria Math"/>
                                    </a:rPr>
                                    <m:t>𝑖</m:t>
                                  </m:r>
                                </m:sub>
                              </m:sSub>
                              <m:r>
                                <m:rPr>
                                  <m:sty m:val="p"/>
                                </m:rPr>
                                <a:rPr lang="en-US" sz="1400">
                                  <a:latin typeface="Cambria Math"/>
                                </a:rPr>
                                <m:t>Φ</m:t>
                              </m:r>
                              <m:d>
                                <m:dPr>
                                  <m:ctrlPr>
                                    <a:rPr lang="en-CA" sz="1400" i="1">
                                      <a:latin typeface="Cambria Math"/>
                                    </a:rPr>
                                  </m:ctrlPr>
                                </m:dPr>
                                <m:e>
                                  <m:sSub>
                                    <m:sSubPr>
                                      <m:ctrlPr>
                                        <a:rPr lang="en-CA" sz="1400" i="1">
                                          <a:latin typeface="Cambria Math"/>
                                        </a:rPr>
                                      </m:ctrlPr>
                                    </m:sSubPr>
                                    <m:e>
                                      <m:r>
                                        <a:rPr lang="en-US" sz="1400" i="1">
                                          <a:latin typeface="Cambria Math"/>
                                        </a:rPr>
                                        <m:t>𝑑</m:t>
                                      </m:r>
                                    </m:e>
                                    <m:sub>
                                      <m:r>
                                        <a:rPr lang="en-US" sz="1400" i="1">
                                          <a:latin typeface="Cambria Math"/>
                                        </a:rPr>
                                        <m:t>1</m:t>
                                      </m:r>
                                    </m:sub>
                                  </m:sSub>
                                </m:e>
                              </m:d>
                              <m:r>
                                <a:rPr lang="en-US" sz="1400" i="1">
                                  <a:latin typeface="Cambria Math"/>
                                </a:rPr>
                                <m:t>−</m:t>
                              </m:r>
                              <m:r>
                                <a:rPr lang="en-US" sz="1400" i="1">
                                  <a:latin typeface="Cambria Math"/>
                                </a:rPr>
                                <m:t>𝐾</m:t>
                              </m:r>
                              <m:r>
                                <m:rPr>
                                  <m:sty m:val="p"/>
                                </m:rPr>
                                <a:rPr lang="en-US" sz="1400">
                                  <a:latin typeface="Cambria Math"/>
                                </a:rPr>
                                <m:t>Φ</m:t>
                              </m:r>
                              <m:r>
                                <a:rPr lang="en-US" sz="1400" i="1">
                                  <a:latin typeface="Cambria Math"/>
                                </a:rPr>
                                <m:t>(</m:t>
                              </m:r>
                              <m:sSub>
                                <m:sSubPr>
                                  <m:ctrlPr>
                                    <a:rPr lang="en-CA" sz="1400" i="1">
                                      <a:latin typeface="Cambria Math"/>
                                    </a:rPr>
                                  </m:ctrlPr>
                                </m:sSubPr>
                                <m:e>
                                  <m:r>
                                    <a:rPr lang="en-US" sz="1400" i="1">
                                      <a:latin typeface="Cambria Math"/>
                                    </a:rPr>
                                    <m:t>𝑑</m:t>
                                  </m:r>
                                </m:e>
                                <m:sub>
                                  <m:r>
                                    <a:rPr lang="en-US" sz="1400" i="1">
                                      <a:latin typeface="Cambria Math"/>
                                    </a:rPr>
                                    <m:t>2</m:t>
                                  </m:r>
                                </m:sub>
                              </m:sSub>
                              <m:r>
                                <a:rPr lang="en-US" sz="1400" i="1">
                                  <a:latin typeface="Cambria Math"/>
                                </a:rPr>
                                <m:t>)</m:t>
                              </m:r>
                            </m:e>
                          </m:d>
                        </m:e>
                      </m:nary>
                    </m:oMath>
                  </m:oMathPara>
                </a14:m>
                <a:endParaRPr lang="en-CA" sz="1400"/>
              </a:p>
              <a:p>
                <a:pPr marL="533400" lvl="1" indent="0">
                  <a:buNone/>
                </a:pPr>
                <a:r>
                  <a:rPr lang="en-US" sz="1400"/>
                  <a:t>where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𝐷</m:t>
                        </m:r>
                      </m:e>
                      <m:sub>
                        <m:r>
                          <a:rPr lang="en-US" sz="1400" i="1">
                            <a:latin typeface="Cambria Math"/>
                          </a:rPr>
                          <m:t>𝑖</m:t>
                        </m:r>
                      </m:sub>
                    </m:sSub>
                    <m:r>
                      <a:rPr lang="en-US" sz="1400" i="1">
                        <a:latin typeface="Cambria Math"/>
                      </a:rPr>
                      <m:t>=</m:t>
                    </m:r>
                    <m:r>
                      <a:rPr lang="en-US" sz="1400" i="1">
                        <a:latin typeface="Cambria Math"/>
                      </a:rPr>
                      <m:t>𝐷</m:t>
                    </m:r>
                    <m:r>
                      <a:rPr lang="en-US" sz="1400" i="1">
                        <a:latin typeface="Cambria Math"/>
                      </a:rPr>
                      <m:t>(0,</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 the discount factor;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𝐹</m:t>
                        </m:r>
                      </m:e>
                      <m:sub>
                        <m:r>
                          <a:rPr lang="en-US" sz="1400" i="1">
                            <a:latin typeface="Cambria Math"/>
                          </a:rPr>
                          <m:t>𝑖</m:t>
                        </m:r>
                      </m:sub>
                    </m:sSub>
                    <m:r>
                      <a:rPr lang="en-US" sz="1400" i="1">
                        <a:latin typeface="Cambria Math"/>
                      </a:rPr>
                      <m:t>=</m:t>
                    </m:r>
                    <m:r>
                      <a:rPr lang="en-US" sz="1400" i="1">
                        <a:latin typeface="Cambria Math"/>
                      </a:rPr>
                      <m:t>𝐹</m:t>
                    </m:r>
                    <m:d>
                      <m:dPr>
                        <m:ctrlPr>
                          <a:rPr lang="en-CA" sz="1400" i="1">
                            <a:latin typeface="Cambria Math"/>
                          </a:rPr>
                        </m:ctrlPr>
                      </m:dPr>
                      <m:e>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e>
                    </m:d>
                    <m:r>
                      <a:rPr lang="en-US" sz="1400" i="1">
                        <a:latin typeface="Cambria Math"/>
                      </a:rPr>
                      <m:t>=</m:t>
                    </m:r>
                    <m:d>
                      <m:dPr>
                        <m:ctrlPr>
                          <a:rPr lang="en-CA" sz="1400" i="1">
                            <a:latin typeface="Cambria Math"/>
                          </a:rPr>
                        </m:ctrlPr>
                      </m:dPr>
                      <m:e>
                        <m:f>
                          <m:fPr>
                            <m:ctrlPr>
                              <a:rPr lang="en-CA" sz="1400" i="1">
                                <a:latin typeface="Cambria Math"/>
                              </a:rPr>
                            </m:ctrlPr>
                          </m:fPr>
                          <m:num>
                            <m:sSub>
                              <m:sSubPr>
                                <m:ctrlPr>
                                  <a:rPr lang="en-CA" sz="1400" i="1">
                                    <a:latin typeface="Cambria Math"/>
                                  </a:rPr>
                                </m:ctrlPr>
                              </m:sSubPr>
                              <m:e>
                                <m:r>
                                  <a:rPr lang="en-US" sz="1400" i="1">
                                    <a:latin typeface="Cambria Math"/>
                                  </a:rPr>
                                  <m:t>𝐷</m:t>
                                </m:r>
                              </m:e>
                              <m:sub>
                                <m:r>
                                  <a:rPr lang="en-US" sz="1400" i="1">
                                    <a:latin typeface="Cambria Math"/>
                                  </a:rPr>
                                  <m:t>𝑖</m:t>
                                </m:r>
                                <m:r>
                                  <a:rPr lang="en-US" sz="1400" i="1">
                                    <a:latin typeface="Cambria Math"/>
                                  </a:rPr>
                                  <m:t>−1</m:t>
                                </m:r>
                              </m:sub>
                            </m:sSub>
                          </m:num>
                          <m:den>
                            <m:sSub>
                              <m:sSubPr>
                                <m:ctrlPr>
                                  <a:rPr lang="en-CA" sz="1400" i="1">
                                    <a:latin typeface="Cambria Math"/>
                                  </a:rPr>
                                </m:ctrlPr>
                              </m:sSubPr>
                              <m:e>
                                <m:r>
                                  <a:rPr lang="en-US" sz="1400" i="1">
                                    <a:latin typeface="Cambria Math"/>
                                  </a:rPr>
                                  <m:t>𝐷</m:t>
                                </m:r>
                              </m:e>
                              <m:sub>
                                <m:r>
                                  <a:rPr lang="en-US" sz="1400" i="1">
                                    <a:latin typeface="Cambria Math"/>
                                  </a:rPr>
                                  <m:t>𝑖</m:t>
                                </m:r>
                              </m:sub>
                            </m:sSub>
                          </m:den>
                        </m:f>
                        <m:r>
                          <a:rPr lang="en-US" sz="1400" i="1">
                            <a:latin typeface="Cambria Math"/>
                          </a:rPr>
                          <m:t>−1</m:t>
                        </m:r>
                      </m:e>
                    </m:d>
                    <m:r>
                      <a:rPr lang="en-US" sz="1400" i="1">
                        <a:latin typeface="Cambria Math"/>
                      </a:rPr>
                      <m:t>/</m:t>
                    </m:r>
                    <m:sSub>
                      <m:sSubPr>
                        <m:ctrlPr>
                          <a:rPr lang="en-CA" sz="1400" i="1">
                            <a:latin typeface="Cambria Math"/>
                          </a:rPr>
                        </m:ctrlPr>
                      </m:sSubPr>
                      <m:e>
                        <m:r>
                          <a:rPr lang="en-US" sz="1400" i="1">
                            <a:latin typeface="Cambria Math"/>
                          </a:rPr>
                          <m:t>𝜏</m:t>
                        </m:r>
                      </m:e>
                      <m:sub>
                        <m:r>
                          <a:rPr lang="en-US" sz="1400" i="1">
                            <a:latin typeface="Cambria Math"/>
                          </a:rPr>
                          <m:t>𝑖</m:t>
                        </m:r>
                      </m:sub>
                    </m:sSub>
                  </m:oMath>
                </a14:m>
                <a:r>
                  <a:rPr lang="en-US" sz="1400"/>
                  <a:t> – the forward rate for period (</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oMath>
                </a14:m>
                <a:r>
                  <a:rPr lang="en-US" sz="1400"/>
                  <a:t>).</a:t>
                </a:r>
                <a:endParaRPr lang="en-CA" sz="1400"/>
              </a:p>
              <a:p>
                <a:pPr marL="990600" lvl="2" indent="0">
                  <a:buNone/>
                </a:pPr>
                <a14:m>
                  <m:oMath xmlns:m="http://schemas.openxmlformats.org/officeDocument/2006/math">
                    <m:r>
                      <m:rPr>
                        <m:sty m:val="p"/>
                      </m:rPr>
                      <a:rPr lang="en-US" sz="1400">
                        <a:latin typeface="Cambria Math"/>
                      </a:rPr>
                      <m:t>Φ</m:t>
                    </m:r>
                  </m:oMath>
                </a14:m>
                <a:r>
                  <a:rPr lang="en-US" sz="1400"/>
                  <a:t> – the accumulative normal distribution function</a:t>
                </a:r>
                <a:endParaRPr lang="en-CA" sz="1400"/>
              </a:p>
              <a:p>
                <a:pPr marL="990600" lvl="2" indent="0">
                  <a:buNone/>
                </a:pPr>
                <a14:m>
                  <m:oMathPara xmlns:m="http://schemas.openxmlformats.org/officeDocument/2006/math">
                    <m:oMathParaPr>
                      <m:jc m:val="left"/>
                    </m:oMathParaPr>
                    <m:oMath xmlns:m="http://schemas.openxmlformats.org/officeDocument/2006/math">
                      <m:sSub>
                        <m:sSubPr>
                          <m:ctrlPr>
                            <a:rPr lang="en-CA" sz="1400" i="1">
                              <a:latin typeface="Cambria Math"/>
                            </a:rPr>
                          </m:ctrlPr>
                        </m:sSubPr>
                        <m:e>
                          <m:r>
                            <a:rPr lang="en-US" sz="1400" i="1">
                              <a:latin typeface="Cambria Math"/>
                            </a:rPr>
                            <m:t>𝑑</m:t>
                          </m:r>
                        </m:e>
                        <m:sub>
                          <m:r>
                            <a:rPr lang="en-US" sz="1400" i="1">
                              <a:latin typeface="Cambria Math"/>
                            </a:rPr>
                            <m:t>1,2</m:t>
                          </m:r>
                        </m:sub>
                      </m:sSub>
                      <m:r>
                        <a:rPr lang="en-US" sz="1400" i="1">
                          <a:latin typeface="Cambria Math"/>
                        </a:rPr>
                        <m:t>=</m:t>
                      </m:r>
                      <m:f>
                        <m:fPr>
                          <m:ctrlPr>
                            <a:rPr lang="en-CA" sz="1400" i="1">
                              <a:latin typeface="Cambria Math"/>
                            </a:rPr>
                          </m:ctrlPr>
                        </m:fPr>
                        <m:num>
                          <m:r>
                            <m:rPr>
                              <m:sty m:val="p"/>
                            </m:rPr>
                            <a:rPr lang="en-US" sz="1400">
                              <a:latin typeface="Cambria Math"/>
                            </a:rPr>
                            <m:t>ln</m:t>
                          </m:r>
                          <m:r>
                            <a:rPr lang="en-US" sz="1400">
                              <a:latin typeface="Cambria Math"/>
                            </a:rPr>
                            <m:t>⁡</m:t>
                          </m:r>
                          <m:r>
                            <a:rPr lang="en-US" sz="1400" i="1">
                              <a:latin typeface="Cambria Math"/>
                            </a:rPr>
                            <m:t>(</m:t>
                          </m:r>
                          <m:f>
                            <m:fPr>
                              <m:ctrlPr>
                                <a:rPr lang="en-CA" sz="1400" i="1">
                                  <a:latin typeface="Cambria Math"/>
                                </a:rPr>
                              </m:ctrlPr>
                            </m:fPr>
                            <m:num>
                              <m:sSub>
                                <m:sSubPr>
                                  <m:ctrlPr>
                                    <a:rPr lang="en-CA" sz="1400" i="1">
                                      <a:latin typeface="Cambria Math"/>
                                    </a:rPr>
                                  </m:ctrlPr>
                                </m:sSubPr>
                                <m:e>
                                  <m:r>
                                    <a:rPr lang="en-US" sz="1400" i="1">
                                      <a:latin typeface="Cambria Math"/>
                                    </a:rPr>
                                    <m:t>𝐹</m:t>
                                  </m:r>
                                </m:e>
                                <m:sub>
                                  <m:r>
                                    <a:rPr lang="en-US" sz="1400" i="1">
                                      <a:latin typeface="Cambria Math"/>
                                    </a:rPr>
                                    <m:t>𝑖</m:t>
                                  </m:r>
                                </m:sub>
                              </m:sSub>
                            </m:num>
                            <m:den>
                              <m:r>
                                <a:rPr lang="en-US" sz="1400" i="1">
                                  <a:latin typeface="Cambria Math"/>
                                </a:rPr>
                                <m:t>𝐾</m:t>
                              </m:r>
                            </m:den>
                          </m:f>
                          <m:r>
                            <a:rPr lang="en-US" sz="1400" i="1">
                              <a:latin typeface="Cambria Math"/>
                            </a:rPr>
                            <m:t>)±0.5</m:t>
                          </m:r>
                          <m:sSubSup>
                            <m:sSubSupPr>
                              <m:ctrlPr>
                                <a:rPr lang="en-CA" sz="1400" i="1">
                                  <a:latin typeface="Cambria Math"/>
                                </a:rPr>
                              </m:ctrlPr>
                            </m:sSubSupPr>
                            <m:e>
                              <m:r>
                                <a:rPr lang="en-US" sz="1400" i="1">
                                  <a:latin typeface="Cambria Math"/>
                                </a:rPr>
                                <m:t>𝜎</m:t>
                              </m:r>
                            </m:e>
                            <m:sub>
                              <m:r>
                                <a:rPr lang="en-US" sz="1400" i="1">
                                  <a:latin typeface="Cambria Math"/>
                                </a:rPr>
                                <m:t>𝑖</m:t>
                              </m:r>
                            </m:sub>
                            <m:sup>
                              <m:r>
                                <a:rPr lang="en-US" sz="1400" i="1">
                                  <a:latin typeface="Cambria Math"/>
                                </a:rPr>
                                <m:t>2</m:t>
                              </m:r>
                            </m:sup>
                          </m:sSubSup>
                          <m:sSub>
                            <m:sSubPr>
                              <m:ctrlPr>
                                <a:rPr lang="en-CA" sz="1400" i="1">
                                  <a:latin typeface="Cambria Math"/>
                                </a:rPr>
                              </m:ctrlPr>
                            </m:sSubPr>
                            <m:e>
                              <m:r>
                                <a:rPr lang="en-US" sz="1400" i="1">
                                  <a:latin typeface="Cambria Math"/>
                                </a:rPr>
                                <m:t>𝑇</m:t>
                              </m:r>
                            </m:e>
                            <m:sub>
                              <m:r>
                                <a:rPr lang="en-US" sz="1400" i="1">
                                  <a:latin typeface="Cambria Math"/>
                                </a:rPr>
                                <m:t>𝑖</m:t>
                              </m:r>
                            </m:sub>
                          </m:sSub>
                        </m:num>
                        <m:den>
                          <m:sSub>
                            <m:sSubPr>
                              <m:ctrlPr>
                                <a:rPr lang="en-CA" sz="1400" i="1">
                                  <a:latin typeface="Cambria Math"/>
                                </a:rPr>
                              </m:ctrlPr>
                            </m:sSubPr>
                            <m:e>
                              <m:r>
                                <a:rPr lang="en-US" sz="1400" i="1">
                                  <a:latin typeface="Cambria Math"/>
                                </a:rPr>
                                <m:t>𝜎</m:t>
                              </m:r>
                            </m:e>
                            <m:sub>
                              <m:r>
                                <a:rPr lang="en-US" sz="1400" i="1">
                                  <a:latin typeface="Cambria Math"/>
                                </a:rPr>
                                <m:t>𝑖</m:t>
                              </m:r>
                            </m:sub>
                          </m:sSub>
                          <m:rad>
                            <m:radPr>
                              <m:degHide m:val="on"/>
                              <m:ctrlPr>
                                <a:rPr lang="en-CA" sz="1400" i="1">
                                  <a:latin typeface="Cambria Math"/>
                                </a:rPr>
                              </m:ctrlPr>
                            </m:radPr>
                            <m:deg/>
                            <m:e>
                              <m:sSub>
                                <m:sSubPr>
                                  <m:ctrlPr>
                                    <a:rPr lang="en-CA" sz="1400" i="1">
                                      <a:latin typeface="Cambria Math"/>
                                    </a:rPr>
                                  </m:ctrlPr>
                                </m:sSubPr>
                                <m:e>
                                  <m:r>
                                    <a:rPr lang="en-US" sz="1400" i="1">
                                      <a:latin typeface="Cambria Math"/>
                                    </a:rPr>
                                    <m:t>𝑇</m:t>
                                  </m:r>
                                </m:e>
                                <m:sub>
                                  <m:r>
                                    <a:rPr lang="en-US" sz="1400" i="1">
                                      <a:latin typeface="Cambria Math"/>
                                    </a:rPr>
                                    <m:t>𝑖</m:t>
                                  </m:r>
                                </m:sub>
                              </m:sSub>
                            </m:e>
                          </m:rad>
                        </m:den>
                      </m:f>
                    </m:oMath>
                  </m:oMathPara>
                </a14:m>
                <a:endParaRPr lang="en-CA" sz="1400"/>
              </a:p>
              <a:p>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827584" y="1471092"/>
                <a:ext cx="7586724" cy="3332906"/>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697542780"/>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2417</TotalTime>
  <Words>1136</Words>
  <Application>Microsoft Office PowerPoint</Application>
  <PresentationFormat>On-screen Show (16:9)</PresentationFormat>
  <Paragraphs>114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SimSun</vt:lpstr>
      <vt:lpstr>Karla</vt:lpstr>
      <vt:lpstr>Cambria Math</vt:lpstr>
      <vt:lpstr>Calibri</vt:lpstr>
      <vt:lpstr>Raleway</vt:lpstr>
      <vt:lpstr>Times New Roman</vt:lpstr>
      <vt:lpstr>Escalus template</vt:lpstr>
      <vt:lpstr> Interest Rate Caps and Floors Vaulation  Alan White   FinPricing   </vt:lpstr>
      <vt:lpstr>Cap</vt:lpstr>
      <vt:lpstr>Cap</vt:lpstr>
      <vt:lpstr>Cap</vt:lpstr>
      <vt:lpstr>Cap</vt:lpstr>
      <vt:lpstr>Cap</vt:lpstr>
      <vt:lpstr>Cap</vt:lpstr>
      <vt:lpstr>Cap</vt:lpstr>
      <vt:lpstr>Cap</vt:lpstr>
      <vt:lpstr>Cap</vt:lpstr>
      <vt:lpstr>Cap</vt:lpstr>
      <vt:lpstr>Cap</vt:lpstr>
      <vt:lpstr>Cap</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274</cp:revision>
  <dcterms:modified xsi:type="dcterms:W3CDTF">2018-05-11T14:48:25Z</dcterms:modified>
</cp:coreProperties>
</file>