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98" r:id="rId4"/>
    <p:sldId id="299" r:id="rId5"/>
    <p:sldId id="300" r:id="rId6"/>
    <p:sldId id="301" r:id="rId7"/>
    <p:sldId id="303" r:id="rId8"/>
    <p:sldId id="302" r:id="rId9"/>
    <p:sldId id="304" r:id="rId10"/>
    <p:sldId id="297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SimSun" panose="02010600030101010101" pitchFamily="2" charset="-122"/>
      <p:regular r:id="rId17"/>
    </p:embeddedFon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Interest Rate </a:t>
            </a:r>
            <a:r>
              <a:rPr lang="en" sz="4400" smtClean="0"/>
              <a:t>Capped Swap Valuation </a:t>
            </a:r>
            <a:r>
              <a:rPr lang="en" sz="4400" smtClean="0"/>
              <a:t>and Risk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Dmitry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www.finpricing.com/lib/IrCappedSwap.html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1800"/>
              <a:t>Capped Swap Definition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/>
              <a:t>Floored Swap Definition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 smtClean="0"/>
              <a:t>Valuation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 smtClean="0"/>
              <a:t>A </a:t>
            </a:r>
            <a:r>
              <a:rPr lang="en-US" sz="1800" smtClean="0"/>
              <a:t>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/>
              <a:t>Capped Swap Definition</a:t>
            </a:r>
            <a:endParaRPr lang="en-CA" sz="2800"/>
          </a:p>
          <a:p>
            <a:pPr lvl="0">
              <a:spcBef>
                <a:spcPts val="1200"/>
              </a:spcBef>
            </a:pPr>
            <a:r>
              <a:rPr lang="en-US" sz="1600"/>
              <a:t>A capped swap is an interest rate swap with a cap where the floating rate of the swap is capped at a certain level.</a:t>
            </a:r>
            <a:endParaRPr lang="en-CA" sz="1600"/>
          </a:p>
          <a:p>
            <a:pPr lvl="0"/>
            <a:r>
              <a:rPr lang="en-US" sz="1600"/>
              <a:t>It limits the risk of the floating rate payer to adverse movements in interest rates.</a:t>
            </a:r>
            <a:endParaRPr lang="en-CA" sz="1600"/>
          </a:p>
          <a:p>
            <a:pPr lvl="0"/>
            <a:r>
              <a:rPr lang="en-US" sz="1600"/>
              <a:t>Given the optionality, an up-front fee or premium has to be paid by the floating rate payer.</a:t>
            </a:r>
            <a:endParaRPr lang="en-CA" sz="1600"/>
          </a:p>
          <a:p>
            <a:pPr lvl="0"/>
            <a:r>
              <a:rPr lang="en-US" sz="1600"/>
              <a:t>A capped swap can be decomposed </a:t>
            </a:r>
            <a:r>
              <a:rPr lang="en-US" sz="1600"/>
              <a:t>as </a:t>
            </a:r>
            <a:r>
              <a:rPr lang="en-US" sz="1600" smtClean="0"/>
              <a:t>an interest rate </a:t>
            </a:r>
            <a:r>
              <a:rPr lang="en-US" sz="1600"/>
              <a:t>swap plus an interest rate cap.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2633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/>
              <a:t>Floored Swap Definition</a:t>
            </a:r>
            <a:endParaRPr lang="en-CA" sz="2800"/>
          </a:p>
          <a:p>
            <a:pPr lvl="0">
              <a:spcBef>
                <a:spcPts val="1200"/>
              </a:spcBef>
            </a:pPr>
            <a:r>
              <a:rPr lang="en-US" sz="1600"/>
              <a:t>A floored swap is an interest rate swap with a floor where the floating rate of the swap is floored at a certain level.</a:t>
            </a:r>
            <a:endParaRPr lang="en-CA" sz="1600"/>
          </a:p>
          <a:p>
            <a:pPr lvl="0"/>
            <a:r>
              <a:rPr lang="en-US" sz="1600"/>
              <a:t>It limits the risk of the floating rate receiver to adverse movements in interest rates.</a:t>
            </a:r>
            <a:endParaRPr lang="en-CA" sz="1600"/>
          </a:p>
          <a:p>
            <a:pPr lvl="0"/>
            <a:r>
              <a:rPr lang="en-US" sz="1600"/>
              <a:t>Given the optionality, an up-front fee or premium has to be paid by the floating rate receiver.</a:t>
            </a:r>
            <a:endParaRPr lang="en-CA" sz="1600"/>
          </a:p>
          <a:p>
            <a:pPr lvl="0"/>
            <a:r>
              <a:rPr lang="en-US" sz="1600"/>
              <a:t>A floored swap can be decomposed </a:t>
            </a:r>
            <a:r>
              <a:rPr lang="en-US" sz="1600"/>
              <a:t>as </a:t>
            </a:r>
            <a:r>
              <a:rPr lang="en-US" sz="1600" smtClean="0"/>
              <a:t>an interest rate </a:t>
            </a:r>
            <a:r>
              <a:rPr lang="en-US" sz="1600"/>
              <a:t>swap plus an interest rate floor.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05329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347614"/>
                <a:ext cx="7370700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Valuation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There are four types of capped or </a:t>
                </a:r>
                <a:r>
                  <a:rPr lang="en-US" sz="1600"/>
                  <a:t>floored </a:t>
                </a:r>
                <a:r>
                  <a:rPr lang="en-US" sz="1600" smtClean="0"/>
                  <a:t>swaps.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Capped payer swap</a:t>
                </a:r>
                <a:endParaRPr lang="en-CA" sz="1400"/>
              </a:p>
              <a:p>
                <a:pPr lvl="1"/>
                <a:r>
                  <a:rPr lang="en-US" sz="1400"/>
                  <a:t>Capped receiver swap</a:t>
                </a:r>
                <a:endParaRPr lang="en-CA" sz="1400"/>
              </a:p>
              <a:p>
                <a:pPr lvl="1"/>
                <a:r>
                  <a:rPr lang="en-US" sz="1400"/>
                  <a:t>Floored payer swap</a:t>
                </a:r>
                <a:endParaRPr lang="en-CA" sz="1400"/>
              </a:p>
              <a:p>
                <a:pPr lvl="1"/>
                <a:r>
                  <a:rPr lang="en-US" sz="1400"/>
                  <a:t>Floored receiver swap</a:t>
                </a:r>
                <a:endParaRPr lang="en-CA" sz="1400"/>
              </a:p>
              <a:p>
                <a:pPr lvl="0"/>
                <a:r>
                  <a:rPr lang="en-US" sz="1600"/>
                  <a:t>The present value of a capped payer swap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𝐶𝑎𝑝𝑝𝑒𝑑𝑃𝑎𝑦𝑒𝑟𝑆𝑤𝑎𝑝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𝑓𝑙𝑜𝑎𝑡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𝑓𝑖𝑥𝑒𝑑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𝑐𝑎𝑝</m:t>
                          </m:r>
                        </m:sub>
                      </m:sSub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endParaRPr lang="en-CA" sz="1400"/>
              </a:p>
              <a:p>
                <a:pPr marL="9906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𝑃𝑉</m:t>
                        </m:r>
                      </m:e>
                      <m:sub>
                        <m:r>
                          <a:rPr lang="en-US" sz="1400" i="1"/>
                          <m:t>𝑓𝑙𝑜𝑎𝑡</m:t>
                        </m:r>
                      </m:sub>
                    </m:sSub>
                  </m:oMath>
                </a14:m>
                <a:r>
                  <a:rPr lang="en-US" sz="1400"/>
                  <a:t> is the present value of the floating leg of the underlying swap;</a:t>
                </a:r>
                <a:endParaRPr lang="en-CA" sz="1400"/>
              </a:p>
              <a:p>
                <a:pPr marL="9906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𝑃𝑉</m:t>
                        </m:r>
                      </m:e>
                      <m:sub>
                        <m:r>
                          <a:rPr lang="en-US" sz="1400" i="1"/>
                          <m:t>𝑓𝑖𝑥𝑒𝑑</m:t>
                        </m:r>
                      </m:sub>
                    </m:sSub>
                  </m:oMath>
                </a14:m>
                <a:r>
                  <a:rPr lang="en-US" sz="1400"/>
                  <a:t> is the present value of the fixed leg of the underlying swap;</a:t>
                </a:r>
                <a:endParaRPr lang="en-CA" sz="1400"/>
              </a:p>
              <a:p>
                <a:pPr marL="9906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𝑃𝑉</m:t>
                        </m:r>
                      </m:e>
                      <m:sub>
                        <m:r>
                          <a:rPr lang="en-US" sz="1400" i="1"/>
                          <m:t>𝑐𝑎𝑝</m:t>
                        </m:r>
                      </m:sub>
                    </m:sSub>
                  </m:oMath>
                </a14:m>
                <a:r>
                  <a:rPr lang="en-US" sz="1400"/>
                  <a:t> is the present value of the embedded cap.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347614"/>
                <a:ext cx="7370700" cy="36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8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The present value of a capped receiver swap can be expressed as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𝐶𝑎𝑝𝑝𝑒𝑑𝑅𝑒𝑐𝑒𝑖𝑣𝑒𝑟𝑆𝑤𝑎𝑝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𝑓𝑖𝑥𝑒𝑑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𝑓𝑙𝑜𝑎𝑡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𝑐𝑎𝑝</m:t>
                          </m:r>
                        </m:sub>
                      </m:sSub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The present value of a floored payer swap can be represented as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𝐹𝑙𝑜𝑜𝑟𝑒𝑑𝑃𝑎𝑦𝑒𝑟𝑆𝑤𝑎𝑝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𝑓𝑙𝑜𝑎𝑡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𝑓𝑖𝑥𝑒𝑑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𝑓𝑙𝑜𝑜𝑟</m:t>
                          </m:r>
                        </m:sub>
                      </m:sSub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lnSpc>
                    <a:spcPct val="150000"/>
                  </a:lnSpc>
                  <a:buNone/>
                </a:pPr>
                <a:r>
                  <a:rPr lang="en-US" sz="14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𝑃𝑉</m:t>
                        </m:r>
                      </m:e>
                      <m:sub>
                        <m:r>
                          <a:rPr lang="en-US" sz="1400" i="1"/>
                          <m:t>𝑓𝑙𝑜𝑜𝑟</m:t>
                        </m:r>
                      </m:sub>
                    </m:sSub>
                  </m:oMath>
                </a14:m>
                <a:r>
                  <a:rPr lang="en-US" sz="1400"/>
                  <a:t> is the present value of the embedded floor.</a:t>
                </a:r>
                <a:endParaRPr lang="en-CA" sz="14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The present value of a floored receiver swap can be computed as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𝐹𝑙𝑜𝑜𝑟𝑒𝑑𝑅𝑒𝑐𝑒𝑖𝑣𝑒𝑟𝑆𝑤𝑎𝑝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𝑓𝑖𝑥𝑒𝑑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𝑓𝑙𝑜𝑎𝑡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𝑓𝑙𝑜𝑜𝑟</m:t>
                          </m:r>
                        </m:sub>
                      </m:sSub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𝑡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 smtClean="0"/>
                  <a:t>The </a:t>
                </a:r>
                <a:r>
                  <a:rPr lang="en-US" sz="1600"/>
                  <a:t>present value of the fixed leg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𝑓𝑖𝑥𝑒𝑑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𝑅𝑁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400" i="1" smtClean="0"/>
                          </m:ctrlPr>
                        </m:naryPr>
                        <m:sub>
                          <m:r>
                            <a:rPr lang="en-US" sz="1400" i="1"/>
                            <m:t>𝑖</m:t>
                          </m:r>
                          <m:r>
                            <a:rPr lang="en-US" sz="1400" i="1"/>
                            <m:t>=1</m:t>
                          </m:r>
                        </m:sub>
                        <m:sup>
                          <m:r>
                            <a:rPr lang="en-US" sz="14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𝜏</m:t>
                              </m:r>
                            </m:e>
                            <m:sub>
                              <m:r>
                                <a:rPr lang="en-US" sz="1400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𝐷</m:t>
                              </m:r>
                            </m:e>
                            <m:sub>
                              <m:r>
                                <a:rPr lang="en-US" sz="14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/>
                  <a:t>R – the fixed rate; N – the notional;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𝜏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– the day count fraction for period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𝑇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−1</m:t>
                        </m:r>
                      </m:sub>
                    </m:sSub>
                    <m:r>
                      <a:rPr lang="en-US" sz="1400" i="1"/>
                      <m:t>,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𝑇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𝐷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  <m:r>
                      <a:rPr lang="en-US" sz="1400" i="1"/>
                      <m:t>=</m:t>
                    </m:r>
                    <m:r>
                      <a:rPr lang="en-US" sz="1400" i="1"/>
                      <m:t>𝐷</m:t>
                    </m:r>
                    <m:r>
                      <a:rPr lang="en-US" sz="1400" i="1"/>
                      <m:t>(</m:t>
                    </m:r>
                    <m:r>
                      <a:rPr lang="en-US" sz="1400" i="1"/>
                      <m:t>𝑡</m:t>
                    </m:r>
                    <m:r>
                      <a:rPr lang="en-US" sz="1400" i="1"/>
                      <m:t>,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𝑇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  <m:r>
                      <a:rPr lang="en-US" sz="1400" i="1"/>
                      <m:t>)</m:t>
                    </m:r>
                  </m:oMath>
                </a14:m>
                <a:r>
                  <a:rPr lang="en-US" sz="1400"/>
                  <a:t> – </a:t>
                </a:r>
                <a:r>
                  <a:rPr lang="en-US" sz="1400"/>
                  <a:t>the </a:t>
                </a:r>
                <a:r>
                  <a:rPr lang="en-US" sz="1400" smtClean="0"/>
                  <a:t>discount </a:t>
                </a:r>
                <a:r>
                  <a:rPr lang="en-US" sz="1400"/>
                  <a:t>factor</a:t>
                </a:r>
                <a:r>
                  <a:rPr lang="en-US" sz="1400" smtClean="0"/>
                  <a:t>.</a:t>
                </a:r>
                <a:endParaRPr lang="en-CA" sz="1400"/>
              </a:p>
              <a:p>
                <a:pPr lvl="0"/>
                <a:r>
                  <a:rPr lang="en-US" sz="1600"/>
                  <a:t>The present value of the floating leg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𝑓𝑙𝑜𝑎𝑡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𝑁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/>
                  <a:t>here </a:t>
                </a:r>
                <a:r>
                  <a:rPr lang="en-US" sz="1400"/>
                  <a:t>s – the floating spread;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C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  <m:r>
                          <a:rPr lang="en-US" sz="1400" i="1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CA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400"/>
                  <a:t> – the simply compounded forward rate</a:t>
                </a:r>
                <a:endParaRPr lang="en-CA" sz="1400"/>
              </a:p>
              <a:p>
                <a:pPr marL="533400" lvl="1" indent="0">
                  <a:buNone/>
                </a:pPr>
                <a:endParaRPr lang="en-US" sz="14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6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4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/>
                <a:r>
                  <a:rPr lang="en-US" sz="1600" smtClean="0"/>
                  <a:t>The </a:t>
                </a:r>
                <a:r>
                  <a:rPr lang="en-US" sz="1600"/>
                  <a:t>present value of the cap is </a:t>
                </a:r>
                <a:r>
                  <a:rPr lang="en-US" sz="1600"/>
                  <a:t>given </a:t>
                </a:r>
                <a:r>
                  <a:rPr lang="en-US" sz="1600" smtClean="0"/>
                  <a:t>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𝑃𝑉</m:t>
                          </m:r>
                        </m:e>
                        <m:sub>
                          <m:r>
                            <a:rPr lang="en-US" sz="1400" i="1"/>
                            <m:t>𝑐𝑎𝑝</m:t>
                          </m:r>
                        </m:sub>
                      </m:sSub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𝑁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400" i="1"/>
                          </m:ctrlPr>
                        </m:naryPr>
                        <m:sub>
                          <m:r>
                            <a:rPr lang="en-US" sz="1400" i="1"/>
                            <m:t>𝑖</m:t>
                          </m:r>
                          <m:r>
                            <a:rPr lang="en-US" sz="1400" i="1"/>
                            <m:t>=1</m:t>
                          </m:r>
                        </m:sub>
                        <m:sup>
                          <m:r>
                            <a:rPr lang="en-US" sz="14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𝜏</m:t>
                              </m:r>
                            </m:e>
                            <m:sub>
                              <m:r>
                                <a:rPr lang="en-US" sz="1400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𝐷</m:t>
                              </m:r>
                            </m:e>
                            <m:sub>
                              <m:r>
                                <a:rPr lang="en-US" sz="14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400"/>
                                <m:t>Φ</m:t>
                              </m:r>
                              <m:d>
                                <m:dPr>
                                  <m:ctrlPr>
                                    <a:rPr lang="en-CA" sz="1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/>
                                <m:t>−</m:t>
                              </m:r>
                              <m:r>
                                <a:rPr lang="en-US" sz="1400" i="1"/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n-US" sz="1400"/>
                                <m:t>Φ</m:t>
                              </m:r>
                              <m:r>
                                <a:rPr lang="en-US" sz="1400" i="1"/>
                                <m:t>(</m:t>
                              </m:r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</m:t>
                                  </m:r>
                                </m:sub>
                              </m:sSub>
                              <m:r>
                                <a:rPr lang="en-US" sz="1400" i="1"/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𝑑</m:t>
                        </m:r>
                      </m:e>
                      <m:sub>
                        <m:r>
                          <a:rPr lang="en-US" sz="1400" i="1"/>
                          <m:t>1,2</m:t>
                        </m:r>
                      </m:sub>
                    </m:sSub>
                    <m:r>
                      <a:rPr lang="en-US" sz="1400" i="1"/>
                      <m:t>=</m:t>
                    </m:r>
                    <m:d>
                      <m:dPr>
                        <m:ctrlPr>
                          <a:rPr lang="en-CA" sz="1400" i="1"/>
                        </m:ctrlPr>
                      </m:dPr>
                      <m:e>
                        <m:func>
                          <m:funcPr>
                            <m:ctrlPr>
                              <a:rPr lang="en-CA" sz="14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/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14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400" i="1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i="1"/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400" i="1"/>
                          <m:t>±0.5</m:t>
                        </m:r>
                        <m:sSubSup>
                          <m:sSubSupPr>
                            <m:ctrlPr>
                              <a:rPr lang="en-CA" sz="1400" i="1"/>
                            </m:ctrlPr>
                          </m:sSubSupPr>
                          <m:e>
                            <m:r>
                              <a:rPr lang="en-US" sz="1400" i="1"/>
                              <m:t>𝜎</m:t>
                            </m:r>
                          </m:e>
                          <m:sub>
                            <m:r>
                              <a:rPr lang="en-US" sz="1400" i="1"/>
                              <m:t>𝑖</m:t>
                            </m:r>
                          </m:sub>
                          <m:sup>
                            <m:r>
                              <a:rPr lang="en-US" sz="1400" i="1"/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CA" sz="1400" i="1"/>
                            </m:ctrlPr>
                          </m:sSubPr>
                          <m:e>
                            <m:r>
                              <a:rPr lang="en-US" sz="1400" i="1"/>
                              <m:t>𝑇</m:t>
                            </m:r>
                          </m:e>
                          <m:sub>
                            <m:r>
                              <a:rPr lang="en-US" sz="14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/>
                      <m:t>/(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𝜎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CA" sz="1400" i="1"/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CA" sz="1400" i="1"/>
                            </m:ctrlPr>
                          </m:sSubPr>
                          <m:e>
                            <m:r>
                              <a:rPr lang="en-US" sz="1400" i="1"/>
                              <m:t>𝑇</m:t>
                            </m:r>
                          </m:e>
                          <m:sub>
                            <m:r>
                              <a:rPr lang="en-US" sz="1400" i="1"/>
                              <m:t>𝑖</m:t>
                            </m:r>
                          </m:sub>
                        </m:sSub>
                      </m:e>
                    </m:rad>
                    <m:r>
                      <a:rPr lang="en-US" sz="1400" i="1"/>
                      <m:t>)</m:t>
                    </m:r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Φ</m:t>
                    </m:r>
                  </m:oMath>
                </a14:m>
                <a:r>
                  <a:rPr lang="en-US" sz="1400"/>
                  <a:t> – the cumulative normal distribution function.</a:t>
                </a:r>
                <a:endParaRPr lang="en-CA" sz="1400"/>
              </a:p>
              <a:p>
                <a:pPr lvl="0"/>
                <a:r>
                  <a:rPr lang="en-US" sz="1600"/>
                  <a:t>The present value of the floor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/>
                          </m:ctrlPr>
                        </m:sSubPr>
                        <m:e>
                          <m:r>
                            <a:rPr lang="en-US" sz="1600" i="1"/>
                            <m:t>𝑃𝑉</m:t>
                          </m:r>
                        </m:e>
                        <m:sub>
                          <m:r>
                            <a:rPr lang="en-US" sz="1600" i="1"/>
                            <m:t>𝑐𝑎𝑝</m:t>
                          </m:r>
                        </m:sub>
                      </m:sSub>
                      <m:d>
                        <m:dPr>
                          <m:ctrlPr>
                            <a:rPr lang="en-CA" sz="1600" i="1"/>
                          </m:ctrlPr>
                        </m:dPr>
                        <m:e>
                          <m:r>
                            <a:rPr lang="en-US" sz="1600" i="1"/>
                            <m:t>𝑡</m:t>
                          </m:r>
                        </m:e>
                      </m:d>
                      <m:r>
                        <a:rPr lang="en-US" sz="1600" i="1"/>
                        <m:t>=</m:t>
                      </m:r>
                      <m:r>
                        <a:rPr lang="en-US" sz="1600" i="1"/>
                        <m:t>𝑁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600" i="1"/>
                          </m:ctrlPr>
                        </m:naryPr>
                        <m:sub>
                          <m:r>
                            <a:rPr lang="en-US" sz="1600" i="1"/>
                            <m:t>𝑖</m:t>
                          </m:r>
                          <m:r>
                            <a:rPr lang="en-US" sz="1600" i="1"/>
                            <m:t>=1</m:t>
                          </m:r>
                        </m:sub>
                        <m:sup>
                          <m:r>
                            <a:rPr lang="en-US" sz="16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i="1"/>
                              </m:ctrlPr>
                            </m:sSubPr>
                            <m:e>
                              <m:r>
                                <a:rPr lang="en-US" sz="1600" i="1"/>
                                <m:t>𝜏</m:t>
                              </m:r>
                            </m:e>
                            <m:sub>
                              <m:r>
                                <a:rPr lang="en-US" sz="1600" i="1"/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/>
                              </m:ctrlPr>
                            </m:sSubPr>
                            <m:e>
                              <m:r>
                                <a:rPr lang="en-US" sz="1600" i="1"/>
                                <m:t>𝐷</m:t>
                              </m:r>
                            </m:e>
                            <m:sub>
                              <m:r>
                                <a:rPr lang="en-US" sz="1600" i="1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/>
                              </m:ctrlPr>
                            </m:dPr>
                            <m:e>
                              <m:r>
                                <a:rPr lang="en-US" sz="1600" i="1"/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n-US" sz="1600"/>
                                <m:t>Φ</m:t>
                              </m:r>
                              <m:d>
                                <m:dPr>
                                  <m:ctrlPr>
                                    <a:rPr lang="en-CA" sz="1600" i="1"/>
                                  </m:ctrlPr>
                                </m:dPr>
                                <m:e>
                                  <m:r>
                                    <a:rPr lang="en-US" sz="16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/>
                                <m:t>−</m:t>
                              </m:r>
                              <m:sSub>
                                <m:sSubPr>
                                  <m:ctrlPr>
                                    <a:rPr lang="en-CA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/>
                                <m:t>Φ</m:t>
                              </m:r>
                              <m:d>
                                <m:dPr>
                                  <m:ctrlPr>
                                    <a:rPr lang="en-CA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600" i="1"/>
                                      </m:ctrlPr>
                                    </m:sSubPr>
                                    <m:e>
                                      <m:r>
                                        <a:rPr lang="en-US" sz="1600" i="1"/>
                                        <m:t>−</m:t>
                                      </m:r>
                                      <m:r>
                                        <a:rPr lang="en-US" sz="1600" i="1"/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22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Capped 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75606"/>
            <a:ext cx="7128792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A real world example</a:t>
            </a:r>
            <a:endParaRPr lang="en-CA"/>
          </a:p>
          <a:p>
            <a:pPr lvl="0"/>
            <a:endParaRPr lang="en-CA" sz="16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8115"/>
              </p:ext>
            </p:extLst>
          </p:nvPr>
        </p:nvGraphicFramePr>
        <p:xfrm>
          <a:off x="179512" y="1851670"/>
          <a:ext cx="6080760" cy="3125851"/>
        </p:xfrm>
        <a:graphic>
          <a:graphicData uri="http://schemas.openxmlformats.org/drawingml/2006/table">
            <a:tbl>
              <a:tblPr firstRow="1" firstCol="1" bandRow="1"/>
              <a:tblGrid>
                <a:gridCol w="1013460"/>
                <a:gridCol w="1013460"/>
                <a:gridCol w="1013460"/>
                <a:gridCol w="1013460"/>
                <a:gridCol w="1013460"/>
                <a:gridCol w="1013460"/>
              </a:tblGrid>
              <a:tr h="37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Cap/Floor specification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Underlying swap specification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Buy Sell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Buy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Leg 1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Leg 2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Cap Floor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Floor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Strike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0.001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Day Count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dcAct360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Day Count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dcAct360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Trade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11/3/2016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Leg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Fixed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Leg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Float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Start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11/4/2016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Notional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200000000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Notional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200000000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11/2/2020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Payment Freq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1M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Payment Freq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1M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 Receive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 Receive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Receive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Day Count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dcAct360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Star tDate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11/4/2016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Start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11/4/2016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Notional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200000000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End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11/1/2020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End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11/1/2020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 Receive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Receive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Fixed Rate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0.01043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Spread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Payment Freq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/>
                          <a:ea typeface="SimSun"/>
                          <a:cs typeface="Times New Roman"/>
                        </a:rPr>
                        <a:t>1M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Index specification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Index specification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LIBOR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Day count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dcAct360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Tenor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Tenor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1M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Day Count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dcAct360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LIBOR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SimSu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39012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941</Words>
  <Application>Microsoft Office PowerPoint</Application>
  <PresentationFormat>On-screen Show (16:9)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Raleway</vt:lpstr>
      <vt:lpstr>Times New Roman</vt:lpstr>
      <vt:lpstr>SimSun</vt:lpstr>
      <vt:lpstr>Karla</vt:lpstr>
      <vt:lpstr>Cambria Math</vt:lpstr>
      <vt:lpstr>Calibri</vt:lpstr>
      <vt:lpstr>Escalus template</vt:lpstr>
      <vt:lpstr> Interest Rate Capped Swap Valuation and Risk  Dmitry Popov  FinPricing  http://www.finpricing.com  </vt:lpstr>
      <vt:lpstr>Capped Swap</vt:lpstr>
      <vt:lpstr>Capped Swap</vt:lpstr>
      <vt:lpstr>Capped Swap</vt:lpstr>
      <vt:lpstr>Capped Swap</vt:lpstr>
      <vt:lpstr>Capped Swap</vt:lpstr>
      <vt:lpstr>Capped Swap</vt:lpstr>
      <vt:lpstr>Capped Swap</vt:lpstr>
      <vt:lpstr>Capped Swap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239</cp:revision>
  <dcterms:modified xsi:type="dcterms:W3CDTF">2018-04-21T15:06:54Z</dcterms:modified>
</cp:coreProperties>
</file>