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3"/>
  </p:notesMasterIdLst>
  <p:sldIdLst>
    <p:sldId id="256" r:id="rId2"/>
    <p:sldId id="261" r:id="rId3"/>
    <p:sldId id="298" r:id="rId4"/>
    <p:sldId id="300" r:id="rId5"/>
    <p:sldId id="307" r:id="rId6"/>
    <p:sldId id="301" r:id="rId7"/>
    <p:sldId id="308" r:id="rId8"/>
    <p:sldId id="302" r:id="rId9"/>
    <p:sldId id="303" r:id="rId10"/>
    <p:sldId id="305" r:id="rId11"/>
    <p:sldId id="297" r:id="rId12"/>
  </p:sldIdLst>
  <p:sldSz cx="9144000" cy="5143500" type="screen16x9"/>
  <p:notesSz cx="6858000" cy="9144000"/>
  <p:embeddedFontLst>
    <p:embeddedFont>
      <p:font typeface="SimSun" panose="02010600030101010101" pitchFamily="2" charset="-122"/>
      <p:regular r:id="rId14"/>
    </p:embeddedFont>
    <p:embeddedFont>
      <p:font typeface="Raleway" panose="020B0604020202020204" charset="0"/>
      <p:regular r:id="rId15"/>
      <p:bold r:id="rId16"/>
      <p:italic r:id="rId17"/>
      <p:boldItalic r:id="rId18"/>
    </p:embeddedFont>
    <p:embeddedFont>
      <p:font typeface="Cambria Math" panose="02040503050406030204" pitchFamily="18" charset="0"/>
      <p:regular r:id="rId19"/>
    </p:embeddedFont>
    <p:embeddedFont>
      <p:font typeface="Calibri" panose="020F0502020204030204" pitchFamily="34" charset="0"/>
      <p:regular r:id="rId20"/>
      <p:bold r:id="rId21"/>
      <p:italic r:id="rId22"/>
      <p:boldItalic r:id="rId23"/>
    </p:embeddedFont>
    <p:embeddedFont>
      <p:font typeface="Karl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1995686"/>
            <a:ext cx="7033457"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Compounding </a:t>
            </a:r>
            <a:r>
              <a:rPr lang="en" sz="4400" smtClean="0"/>
              <a:t>Swap Vaulation Pratical Guide</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pPr lvl="1"/>
            <a:endParaRPr lang="en-CA" sz="1600"/>
          </a:p>
          <a:p>
            <a:pPr lvl="0"/>
            <a:endParaRPr lang="en-CA" sz="1600"/>
          </a:p>
        </p:txBody>
      </p:sp>
      <p:graphicFrame>
        <p:nvGraphicFramePr>
          <p:cNvPr id="2" name="Table 1"/>
          <p:cNvGraphicFramePr>
            <a:graphicFrameLocks noGrp="1"/>
          </p:cNvGraphicFramePr>
          <p:nvPr>
            <p:extLst>
              <p:ext uri="{D42A27DB-BD31-4B8C-83A1-F6EECF244321}">
                <p14:modId xmlns:p14="http://schemas.microsoft.com/office/powerpoint/2010/main" val="1327346394"/>
              </p:ext>
            </p:extLst>
          </p:nvPr>
        </p:nvGraphicFramePr>
        <p:xfrm>
          <a:off x="2195736" y="1995686"/>
          <a:ext cx="4826635" cy="2506345"/>
        </p:xfrm>
        <a:graphic>
          <a:graphicData uri="http://schemas.openxmlformats.org/drawingml/2006/table">
            <a:tbl>
              <a:tblPr firstRow="1" firstCol="1" bandRow="1">
                <a:tableStyleId>{96145309-564F-4F0F-801C-C215B3F1332B}</a:tableStyleId>
              </a:tblPr>
              <a:tblGrid>
                <a:gridCol w="1405890"/>
                <a:gridCol w="906145"/>
                <a:gridCol w="1438275"/>
                <a:gridCol w="1076325"/>
              </a:tblGrid>
              <a:tr h="0">
                <a:tc gridSpan="2">
                  <a:txBody>
                    <a:bodyPr/>
                    <a:lstStyle/>
                    <a:p>
                      <a:pPr marL="457200" algn="ctr">
                        <a:lnSpc>
                          <a:spcPct val="100000"/>
                        </a:lnSpc>
                        <a:spcAft>
                          <a:spcPts val="0"/>
                        </a:spcAft>
                      </a:pPr>
                      <a:r>
                        <a:rPr lang="en-US" sz="1100" b="1">
                          <a:effectLst/>
                        </a:rPr>
                        <a:t>Leg 1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c gridSpan="2">
                  <a:txBody>
                    <a:bodyPr/>
                    <a:lstStyle/>
                    <a:p>
                      <a:pPr marL="457200" algn="ctr">
                        <a:lnSpc>
                          <a:spcPct val="100000"/>
                        </a:lnSpc>
                        <a:spcAft>
                          <a:spcPts val="0"/>
                        </a:spcAft>
                      </a:pPr>
                      <a:r>
                        <a:rPr lang="en-US" sz="1100" b="1">
                          <a:effectLst/>
                        </a:rPr>
                        <a:t>Leg 2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00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Fixed</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5000000</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5000000</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Receive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6M</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6M</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7/1/2015</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7/1/2015</a:t>
                      </a:r>
                      <a:endParaRPr lang="en-CA" sz="1100">
                        <a:effectLst/>
                        <a:latin typeface="Calibri"/>
                        <a:ea typeface="SimSun"/>
                        <a:cs typeface="Times New Roman"/>
                      </a:endParaRPr>
                    </a:p>
                  </a:txBody>
                  <a:tcPr marL="68580" marR="68580" marT="0" marB="0" anchor="ctr"/>
                </a:tc>
              </a:tr>
              <a:tr h="266065">
                <a:tc>
                  <a:txBody>
                    <a:bodyPr/>
                    <a:lstStyle/>
                    <a:p>
                      <a:pPr>
                        <a:lnSpc>
                          <a:spcPct val="100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3/1/2023</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3/1/2023</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Fixed Rate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0.0455</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Spread</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0</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gridSpan="2">
                  <a:txBody>
                    <a:bodyPr/>
                    <a:lstStyle/>
                    <a:p>
                      <a:pPr algn="ctr">
                        <a:lnSpc>
                          <a:spcPct val="100000"/>
                        </a:lnSpc>
                        <a:spcAft>
                          <a:spcPts val="0"/>
                        </a:spcAft>
                      </a:pPr>
                      <a:r>
                        <a:rPr lang="en-US" sz="1200" b="1">
                          <a:effectLst/>
                        </a:rPr>
                        <a:t>Index Specification</a:t>
                      </a:r>
                      <a:endParaRPr lang="en-CA" sz="1100" b="1">
                        <a:effectLst/>
                        <a:latin typeface="Calibri"/>
                        <a:ea typeface="SimSun"/>
                        <a:cs typeface="Times New Roman"/>
                      </a:endParaRPr>
                    </a:p>
                  </a:txBody>
                  <a:tcPr marL="68580" marR="68580" marT="0" marB="0" anchor="ctr"/>
                </a:tc>
                <a:tc hMerge="1">
                  <a:txBody>
                    <a:bodyPr/>
                    <a:lstStyle/>
                    <a:p>
                      <a:endParaRPr lang="en-CA"/>
                    </a:p>
                  </a:txBody>
                  <a:tcP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Index Day Count</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98904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www.finpricing.com/lib/IrCompoundingSwap.html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Compounding Swap</a:t>
            </a:r>
            <a:endParaRPr sz="2000"/>
          </a:p>
        </p:txBody>
      </p:sp>
      <p:sp>
        <p:nvSpPr>
          <p:cNvPr id="125" name="Shape 125"/>
          <p:cNvSpPr txBox="1">
            <a:spLocks noGrp="1"/>
          </p:cNvSpPr>
          <p:nvPr>
            <p:ph type="body" idx="1"/>
          </p:nvPr>
        </p:nvSpPr>
        <p:spPr>
          <a:xfrm>
            <a:off x="1043608" y="1505727"/>
            <a:ext cx="7370700" cy="3226263"/>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Compounding Swap Introduction</a:t>
            </a:r>
            <a:endParaRPr lang="en-CA" sz="1800"/>
          </a:p>
          <a:p>
            <a:pPr lvl="0">
              <a:lnSpc>
                <a:spcPct val="150000"/>
              </a:lnSpc>
            </a:pPr>
            <a:r>
              <a:rPr lang="en-US" sz="1800" smtClean="0"/>
              <a:t>Compounding </a:t>
            </a:r>
            <a:r>
              <a:rPr lang="en-US" sz="1800"/>
              <a:t>Swap or Compounding Swaplet Payoff</a:t>
            </a:r>
            <a:endParaRPr lang="en-CA" sz="1800"/>
          </a:p>
          <a:p>
            <a:pPr lvl="0">
              <a:lnSpc>
                <a:spcPct val="150000"/>
              </a:lnSpc>
            </a:pPr>
            <a:r>
              <a:rPr lang="en-US" sz="1800" smtClean="0"/>
              <a:t>Valuation</a:t>
            </a:r>
            <a:endParaRPr lang="en-CA" sz="1800"/>
          </a:p>
          <a:p>
            <a:pPr lvl="0">
              <a:lnSpc>
                <a:spcPct val="150000"/>
              </a:lnSpc>
            </a:pPr>
            <a:r>
              <a:rPr lang="en-US" sz="1800"/>
              <a:t>Practical Notes</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p:sp>
        <p:nvSpPr>
          <p:cNvPr id="125" name="Shape 125"/>
          <p:cNvSpPr txBox="1">
            <a:spLocks noGrp="1"/>
          </p:cNvSpPr>
          <p:nvPr>
            <p:ph type="body" idx="1"/>
          </p:nvPr>
        </p:nvSpPr>
        <p:spPr>
          <a:xfrm>
            <a:off x="971600" y="1635646"/>
            <a:ext cx="7370700" cy="3312368"/>
          </a:xfrm>
          <a:prstGeom prst="rect">
            <a:avLst/>
          </a:prstGeom>
        </p:spPr>
        <p:txBody>
          <a:bodyPr spcFirstLastPara="1" wrap="square" lIns="91425" tIns="91425" rIns="91425" bIns="91425" anchor="t" anchorCtr="0">
            <a:noAutofit/>
          </a:bodyPr>
          <a:lstStyle/>
          <a:p>
            <a:pPr marL="76200" lvl="0" indent="0" algn="ctr">
              <a:buNone/>
            </a:pPr>
            <a:r>
              <a:rPr lang="en-US"/>
              <a:t>Compounding Swap Introduction</a:t>
            </a:r>
            <a:endParaRPr lang="en-CA"/>
          </a:p>
          <a:p>
            <a:pPr lvl="0">
              <a:spcBef>
                <a:spcPts val="1200"/>
              </a:spcBef>
            </a:pPr>
            <a:r>
              <a:rPr lang="en-US" sz="1600"/>
              <a:t>A compounding swap is an interest rate swap in which interest, instead of being paid, compounds forward until the next payment date.</a:t>
            </a:r>
            <a:endParaRPr lang="en-CA" sz="1600"/>
          </a:p>
          <a:p>
            <a:pPr lvl="0"/>
            <a:r>
              <a:rPr lang="en-US" sz="1600"/>
              <a:t>Compounding swaps can be </a:t>
            </a:r>
            <a:r>
              <a:rPr lang="en-US" sz="1600"/>
              <a:t>valued </a:t>
            </a:r>
            <a:r>
              <a:rPr lang="en-US" sz="1600" smtClean="0"/>
              <a:t>by </a:t>
            </a:r>
            <a:r>
              <a:rPr lang="en-US" sz="1600"/>
              <a:t>assuming that the </a:t>
            </a:r>
            <a:r>
              <a:rPr lang="en-US" sz="1600"/>
              <a:t>forward </a:t>
            </a:r>
            <a:r>
              <a:rPr lang="en-US" sz="1600" smtClean="0"/>
              <a:t>rates are </a:t>
            </a:r>
            <a:r>
              <a:rPr lang="en-US" sz="1600"/>
              <a:t>realized.</a:t>
            </a:r>
            <a:endParaRPr lang="en-CA" sz="1600"/>
          </a:p>
          <a:p>
            <a:pPr lvl="0"/>
            <a:r>
              <a:rPr lang="en-US" sz="1600"/>
              <a:t>Normally the calculation period of a compounding swap is smaller than the payment period. For example, a swap has 6-month </a:t>
            </a:r>
            <a:r>
              <a:rPr lang="en-US" sz="1600"/>
              <a:t>payment </a:t>
            </a:r>
            <a:r>
              <a:rPr lang="en-US" sz="1600" smtClean="0"/>
              <a:t>period </a:t>
            </a:r>
            <a:r>
              <a:rPr lang="en-US" sz="1600"/>
              <a:t>and 1-month calculation period (or 1-month index tenor).</a:t>
            </a:r>
            <a:endParaRPr lang="en-CA" sz="1600"/>
          </a:p>
          <a:p>
            <a:pPr lvl="0"/>
            <a:r>
              <a:rPr lang="en-US" sz="1600"/>
              <a:t>An overnight </a:t>
            </a:r>
            <a:r>
              <a:rPr lang="en-US" sz="1600"/>
              <a:t>index </a:t>
            </a:r>
            <a:r>
              <a:rPr lang="en-US" sz="1600" smtClean="0"/>
              <a:t>swap (OIS) is </a:t>
            </a:r>
            <a:r>
              <a:rPr lang="en-US" sz="1600"/>
              <a:t>a typical compounding swap.</a:t>
            </a:r>
            <a:endParaRPr lang="en-CA" sz="1600"/>
          </a:p>
        </p:txBody>
      </p:sp>
    </p:spTree>
    <p:extLst>
      <p:ext uri="{BB962C8B-B14F-4D97-AF65-F5344CB8AC3E}">
        <p14:creationId xmlns:p14="http://schemas.microsoft.com/office/powerpoint/2010/main" val="787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smtClean="0"/>
                  <a:t>Compounding Swap </a:t>
                </a:r>
                <a:r>
                  <a:rPr lang="en-US"/>
                  <a:t>or </a:t>
                </a:r>
                <a:r>
                  <a:rPr lang="en-US" smtClean="0"/>
                  <a:t>Swaplet </a:t>
                </a:r>
                <a:r>
                  <a:rPr lang="en-US"/>
                  <a:t>Payoff</a:t>
                </a:r>
                <a:endParaRPr lang="en-CA"/>
              </a:p>
              <a:p>
                <a:pPr lvl="0"/>
                <a:r>
                  <a:rPr lang="en-US" sz="1600"/>
                  <a:t>Assuming </a:t>
                </a:r>
                <a:r>
                  <a:rPr lang="en-US" sz="1600"/>
                  <a:t>that </a:t>
                </a:r>
                <a:r>
                  <a:rPr lang="en-US" sz="1600" smtClean="0"/>
                  <a:t>a compounding </a:t>
                </a:r>
                <a:r>
                  <a:rPr lang="en-US" sz="1600"/>
                  <a:t>swap consists of two legs: a regular fixed leg and a compounding floating leg.</a:t>
                </a:r>
                <a:endParaRPr lang="en-CA" sz="1600"/>
              </a:p>
              <a:p>
                <a:pPr lvl="0"/>
                <a:r>
                  <a:rPr lang="en-US" sz="1600"/>
                  <a:t>The compounding leg is similar to a regular floating leg except the reset frequency is higher than the payment frequency. For example, a compounding leg </a:t>
                </a:r>
                <a:r>
                  <a:rPr lang="en-US" sz="1600"/>
                  <a:t>has </a:t>
                </a:r>
                <a:r>
                  <a:rPr lang="en-US" sz="1600" smtClean="0"/>
                  <a:t>1-month </a:t>
                </a:r>
                <a:r>
                  <a:rPr lang="en-US" sz="1600"/>
                  <a:t>reset frequency </a:t>
                </a:r>
                <a:r>
                  <a:rPr lang="en-US" sz="1600"/>
                  <a:t>and </a:t>
                </a:r>
                <a:r>
                  <a:rPr lang="en-US" sz="1600" smtClean="0"/>
                  <a:t>6-month </a:t>
                </a:r>
                <a:r>
                  <a:rPr lang="en-US" sz="1600"/>
                  <a:t>payment frequency.</a:t>
                </a:r>
                <a:endParaRPr lang="en-CA" sz="1600"/>
              </a:p>
              <a:p>
                <a:pPr lvl="0"/>
                <a:r>
                  <a:rPr lang="en-US" sz="1600"/>
                  <a:t>From the fixed </a:t>
                </a:r>
                <a:r>
                  <a:rPr lang="en-US" sz="1600"/>
                  <a:t>rate </a:t>
                </a:r>
                <a:r>
                  <a:rPr lang="en-US" sz="1600" smtClean="0"/>
                  <a:t>receiver </a:t>
                </a:r>
                <a:r>
                  <a:rPr lang="en-US" sz="1600"/>
                  <a:t>perspective, the payoff of a swap or swaplet at payment date 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600" i="1"/>
                          </m:ctrlPr>
                        </m:sSubPr>
                        <m:e>
                          <m:r>
                            <a:rPr lang="en-US" sz="1600" i="1"/>
                            <m:t>𝑃𝑎𝑦𝑓𝑓</m:t>
                          </m:r>
                        </m:e>
                        <m:sub>
                          <m:r>
                            <a:rPr lang="en-US" sz="1600" i="1"/>
                            <m:t>𝑝𝑎𝑦𝑒𝑟</m:t>
                          </m:r>
                        </m:sub>
                      </m:sSub>
                      <m:r>
                        <a:rPr lang="en-US" sz="1600" i="1"/>
                        <m:t>=</m:t>
                      </m:r>
                      <m:r>
                        <a:rPr lang="en-US" sz="1600" i="1"/>
                        <m:t>𝑁</m:t>
                      </m:r>
                      <m:r>
                        <a:rPr lang="en-US" sz="1600" i="1"/>
                        <m:t>𝜏</m:t>
                      </m:r>
                      <m:r>
                        <a:rPr lang="en-US" sz="1600" i="1"/>
                        <m:t>𝑅</m:t>
                      </m:r>
                      <m:r>
                        <a:rPr lang="en-US" sz="1600" i="1"/>
                        <m:t>−</m:t>
                      </m:r>
                      <m:r>
                        <a:rPr lang="en-CA" sz="1600" b="0" i="1" smtClean="0">
                          <a:latin typeface="Cambria Math"/>
                        </a:rPr>
                        <m:t>𝑁</m:t>
                      </m:r>
                      <m:r>
                        <a:rPr lang="en-US" sz="1600" i="1"/>
                        <m:t>𝐹</m:t>
                      </m:r>
                    </m:oMath>
                  </m:oMathPara>
                </a14:m>
                <a:endParaRPr lang="en-CA" sz="1600" smtClean="0"/>
              </a:p>
              <a:p>
                <a:pPr marL="533400" lvl="2" indent="0">
                  <a:spcBef>
                    <a:spcPts val="600"/>
                  </a:spcBef>
                  <a:buNone/>
                </a:pPr>
                <a:r>
                  <a:rPr lang="en-CA" sz="1400" smtClean="0"/>
                  <a:t>where</a:t>
                </a:r>
                <a:endParaRPr lang="en-CA" sz="14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971600" y="1419622"/>
                <a:ext cx="7370700" cy="3528392"/>
              </a:xfrm>
              <a:prstGeom prst="rect">
                <a:avLst/>
              </a:prstGeom>
              <a:blipFill rotWithShape="1">
                <a:blip r:embed="rId3"/>
                <a:stretch>
                  <a:fillRect r="-414"/>
                </a:stretch>
              </a:blipFill>
            </p:spPr>
            <p:txBody>
              <a:bodyPr/>
              <a:lstStyle/>
              <a:p>
                <a:r>
                  <a:rPr lang="en-CA">
                    <a:noFill/>
                  </a:rPr>
                  <a:t> </a:t>
                </a:r>
              </a:p>
            </p:txBody>
          </p:sp>
        </mc:Fallback>
      </mc:AlternateContent>
    </p:spTree>
    <p:extLst>
      <p:ext uri="{BB962C8B-B14F-4D97-AF65-F5344CB8AC3E}">
        <p14:creationId xmlns:p14="http://schemas.microsoft.com/office/powerpoint/2010/main" val="188638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smtClean="0"/>
                  <a:t>Compounding Swap </a:t>
                </a:r>
                <a:r>
                  <a:rPr lang="en-US"/>
                  <a:t>or </a:t>
                </a:r>
                <a:r>
                  <a:rPr lang="en-US" smtClean="0"/>
                  <a:t>Swaplet </a:t>
                </a:r>
                <a:r>
                  <a:rPr lang="en-US"/>
                  <a:t>Payoff</a:t>
                </a:r>
                <a:endParaRPr lang="en-CA"/>
              </a:p>
              <a:p>
                <a:pPr marL="76200" indent="0">
                  <a:buNone/>
                </a:pPr>
                <a:endParaRPr lang="en-CA" sz="1600" i="1" smtClean="0"/>
              </a:p>
              <a:p>
                <a:pPr lvl="1"/>
                <a:r>
                  <a:rPr lang="en-US" sz="1400" i="1" smtClean="0"/>
                  <a:t>N-</a:t>
                </a:r>
                <a:r>
                  <a:rPr lang="en-US" sz="1400" smtClean="0"/>
                  <a:t> </a:t>
                </a:r>
                <a:r>
                  <a:rPr lang="en-US" sz="1400"/>
                  <a:t>the notional;</a:t>
                </a:r>
                <a:endParaRPr lang="en-CA" sz="1400"/>
              </a:p>
              <a:p>
                <a:pPr lvl="1"/>
                <a:r>
                  <a:rPr lang="en-US" sz="1400"/>
                  <a:t> </a:t>
                </a:r>
                <a14:m>
                  <m:oMath xmlns:m="http://schemas.openxmlformats.org/officeDocument/2006/math">
                    <m:r>
                      <a:rPr lang="en-US" sz="1400" i="1"/>
                      <m:t>𝜏</m:t>
                    </m:r>
                  </m:oMath>
                </a14:m>
                <a:r>
                  <a:rPr lang="en-US" sz="1400"/>
                  <a:t> – accrual period in years (e.g., a 3 month period </a:t>
                </a:r>
                <a14:m>
                  <m:oMath xmlns:m="http://schemas.openxmlformats.org/officeDocument/2006/math">
                    <m:r>
                      <a:rPr lang="en-US" sz="1400" i="1"/>
                      <m:t>≈</m:t>
                    </m:r>
                  </m:oMath>
                </a14:m>
                <a:r>
                  <a:rPr lang="en-US" sz="1400"/>
                  <a:t> 3/12 </a:t>
                </a:r>
                <a:r>
                  <a:rPr lang="en-US" sz="1400"/>
                  <a:t>= </a:t>
                </a:r>
                <a:r>
                  <a:rPr lang="en-US" sz="1400" smtClean="0"/>
                  <a:t>0.25 years)</a:t>
                </a:r>
                <a:endParaRPr lang="en-CA" sz="1400"/>
              </a:p>
              <a:p>
                <a:pPr lvl="1"/>
                <a:r>
                  <a:rPr lang="en-US" sz="1400" i="1"/>
                  <a:t>R</a:t>
                </a:r>
                <a:r>
                  <a:rPr lang="en-US" sz="1400"/>
                  <a:t> – the fixed rate in simply compounding.</a:t>
                </a:r>
                <a:endParaRPr lang="en-CA" sz="1400"/>
              </a:p>
              <a:p>
                <a:pPr lvl="1"/>
                <a14:m>
                  <m:oMath xmlns:m="http://schemas.openxmlformats.org/officeDocument/2006/math">
                    <m:r>
                      <a:rPr lang="en-US" sz="1400" i="1"/>
                      <m:t>𝐹</m:t>
                    </m:r>
                    <m:r>
                      <a:rPr lang="en-US" sz="1400" i="1"/>
                      <m:t>=</m:t>
                    </m:r>
                    <m:nary>
                      <m:naryPr>
                        <m:chr m:val="∏"/>
                        <m:limLoc m:val="subSup"/>
                        <m:ctrlPr>
                          <a:rPr lang="en-CA" sz="1400" i="1"/>
                        </m:ctrlPr>
                      </m:naryPr>
                      <m:sub>
                        <m:r>
                          <a:rPr lang="en-US" sz="1400" i="1"/>
                          <m:t>𝑗</m:t>
                        </m:r>
                        <m:r>
                          <a:rPr lang="en-US" sz="1400" i="1"/>
                          <m:t>=1</m:t>
                        </m:r>
                      </m:sub>
                      <m:sup>
                        <m:r>
                          <a:rPr lang="en-US" sz="1400" i="1"/>
                          <m:t>𝑘</m:t>
                        </m:r>
                      </m:sup>
                      <m:e>
                        <m:d>
                          <m:dPr>
                            <m:ctrlPr>
                              <a:rPr lang="en-CA" sz="1400" i="1"/>
                            </m:ctrlPr>
                          </m:dPr>
                          <m:e>
                            <m:r>
                              <a:rPr lang="en-US" sz="1400" i="1"/>
                              <m:t>1+</m:t>
                            </m:r>
                            <m:sSub>
                              <m:sSubPr>
                                <m:ctrlPr>
                                  <a:rPr lang="en-CA" sz="1400" i="1"/>
                                </m:ctrlPr>
                              </m:sSubPr>
                              <m:e>
                                <m:r>
                                  <a:rPr lang="en-US" sz="1400" i="1"/>
                                  <m:t>𝑄</m:t>
                                </m:r>
                              </m:e>
                              <m:sub>
                                <m:r>
                                  <a:rPr lang="en-US" sz="1400" i="1"/>
                                  <m:t>𝑗</m:t>
                                </m:r>
                              </m:sub>
                            </m:sSub>
                          </m:e>
                        </m:d>
                        <m:r>
                          <a:rPr lang="en-US" sz="1400" i="1"/>
                          <m:t>−1</m:t>
                        </m:r>
                      </m:e>
                    </m:nary>
                  </m:oMath>
                </a14:m>
                <a:r>
                  <a:rPr lang="en-US" sz="1400"/>
                  <a:t> – the </a:t>
                </a:r>
                <a:r>
                  <a:rPr lang="en-US" sz="1400"/>
                  <a:t>realized </a:t>
                </a:r>
                <a:r>
                  <a:rPr lang="en-US" sz="1400" smtClean="0"/>
                  <a:t>interest payment for the payment period, say, 6-month.</a:t>
                </a:r>
                <a:endParaRPr lang="en-CA" sz="1400"/>
              </a:p>
              <a:p>
                <a:pPr lvl="1"/>
                <a14:m>
                  <m:oMath xmlns:m="http://schemas.openxmlformats.org/officeDocument/2006/math">
                    <m:sSub>
                      <m:sSubPr>
                        <m:ctrlPr>
                          <a:rPr lang="en-CA" sz="1400" i="1"/>
                        </m:ctrlPr>
                      </m:sSubPr>
                      <m:e>
                        <m:r>
                          <a:rPr lang="en-US" sz="1400" i="1"/>
                          <m:t>𝑄</m:t>
                        </m:r>
                      </m:e>
                      <m:sub>
                        <m:r>
                          <a:rPr lang="en-US" sz="1400" i="1"/>
                          <m:t>𝑗</m:t>
                        </m:r>
                      </m:sub>
                    </m:sSub>
                    <m:r>
                      <a:rPr lang="en-US" sz="1400" i="1"/>
                      <m:t>=</m:t>
                    </m:r>
                    <m:sSub>
                      <m:sSubPr>
                        <m:ctrlPr>
                          <a:rPr lang="en-CA" sz="1400" i="1"/>
                        </m:ctrlPr>
                      </m:sSubPr>
                      <m:e>
                        <m:r>
                          <a:rPr lang="en-US" sz="1400" i="1"/>
                          <m:t>𝑟</m:t>
                        </m:r>
                      </m:e>
                      <m:sub>
                        <m:r>
                          <a:rPr lang="en-US" sz="1400" i="1"/>
                          <m:t>𝑗</m:t>
                        </m:r>
                      </m:sub>
                    </m:sSub>
                    <m:sSub>
                      <m:sSubPr>
                        <m:ctrlPr>
                          <a:rPr lang="en-CA" sz="1400" i="1"/>
                        </m:ctrlPr>
                      </m:sSubPr>
                      <m:e>
                        <m:r>
                          <a:rPr lang="en-US" sz="1400" i="1"/>
                          <m:t>𝜏</m:t>
                        </m:r>
                      </m:e>
                      <m:sub>
                        <m:r>
                          <a:rPr lang="en-US" sz="1400" i="1"/>
                          <m:t>𝑗</m:t>
                        </m:r>
                      </m:sub>
                    </m:sSub>
                  </m:oMath>
                </a14:m>
                <a:r>
                  <a:rPr lang="en-US" sz="1400"/>
                  <a:t> – the accrued interest </a:t>
                </a:r>
                <a:r>
                  <a:rPr lang="en-US" sz="1400"/>
                  <a:t>for </a:t>
                </a:r>
                <a:r>
                  <a:rPr lang="en-US" sz="1400" smtClean="0"/>
                  <a:t>the </a:t>
                </a:r>
                <a:r>
                  <a:rPr lang="en-US" sz="1400"/>
                  <a:t>calculation period, say</a:t>
                </a:r>
                <a:r>
                  <a:rPr lang="en-US" sz="1400"/>
                  <a:t>, </a:t>
                </a:r>
                <a:r>
                  <a:rPr lang="en-US" sz="1400" smtClean="0"/>
                  <a:t>1-month.</a:t>
                </a:r>
              </a:p>
              <a:p>
                <a:pPr lvl="1"/>
                <a14:m>
                  <m:oMath xmlns:m="http://schemas.openxmlformats.org/officeDocument/2006/math">
                    <m:sSub>
                      <m:sSubPr>
                        <m:ctrlPr>
                          <a:rPr lang="en-CA" sz="1400" i="1" smtClean="0">
                            <a:latin typeface="Cambria Math"/>
                          </a:rPr>
                        </m:ctrlPr>
                      </m:sSubPr>
                      <m:e>
                        <m:r>
                          <a:rPr lang="en-CA" sz="1400" b="0" i="1" smtClean="0">
                            <a:latin typeface="Cambria Math"/>
                          </a:rPr>
                          <m:t>𝑟</m:t>
                        </m:r>
                      </m:e>
                      <m:sub>
                        <m:r>
                          <a:rPr lang="en-CA" sz="1400" b="0" i="1" smtClean="0">
                            <a:latin typeface="Cambria Math"/>
                          </a:rPr>
                          <m:t>𝑗</m:t>
                        </m:r>
                      </m:sub>
                    </m:sSub>
                  </m:oMath>
                </a14:m>
                <a:r>
                  <a:rPr lang="en-CA" sz="1400" smtClean="0"/>
                  <a:t> </a:t>
                </a:r>
                <a:r>
                  <a:rPr lang="en-CA" sz="1400" smtClean="0"/>
                  <a:t>- the interest rate</a:t>
                </a:r>
                <a:endParaRPr lang="en-CA" sz="1400"/>
              </a:p>
              <a:p>
                <a:pPr lvl="0"/>
                <a:r>
                  <a:rPr lang="en-US" sz="1600"/>
                  <a:t>From the fixed </a:t>
                </a:r>
                <a:r>
                  <a:rPr lang="en-US" sz="1600"/>
                  <a:t>rate </a:t>
                </a:r>
                <a:r>
                  <a:rPr lang="en-US" sz="1600" smtClean="0"/>
                  <a:t>payer </a:t>
                </a:r>
                <a:r>
                  <a:rPr lang="en-US" sz="1600"/>
                  <a:t>perspective, the payoff of a swap or swaplet at payment date 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𝑃𝑎𝑦𝑓𝑓</m:t>
                          </m:r>
                        </m:e>
                        <m:sub>
                          <m:r>
                            <a:rPr lang="en-US" sz="1400" i="1"/>
                            <m:t>𝑟𝑒𝑐𝑒𝑖𝑣𝑒𝑟</m:t>
                          </m:r>
                        </m:sub>
                      </m:sSub>
                      <m:r>
                        <a:rPr lang="en-US" sz="1400" i="1"/>
                        <m:t>=</m:t>
                      </m:r>
                      <m:r>
                        <a:rPr lang="en-US" sz="1400" i="1"/>
                        <m:t>𝑁</m:t>
                      </m:r>
                      <m:r>
                        <a:rPr lang="en-US" sz="1400" i="1" smtClean="0"/>
                        <m:t> </m:t>
                      </m:r>
                      <m:r>
                        <a:rPr lang="en-US" sz="1400" i="1"/>
                        <m:t>(</m:t>
                      </m:r>
                      <m:r>
                        <a:rPr lang="en-US" sz="1400" i="1"/>
                        <m:t>𝐹</m:t>
                      </m:r>
                      <m:r>
                        <a:rPr lang="en-US" sz="1400" i="1"/>
                        <m:t>−</m:t>
                      </m:r>
                      <m:r>
                        <a:rPr lang="en-US" sz="1400" i="1">
                          <a:latin typeface="Cambria Math"/>
                        </a:rPr>
                        <m:t>𝜏</m:t>
                      </m:r>
                      <m:r>
                        <a:rPr lang="en-US" sz="1400" i="1"/>
                        <m:t>𝑅</m:t>
                      </m:r>
                      <m:r>
                        <a:rPr lang="en-US" sz="1400" i="1"/>
                        <m:t>)</m:t>
                      </m:r>
                    </m:oMath>
                  </m:oMathPara>
                </a14:m>
                <a:endParaRPr lang="en-CA" sz="1400" smtClean="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971600" y="1419622"/>
                <a:ext cx="7370700" cy="3528392"/>
              </a:xfrm>
              <a:prstGeom prst="rect">
                <a:avLst/>
              </a:prstGeom>
              <a:blipFill rotWithShape="1">
                <a:blip r:embed="rId3"/>
                <a:stretch>
                  <a:fillRect r="-331"/>
                </a:stretch>
              </a:blipFill>
            </p:spPr>
            <p:txBody>
              <a:bodyPr/>
              <a:lstStyle/>
              <a:p>
                <a:r>
                  <a:rPr lang="en-CA">
                    <a:noFill/>
                  </a:rPr>
                  <a:t> </a:t>
                </a:r>
              </a:p>
            </p:txBody>
          </p:sp>
        </mc:Fallback>
      </mc:AlternateContent>
    </p:spTree>
    <p:extLst>
      <p:ext uri="{BB962C8B-B14F-4D97-AF65-F5344CB8AC3E}">
        <p14:creationId xmlns:p14="http://schemas.microsoft.com/office/powerpoint/2010/main" val="228789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683568" y="1275606"/>
                <a:ext cx="7730740" cy="3528392"/>
              </a:xfrm>
              <a:prstGeom prst="rect">
                <a:avLst/>
              </a:prstGeom>
            </p:spPr>
            <p:txBody>
              <a:bodyPr spcFirstLastPara="1" wrap="square" lIns="91425" tIns="91425" rIns="91425" bIns="91425" anchor="t" anchorCtr="0">
                <a:noAutofit/>
              </a:bodyPr>
              <a:lstStyle/>
              <a:p>
                <a:pPr marL="76200" lvl="0" indent="0" algn="ctr">
                  <a:buNone/>
                </a:pPr>
                <a:r>
                  <a:rPr lang="en-US" smtClean="0"/>
                  <a:t>Valuation</a:t>
                </a:r>
                <a:endParaRPr lang="en-CA"/>
              </a:p>
              <a:p>
                <a:pPr lvl="0">
                  <a:spcBef>
                    <a:spcPts val="1200"/>
                  </a:spcBef>
                </a:pPr>
                <a:r>
                  <a:rPr lang="en-US" sz="1600"/>
                  <a:t>The present value of a fixed rate leg is </a:t>
                </a:r>
                <a:r>
                  <a:rPr lang="en-US" sz="1600"/>
                  <a:t>given </a:t>
                </a:r>
                <a:r>
                  <a:rPr lang="en-US" sz="1600" smtClean="0"/>
                  <a:t>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𝑃𝑉</m:t>
                          </m:r>
                        </m:e>
                        <m:sub>
                          <m:r>
                            <a:rPr lang="en-US" sz="1400" i="1"/>
                            <m:t>𝑓𝑖𝑥𝑒𝑑</m:t>
                          </m:r>
                        </m:sub>
                      </m:sSub>
                      <m:d>
                        <m:dPr>
                          <m:ctrlPr>
                            <a:rPr lang="en-CA" sz="1400" i="1"/>
                          </m:ctrlPr>
                        </m:dPr>
                        <m:e>
                          <m:r>
                            <a:rPr lang="en-US" sz="1400" i="1"/>
                            <m:t>𝑡</m:t>
                          </m:r>
                        </m:e>
                      </m:d>
                      <m:r>
                        <a:rPr lang="en-US" sz="1400" i="1"/>
                        <m:t>=</m:t>
                      </m:r>
                      <m:r>
                        <a:rPr lang="en-US" sz="1400" i="1"/>
                        <m:t>𝑅𝑁</m:t>
                      </m:r>
                      <m:nary>
                        <m:naryPr>
                          <m:chr m:val="∑"/>
                          <m:limLoc m:val="subSup"/>
                          <m:ctrlPr>
                            <a:rPr lang="en-CA" sz="1400" i="1"/>
                          </m:ctrlPr>
                        </m:naryPr>
                        <m:sub>
                          <m:r>
                            <a:rPr lang="en-US" sz="1400" i="1"/>
                            <m:t>𝑖</m:t>
                          </m:r>
                          <m:r>
                            <a:rPr lang="en-US" sz="1400" i="1"/>
                            <m:t>=1</m:t>
                          </m:r>
                        </m:sub>
                        <m:sup>
                          <m:r>
                            <a:rPr lang="en-US" sz="1400" i="1"/>
                            <m:t>𝑛</m:t>
                          </m:r>
                        </m:sup>
                        <m:e>
                          <m:sSub>
                            <m:sSubPr>
                              <m:ctrlPr>
                                <a:rPr lang="en-CA" sz="1400" i="1"/>
                              </m:ctrlPr>
                            </m:sSubPr>
                            <m:e>
                              <m:r>
                                <a:rPr lang="en-US" sz="1400" i="1"/>
                                <m:t>𝜏</m:t>
                              </m:r>
                            </m:e>
                            <m:sub>
                              <m:r>
                                <a:rPr lang="en-US" sz="1400" i="1"/>
                                <m:t>𝑖</m:t>
                              </m:r>
                            </m:sub>
                          </m:sSub>
                          <m:sSub>
                            <m:sSubPr>
                              <m:ctrlPr>
                                <a:rPr lang="en-CA" sz="1400" i="1"/>
                              </m:ctrlPr>
                            </m:sSubPr>
                            <m:e>
                              <m:r>
                                <a:rPr lang="en-US" sz="1400" i="1"/>
                                <m:t>𝐷</m:t>
                              </m:r>
                            </m:e>
                            <m:sub>
                              <m:r>
                                <a:rPr lang="en-US" sz="1400" i="1"/>
                                <m:t>𝑖</m:t>
                              </m:r>
                            </m:sub>
                          </m:sSub>
                        </m:e>
                      </m:nary>
                    </m:oMath>
                  </m:oMathPara>
                </a14:m>
                <a:endParaRPr lang="en-CA" sz="1400"/>
              </a:p>
              <a:p>
                <a:pPr marL="533400" lvl="1" indent="0">
                  <a:buNone/>
                </a:pPr>
                <a:r>
                  <a:rPr lang="en-US" sz="1400"/>
                  <a:t>where t is the valuation date and </a:t>
                </a:r>
                <a14:m>
                  <m:oMath xmlns:m="http://schemas.openxmlformats.org/officeDocument/2006/math">
                    <m:sSub>
                      <m:sSubPr>
                        <m:ctrlPr>
                          <a:rPr lang="en-CA" sz="1400" i="1"/>
                        </m:ctrlPr>
                      </m:sSubPr>
                      <m:e>
                        <m:r>
                          <a:rPr lang="en-US" sz="1400" i="1"/>
                          <m:t>𝐷</m:t>
                        </m:r>
                      </m:e>
                      <m:sub>
                        <m:r>
                          <a:rPr lang="en-US" sz="1400" i="1"/>
                          <m:t>𝑖</m:t>
                        </m:r>
                      </m:sub>
                    </m:sSub>
                    <m:r>
                      <a:rPr lang="en-US" sz="1400" i="1"/>
                      <m:t>=</m:t>
                    </m:r>
                    <m:r>
                      <a:rPr lang="en-US" sz="1400" i="1"/>
                      <m:t>𝐷</m:t>
                    </m:r>
                    <m:r>
                      <a:rPr lang="en-US" sz="1400" i="1"/>
                      <m:t>(</m:t>
                    </m:r>
                    <m:r>
                      <a:rPr lang="en-US" sz="1400" i="1"/>
                      <m:t>𝑡</m:t>
                    </m:r>
                    <m:r>
                      <a:rPr lang="en-US" sz="1400" i="1"/>
                      <m:t>,</m:t>
                    </m:r>
                    <m:sSub>
                      <m:sSubPr>
                        <m:ctrlPr>
                          <a:rPr lang="en-CA" sz="1400" i="1"/>
                        </m:ctrlPr>
                      </m:sSubPr>
                      <m:e>
                        <m:r>
                          <a:rPr lang="en-US" sz="1400" i="1"/>
                          <m:t>𝑇</m:t>
                        </m:r>
                      </m:e>
                      <m:sub>
                        <m:r>
                          <a:rPr lang="en-US" sz="1400" i="1"/>
                          <m:t>𝑖</m:t>
                        </m:r>
                      </m:sub>
                    </m:sSub>
                    <m:r>
                      <a:rPr lang="en-US" sz="1400" i="1"/>
                      <m:t>)</m:t>
                    </m:r>
                  </m:oMath>
                </a14:m>
                <a:r>
                  <a:rPr lang="en-US" sz="1400"/>
                  <a:t> is the discount factor.</a:t>
                </a:r>
                <a:endParaRPr lang="en-CA" sz="1400"/>
              </a:p>
              <a:p>
                <a:pPr lvl="0"/>
                <a:r>
                  <a:rPr lang="en-US" sz="1600"/>
                  <a:t>The present value of </a:t>
                </a:r>
                <a:r>
                  <a:rPr lang="en-US" sz="1600"/>
                  <a:t>a </a:t>
                </a:r>
                <a:r>
                  <a:rPr lang="en-US" sz="1600" smtClean="0"/>
                  <a:t>compounding </a:t>
                </a:r>
                <a:r>
                  <a:rPr lang="en-US" sz="1600"/>
                  <a:t>leg is given by</a:t>
                </a:r>
                <a:endParaRPr lang="en-CA" sz="1600"/>
              </a:p>
              <a:p>
                <a:pPr marL="533400" lvl="1"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𝑃𝑉</m:t>
                          </m:r>
                        </m:e>
                        <m:sub>
                          <m:r>
                            <a:rPr lang="en-US" sz="1400" i="1"/>
                            <m:t>𝑐𝑜𝑚𝑝𝑜𝑢𝑛𝑑</m:t>
                          </m:r>
                        </m:sub>
                      </m:sSub>
                      <m:d>
                        <m:dPr>
                          <m:ctrlPr>
                            <a:rPr lang="en-CA" sz="1400" i="1"/>
                          </m:ctrlPr>
                        </m:dPr>
                        <m:e>
                          <m:r>
                            <a:rPr lang="en-US" sz="1400" i="1"/>
                            <m:t>𝑡</m:t>
                          </m:r>
                        </m:e>
                      </m:d>
                      <m:r>
                        <a:rPr lang="en-US" sz="1400" i="1"/>
                        <m:t>=</m:t>
                      </m:r>
                      <m:r>
                        <a:rPr lang="en-US" sz="1400" i="1"/>
                        <m:t>𝑁</m:t>
                      </m:r>
                      <m:nary>
                        <m:naryPr>
                          <m:chr m:val="∑"/>
                          <m:limLoc m:val="subSup"/>
                          <m:ctrlPr>
                            <a:rPr lang="en-CA" sz="1400" i="1"/>
                          </m:ctrlPr>
                        </m:naryPr>
                        <m:sub>
                          <m:r>
                            <a:rPr lang="en-US" sz="1400" i="1"/>
                            <m:t>𝑖</m:t>
                          </m:r>
                          <m:r>
                            <a:rPr lang="en-US" sz="1400" i="1"/>
                            <m:t>=1</m:t>
                          </m:r>
                        </m:sub>
                        <m:sup>
                          <m:r>
                            <a:rPr lang="en-US" sz="1400" i="1"/>
                            <m:t>𝑛</m:t>
                          </m:r>
                        </m:sup>
                        <m:e>
                          <m:d>
                            <m:dPr>
                              <m:ctrlPr>
                                <a:rPr lang="en-CA" sz="1400" i="1"/>
                              </m:ctrlPr>
                            </m:dPr>
                            <m:e>
                              <m:nary>
                                <m:naryPr>
                                  <m:chr m:val="∏"/>
                                  <m:limLoc m:val="subSup"/>
                                  <m:ctrlPr>
                                    <a:rPr lang="en-CA" sz="1400" i="1"/>
                                  </m:ctrlPr>
                                </m:naryPr>
                                <m:sub>
                                  <m:r>
                                    <a:rPr lang="en-US" sz="1400" i="1"/>
                                    <m:t>𝑗</m:t>
                                  </m:r>
                                  <m:r>
                                    <a:rPr lang="en-US" sz="1400" i="1"/>
                                    <m:t>=1</m:t>
                                  </m:r>
                                </m:sub>
                                <m:sup>
                                  <m:r>
                                    <a:rPr lang="en-US" sz="1400" i="1"/>
                                    <m:t>𝑘</m:t>
                                  </m:r>
                                </m:sup>
                                <m:e>
                                  <m:r>
                                    <a:rPr lang="en-US" sz="1400" i="1"/>
                                    <m:t>(1+</m:t>
                                  </m:r>
                                  <m:sSub>
                                    <m:sSubPr>
                                      <m:ctrlPr>
                                        <a:rPr lang="en-CA" sz="1400" i="1"/>
                                      </m:ctrlPr>
                                    </m:sSubPr>
                                    <m:e>
                                      <m:r>
                                        <a:rPr lang="en-US" sz="1400" i="1"/>
                                        <m:t>𝑄</m:t>
                                      </m:r>
                                    </m:e>
                                    <m:sub>
                                      <m:r>
                                        <a:rPr lang="en-US" sz="1400" i="1"/>
                                        <m:t>𝑖</m:t>
                                      </m:r>
                                    </m:sub>
                                  </m:sSub>
                                </m:e>
                              </m:nary>
                              <m:r>
                                <a:rPr lang="en-US" sz="1400" i="1"/>
                                <m:t>)−1</m:t>
                              </m:r>
                            </m:e>
                          </m:d>
                          <m:sSub>
                            <m:sSubPr>
                              <m:ctrlPr>
                                <a:rPr lang="en-CA" sz="1400" i="1"/>
                              </m:ctrlPr>
                            </m:sSubPr>
                            <m:e>
                              <m:r>
                                <a:rPr lang="en-US" sz="1400" i="1"/>
                                <m:t>𝐷</m:t>
                              </m:r>
                            </m:e>
                            <m:sub>
                              <m:r>
                                <a:rPr lang="en-US" sz="1400" i="1"/>
                                <m:t>𝑖</m:t>
                              </m:r>
                            </m:sub>
                          </m:sSub>
                        </m:e>
                      </m:nary>
                    </m:oMath>
                  </m:oMathPara>
                </a14:m>
                <a:endParaRPr lang="en-CA" sz="1400"/>
              </a:p>
              <a:p>
                <a:pPr marL="533400" lvl="1" indent="0">
                  <a:buNone/>
                </a:pPr>
                <a:r>
                  <a:rPr lang="en-US" sz="1400"/>
                  <a:t>where</a:t>
                </a:r>
                <a:endParaRPr lang="en-CA" sz="1400"/>
              </a:p>
              <a:p>
                <a:pPr lvl="1"/>
                <a14:m>
                  <m:oMath xmlns:m="http://schemas.openxmlformats.org/officeDocument/2006/math">
                    <m:sSub>
                      <m:sSubPr>
                        <m:ctrlPr>
                          <a:rPr lang="en-CA" sz="1400" i="1"/>
                        </m:ctrlPr>
                      </m:sSubPr>
                      <m:e>
                        <m:r>
                          <a:rPr lang="en-US" sz="1400" i="1"/>
                          <m:t>𝑄</m:t>
                        </m:r>
                      </m:e>
                      <m:sub>
                        <m:r>
                          <a:rPr lang="en-US" sz="1400" i="1"/>
                          <m:t>𝑗</m:t>
                        </m:r>
                      </m:sub>
                    </m:sSub>
                    <m:r>
                      <a:rPr lang="en-US" sz="1400" i="1"/>
                      <m:t>=</m:t>
                    </m:r>
                    <m:sSub>
                      <m:sSubPr>
                        <m:ctrlPr>
                          <a:rPr lang="en-CA" sz="1400" i="1"/>
                        </m:ctrlPr>
                      </m:sSubPr>
                      <m:e>
                        <m:r>
                          <a:rPr lang="en-US" sz="1400" i="1"/>
                          <m:t>(</m:t>
                        </m:r>
                        <m:r>
                          <a:rPr lang="en-CA" sz="1400" b="0" i="1" smtClean="0">
                            <a:latin typeface="Cambria Math"/>
                          </a:rPr>
                          <m:t>𝐹</m:t>
                        </m:r>
                      </m:e>
                      <m:sub>
                        <m:r>
                          <a:rPr lang="en-US" sz="1400" i="1"/>
                          <m:t>𝑗</m:t>
                        </m:r>
                      </m:sub>
                    </m:sSub>
                    <m:r>
                      <a:rPr lang="en-CA" sz="1400" b="0" i="1" smtClean="0">
                        <a:latin typeface="Cambria Math"/>
                      </a:rPr>
                      <m:t>+</m:t>
                    </m:r>
                    <m:r>
                      <a:rPr lang="en-CA" sz="1400" b="0" i="1" smtClean="0">
                        <a:latin typeface="Cambria Math"/>
                      </a:rPr>
                      <m:t>𝑠</m:t>
                    </m:r>
                    <m:r>
                      <a:rPr lang="en-CA" sz="1400" b="0" i="1" smtClean="0">
                        <a:latin typeface="Cambria Math"/>
                      </a:rPr>
                      <m:t>)</m:t>
                    </m:r>
                    <m:sSub>
                      <m:sSubPr>
                        <m:ctrlPr>
                          <a:rPr lang="en-CA" sz="1400" i="1"/>
                        </m:ctrlPr>
                      </m:sSubPr>
                      <m:e>
                        <m:r>
                          <a:rPr lang="en-US" sz="1400" i="1"/>
                          <m:t>𝜏</m:t>
                        </m:r>
                      </m:e>
                      <m:sub>
                        <m:r>
                          <a:rPr lang="en-US" sz="1400" i="1"/>
                          <m:t>𝑗</m:t>
                        </m:r>
                      </m:sub>
                    </m:sSub>
                  </m:oMath>
                </a14:m>
                <a:r>
                  <a:rPr lang="en-US" sz="1400"/>
                  <a:t> –the accrued interest for calculation period </a:t>
                </a:r>
                <a:r>
                  <a:rPr lang="en-US" sz="1400" i="1"/>
                  <a:t>j.</a:t>
                </a:r>
                <a:endParaRPr lang="en-CA" sz="1400" i="1"/>
              </a:p>
              <a:p>
                <a:pPr lvl="1"/>
                <a:r>
                  <a:rPr lang="en-US" sz="1400"/>
                  <a:t> </a:t>
                </a:r>
                <a14:m>
                  <m:oMath xmlns:m="http://schemas.openxmlformats.org/officeDocument/2006/math">
                    <m:sSub>
                      <m:sSubPr>
                        <m:ctrlPr>
                          <a:rPr lang="en-CA" sz="1400" i="1"/>
                        </m:ctrlPr>
                      </m:sSubPr>
                      <m:e>
                        <m:r>
                          <a:rPr lang="en-US" sz="1400" i="1"/>
                          <m:t>𝐹</m:t>
                        </m:r>
                      </m:e>
                      <m:sub>
                        <m:r>
                          <a:rPr lang="en-US" sz="1400" i="1"/>
                          <m:t>𝑖</m:t>
                        </m:r>
                      </m:sub>
                    </m:sSub>
                    <m:r>
                      <a:rPr lang="en-US" sz="1400" i="1"/>
                      <m:t>=</m:t>
                    </m:r>
                    <m:d>
                      <m:dPr>
                        <m:ctrlPr>
                          <a:rPr lang="en-CA" sz="1400" i="1"/>
                        </m:ctrlPr>
                      </m:dPr>
                      <m:e>
                        <m:f>
                          <m:fPr>
                            <m:ctrlPr>
                              <a:rPr lang="en-CA" sz="1400" i="1"/>
                            </m:ctrlPr>
                          </m:fPr>
                          <m:num>
                            <m:sSub>
                              <m:sSubPr>
                                <m:ctrlPr>
                                  <a:rPr lang="en-CA" sz="1400" i="1"/>
                                </m:ctrlPr>
                              </m:sSubPr>
                              <m:e>
                                <m:r>
                                  <a:rPr lang="en-US" sz="1400" i="1"/>
                                  <m:t>𝐷</m:t>
                                </m:r>
                              </m:e>
                              <m:sub>
                                <m:r>
                                  <a:rPr lang="en-US" sz="1400" i="1"/>
                                  <m:t>𝑖</m:t>
                                </m:r>
                                <m:r>
                                  <a:rPr lang="en-US" sz="1400" i="1"/>
                                  <m:t>−1</m:t>
                                </m:r>
                              </m:sub>
                            </m:sSub>
                          </m:num>
                          <m:den>
                            <m:sSub>
                              <m:sSubPr>
                                <m:ctrlPr>
                                  <a:rPr lang="en-CA" sz="1400" i="1"/>
                                </m:ctrlPr>
                              </m:sSubPr>
                              <m:e>
                                <m:r>
                                  <a:rPr lang="en-US" sz="1400" i="1"/>
                                  <m:t>𝐷</m:t>
                                </m:r>
                              </m:e>
                              <m:sub>
                                <m:r>
                                  <a:rPr lang="en-US" sz="1400" i="1"/>
                                  <m:t>𝑖</m:t>
                                </m:r>
                              </m:sub>
                            </m:sSub>
                          </m:den>
                        </m:f>
                        <m:r>
                          <a:rPr lang="en-US" sz="1400" i="1"/>
                          <m:t>−1</m:t>
                        </m:r>
                      </m:e>
                    </m:d>
                    <m:r>
                      <a:rPr lang="en-US" sz="1400" i="1"/>
                      <m:t>/</m:t>
                    </m:r>
                    <m:sSub>
                      <m:sSubPr>
                        <m:ctrlPr>
                          <a:rPr lang="en-CA" sz="1400" i="1"/>
                        </m:ctrlPr>
                      </m:sSubPr>
                      <m:e>
                        <m:r>
                          <a:rPr lang="en-US" sz="1400" i="1"/>
                          <m:t>𝜏</m:t>
                        </m:r>
                      </m:e>
                      <m:sub>
                        <m:r>
                          <a:rPr lang="en-US" sz="1400" i="1"/>
                          <m:t>𝑖</m:t>
                        </m:r>
                      </m:sub>
                    </m:sSub>
                  </m:oMath>
                </a14:m>
                <a:r>
                  <a:rPr lang="en-US" sz="1400"/>
                  <a:t> - the simply compounded forward rate</a:t>
                </a:r>
                <a:endParaRPr lang="en-CA" sz="1400"/>
              </a:p>
              <a:p>
                <a:pPr lvl="1"/>
                <a:r>
                  <a:rPr lang="en-US" sz="1400"/>
                  <a:t>s - the floating </a:t>
                </a:r>
                <a:r>
                  <a:rPr lang="en-US" sz="1400"/>
                  <a:t>spread</a:t>
                </a:r>
                <a:r>
                  <a:rPr lang="en-US" sz="1400" smtClean="0"/>
                  <a:t>.</a:t>
                </a:r>
                <a:endParaRPr lang="en-CA" sz="14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528392"/>
              </a:xfrm>
              <a:prstGeom prst="rect">
                <a:avLst/>
              </a:prstGeom>
              <a:blipFill rotWithShape="1">
                <a:blip r:embed="rId3"/>
                <a:stretch>
                  <a:fillRect b="-173"/>
                </a:stretch>
              </a:blipFill>
            </p:spPr>
            <p:txBody>
              <a:bodyPr/>
              <a:lstStyle/>
              <a:p>
                <a:r>
                  <a:rPr lang="en-CA">
                    <a:noFill/>
                  </a:rPr>
                  <a:t> </a:t>
                </a:r>
              </a:p>
            </p:txBody>
          </p:sp>
        </mc:Fallback>
      </mc:AlternateContent>
    </p:spTree>
    <p:extLst>
      <p:ext uri="{BB962C8B-B14F-4D97-AF65-F5344CB8AC3E}">
        <p14:creationId xmlns:p14="http://schemas.microsoft.com/office/powerpoint/2010/main" val="136627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611560" y="1563638"/>
                <a:ext cx="7730740" cy="2952328"/>
              </a:xfrm>
              <a:prstGeom prst="rect">
                <a:avLst/>
              </a:prstGeom>
            </p:spPr>
            <p:txBody>
              <a:bodyPr spcFirstLastPara="1" wrap="square" lIns="91425" tIns="91425" rIns="91425" bIns="91425" anchor="t" anchorCtr="0">
                <a:noAutofit/>
              </a:bodyPr>
              <a:lstStyle/>
              <a:p>
                <a:pPr marL="76200" lvl="0" indent="0" algn="ctr">
                  <a:lnSpc>
                    <a:spcPct val="150000"/>
                  </a:lnSpc>
                  <a:buNone/>
                </a:pPr>
                <a:r>
                  <a:rPr lang="en-US" smtClean="0"/>
                  <a:t>Valuation (Cont)</a:t>
                </a:r>
                <a:endParaRPr lang="en-CA"/>
              </a:p>
              <a:p>
                <a:pPr lvl="0">
                  <a:lnSpc>
                    <a:spcPct val="150000"/>
                  </a:lnSpc>
                  <a:spcBef>
                    <a:spcPts val="1200"/>
                  </a:spcBef>
                </a:pPr>
                <a:r>
                  <a:rPr lang="en-US" sz="1600" smtClean="0"/>
                  <a:t>The </a:t>
                </a:r>
                <a:r>
                  <a:rPr lang="en-US" sz="1600"/>
                  <a:t>present value of an interest rate swap can expressed as</a:t>
                </a:r>
                <a:endParaRPr lang="en-CA" sz="1600"/>
              </a:p>
              <a:p>
                <a:pPr lvl="1">
                  <a:lnSpc>
                    <a:spcPct val="150000"/>
                  </a:lnSpc>
                </a:pPr>
                <a:r>
                  <a:rPr lang="en-US" sz="1600"/>
                  <a:t>From the fixed rate payer perspective, </a:t>
                </a:r>
                <a14:m>
                  <m:oMath xmlns:m="http://schemas.openxmlformats.org/officeDocument/2006/math">
                    <m:r>
                      <a:rPr lang="en-US" sz="1600" i="1"/>
                      <m:t>𝑃𝑉</m:t>
                    </m:r>
                    <m:r>
                      <a:rPr lang="en-US" sz="1600" i="1"/>
                      <m:t>=</m:t>
                    </m:r>
                    <m:sSub>
                      <m:sSubPr>
                        <m:ctrlPr>
                          <a:rPr lang="en-CA" sz="1600" i="1"/>
                        </m:ctrlPr>
                      </m:sSubPr>
                      <m:e>
                        <m:r>
                          <a:rPr lang="en-US" sz="1600" i="1"/>
                          <m:t>𝑃𝑉</m:t>
                        </m:r>
                      </m:e>
                      <m:sub>
                        <m:r>
                          <a:rPr lang="en-US" sz="1600" i="1"/>
                          <m:t>𝑓𝑙𝑜𝑎𝑡</m:t>
                        </m:r>
                      </m:sub>
                    </m:sSub>
                    <m:r>
                      <a:rPr lang="en-US" sz="1600" i="1"/>
                      <m:t>−</m:t>
                    </m:r>
                    <m:sSub>
                      <m:sSubPr>
                        <m:ctrlPr>
                          <a:rPr lang="en-CA" sz="1600" i="1"/>
                        </m:ctrlPr>
                      </m:sSubPr>
                      <m:e>
                        <m:r>
                          <a:rPr lang="en-US" sz="1600" i="1"/>
                          <m:t>𝑃𝑉</m:t>
                        </m:r>
                      </m:e>
                      <m:sub>
                        <m:r>
                          <a:rPr lang="en-US" sz="1600" i="1"/>
                          <m:t>𝑓𝑖𝑥𝑒𝑑</m:t>
                        </m:r>
                      </m:sub>
                    </m:sSub>
                  </m:oMath>
                </a14:m>
                <a:r>
                  <a:rPr lang="en-US" sz="1600"/>
                  <a:t>	</a:t>
                </a:r>
                <a:endParaRPr lang="en-CA" sz="1600"/>
              </a:p>
              <a:p>
                <a:pPr lvl="1">
                  <a:lnSpc>
                    <a:spcPct val="150000"/>
                  </a:lnSpc>
                </a:pPr>
                <a:r>
                  <a:rPr lang="en-US" sz="1600"/>
                  <a:t>From the fixed rate receiver perspective, </a:t>
                </a:r>
                <a14:m>
                  <m:oMath xmlns:m="http://schemas.openxmlformats.org/officeDocument/2006/math">
                    <m:r>
                      <a:rPr lang="en-US" sz="1600" i="1"/>
                      <m:t>𝑃𝑉</m:t>
                    </m:r>
                    <m:r>
                      <a:rPr lang="en-US" sz="1600" i="1"/>
                      <m:t>=</m:t>
                    </m:r>
                    <m:sSub>
                      <m:sSubPr>
                        <m:ctrlPr>
                          <a:rPr lang="en-CA" sz="1600" i="1"/>
                        </m:ctrlPr>
                      </m:sSubPr>
                      <m:e>
                        <m:r>
                          <a:rPr lang="en-US" sz="1600" i="1"/>
                          <m:t>𝑃𝑉</m:t>
                        </m:r>
                      </m:e>
                      <m:sub>
                        <m:r>
                          <a:rPr lang="en-US" sz="1600" i="1"/>
                          <m:t>𝑓𝑖𝑥𝑒𝑑</m:t>
                        </m:r>
                      </m:sub>
                    </m:sSub>
                    <m:r>
                      <a:rPr lang="en-US" sz="1600" i="1"/>
                      <m:t>−</m:t>
                    </m:r>
                    <m:sSub>
                      <m:sSubPr>
                        <m:ctrlPr>
                          <a:rPr lang="en-CA" sz="1600" i="1"/>
                        </m:ctrlPr>
                      </m:sSubPr>
                      <m:e>
                        <m:r>
                          <a:rPr lang="en-US" sz="1600" i="1"/>
                          <m:t>𝑃𝑉</m:t>
                        </m:r>
                      </m:e>
                      <m:sub>
                        <m:r>
                          <a:rPr lang="en-US" sz="1600" i="1"/>
                          <m:t>𝑓𝑙𝑜𝑎𝑡</m:t>
                        </m:r>
                      </m:sub>
                    </m:sSub>
                  </m:oMath>
                </a14:m>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611560" y="1563638"/>
                <a:ext cx="7730740" cy="2952328"/>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45768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a:t>First of all, you need to generate accurate cash flows for each leg. The cash flow generation is based on the start time, end time and payment frequency of the leg, plus calendar (holidays), business convention (e.g., modified following, following, etc.) and whether sticky month end.</a:t>
            </a:r>
            <a:endParaRPr lang="en-CA" sz="1600"/>
          </a:p>
          <a:p>
            <a:pPr lvl="0"/>
            <a:r>
              <a:rPr lang="en-US" sz="1600"/>
              <a:t>We assume that accrual periods are the same as reset periods and payment dates are the same as accrual end dates in the above formulas for brevity. But in fact, they are different due to different market conventions. For example, index periods can overlap each other but swap cash flows are not allowed to overlap.</a:t>
            </a:r>
            <a:endParaRPr lang="en-CA" sz="1600"/>
          </a:p>
          <a:p>
            <a:pPr lvl="0"/>
            <a:r>
              <a:rPr lang="en-US" sz="1600"/>
              <a:t>The accrual period is calculated according to the start date and end date of a cash flow plus day count convention </a:t>
            </a:r>
            <a:endParaRPr lang="en-CA" sz="1600"/>
          </a:p>
          <a:p>
            <a:pPr lvl="0"/>
            <a:endParaRPr lang="en-CA" sz="1600"/>
          </a:p>
        </p:txBody>
      </p:sp>
    </p:spTree>
    <p:extLst>
      <p:ext uri="{BB962C8B-B14F-4D97-AF65-F5344CB8AC3E}">
        <p14:creationId xmlns:p14="http://schemas.microsoft.com/office/powerpoint/2010/main" val="338529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Compounding 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Notes (Cont)</a:t>
            </a:r>
            <a:endParaRPr lang="en-CA"/>
          </a:p>
          <a:p>
            <a:pPr lvl="0">
              <a:spcBef>
                <a:spcPts val="1200"/>
              </a:spcBef>
            </a:pPr>
            <a:r>
              <a:rPr lang="en-US" sz="1600" smtClean="0"/>
              <a:t>The </a:t>
            </a:r>
            <a:r>
              <a:rPr lang="en-US" sz="1600"/>
              <a:t>forward rate should be computed based on the reset period (index reset date, index start date, index end date)  that are determined by index definition, such as index tenor and convention. it is simply compounded.</a:t>
            </a:r>
            <a:endParaRPr lang="en-CA" sz="1600"/>
          </a:p>
          <a:p>
            <a:pPr lvl="0"/>
            <a:r>
              <a:rPr lang="en-US" sz="1600"/>
              <a:t>Sometimes there is a floating spread added on the top of the floating rate in the floating leg</a:t>
            </a:r>
            <a:r>
              <a:rPr lang="en-US" sz="1600" smtClean="0"/>
              <a:t>.</a:t>
            </a:r>
          </a:p>
          <a:p>
            <a:pPr lvl="0">
              <a:spcBef>
                <a:spcPts val="1800"/>
              </a:spcBef>
            </a:pPr>
            <a:r>
              <a:rPr lang="en-US" sz="1600"/>
              <a:t>The present value of the reset cash flow should be added into the present value of the floating leg.</a:t>
            </a:r>
            <a:endParaRPr lang="en-CA" sz="1600"/>
          </a:p>
          <a:p>
            <a:pPr lvl="0"/>
            <a:r>
              <a:rPr lang="en-US" sz="1600"/>
              <a:t>Some dealers take bid-offer spreads into account. In this case, one should use the bid curve constructed from bid quotes for forwarding and the offer curve built from offer quotes for discounting.</a:t>
            </a:r>
            <a:endParaRPr lang="en-CA" sz="1600"/>
          </a:p>
          <a:p>
            <a:pPr lvl="0"/>
            <a:endParaRPr lang="en-CA" sz="1600"/>
          </a:p>
        </p:txBody>
      </p:sp>
    </p:spTree>
    <p:extLst>
      <p:ext uri="{BB962C8B-B14F-4D97-AF65-F5344CB8AC3E}">
        <p14:creationId xmlns:p14="http://schemas.microsoft.com/office/powerpoint/2010/main" val="608765104"/>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2482</TotalTime>
  <Words>916</Words>
  <Application>Microsoft Office PowerPoint</Application>
  <PresentationFormat>On-screen Show (16:9)</PresentationFormat>
  <Paragraphs>117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SimSun</vt:lpstr>
      <vt:lpstr>Raleway</vt:lpstr>
      <vt:lpstr>Cambria Math</vt:lpstr>
      <vt:lpstr>Calibri</vt:lpstr>
      <vt:lpstr>Karla</vt:lpstr>
      <vt:lpstr>Times New Roman</vt:lpstr>
      <vt:lpstr>Escalus template</vt:lpstr>
      <vt:lpstr> Compounding Swap Vaulation Pratical Guide  Alan White  FinPricing  http://www.finpricing.com  </vt:lpstr>
      <vt:lpstr>Compounding Swap</vt:lpstr>
      <vt:lpstr>Compounding Swap</vt:lpstr>
      <vt:lpstr>Compounding Swap</vt:lpstr>
      <vt:lpstr>Compounding Swap</vt:lpstr>
      <vt:lpstr>Compounding Swap</vt:lpstr>
      <vt:lpstr>Compounding Swap</vt:lpstr>
      <vt:lpstr>Compounding Swap</vt:lpstr>
      <vt:lpstr>Compounding Swap</vt:lpstr>
      <vt:lpstr>Compounding Swap</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295</cp:revision>
  <dcterms:modified xsi:type="dcterms:W3CDTF">2018-04-25T20:54:08Z</dcterms:modified>
</cp:coreProperties>
</file>