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7"/>
  </p:notesMasterIdLst>
  <p:sldIdLst>
    <p:sldId id="256" r:id="rId2"/>
    <p:sldId id="267" r:id="rId3"/>
    <p:sldId id="268" r:id="rId4"/>
    <p:sldId id="269" r:id="rId5"/>
    <p:sldId id="270" r:id="rId6"/>
    <p:sldId id="271" r:id="rId7"/>
    <p:sldId id="272" r:id="rId8"/>
    <p:sldId id="273" r:id="rId9"/>
    <p:sldId id="274" r:id="rId10"/>
    <p:sldId id="275" r:id="rId11"/>
    <p:sldId id="276" r:id="rId12"/>
    <p:sldId id="277" r:id="rId13"/>
    <p:sldId id="278" r:id="rId14"/>
    <p:sldId id="279" r:id="rId15"/>
    <p:sldId id="266" r:id="rId1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16" y="-9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PH"/>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6080494-859A-4581-8E99-5530062B724B}" type="datetimeFigureOut">
              <a:rPr lang="en-PH" smtClean="0"/>
              <a:t>5/31/2018</a:t>
            </a:fld>
            <a:endParaRPr lang="en-PH"/>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PH"/>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PH"/>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PH"/>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FB88048-F625-4CD4-A837-B4EBA9EEF480}" type="slidenum">
              <a:rPr lang="en-PH" smtClean="0"/>
              <a:t>‹#›</a:t>
            </a:fld>
            <a:endParaRPr lang="en-PH"/>
          </a:p>
        </p:txBody>
      </p:sp>
    </p:spTree>
    <p:extLst>
      <p:ext uri="{BB962C8B-B14F-4D97-AF65-F5344CB8AC3E}">
        <p14:creationId xmlns:p14="http://schemas.microsoft.com/office/powerpoint/2010/main" val="15744143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ctrTitle" hasCustomPrompt="1"/>
          </p:nvPr>
        </p:nvSpPr>
        <p:spPr>
          <a:xfrm>
            <a:off x="4038600" y="1066800"/>
            <a:ext cx="4648200" cy="1470025"/>
          </a:xfrm>
        </p:spPr>
        <p:txBody>
          <a:bodyPr>
            <a:noAutofit/>
          </a:bodyPr>
          <a:lstStyle>
            <a:lvl1pPr>
              <a:defRPr sz="8000"/>
            </a:lvl1pPr>
          </a:lstStyle>
          <a:p>
            <a:r>
              <a:rPr lang="en-US" dirty="0" smtClean="0"/>
              <a:t>Title 01</a:t>
            </a:r>
            <a:endParaRPr lang="en-US" dirty="0"/>
          </a:p>
        </p:txBody>
      </p:sp>
      <p:sp>
        <p:nvSpPr>
          <p:cNvPr id="3" name="Subtitle 2"/>
          <p:cNvSpPr>
            <a:spLocks noGrp="1"/>
          </p:cNvSpPr>
          <p:nvPr>
            <p:ph type="subTitle" idx="1"/>
          </p:nvPr>
        </p:nvSpPr>
        <p:spPr>
          <a:xfrm>
            <a:off x="3962400" y="5029200"/>
            <a:ext cx="4724400" cy="1143000"/>
          </a:xfrm>
        </p:spPr>
        <p:txBody>
          <a:bodyPr>
            <a:normAutofit/>
          </a:bodyPr>
          <a:lstStyle>
            <a:lvl1pPr marL="0" indent="0" algn="r">
              <a:buNone/>
              <a:defRPr sz="28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smtClean="0"/>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5/31/2018</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5/31/2018</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5/31/2018</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5/31/2018</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5/31/2018</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752600" y="35859"/>
            <a:ext cx="7239000" cy="1143000"/>
          </a:xfrm>
          <a:prstGeom prst="rect">
            <a:avLst/>
          </a:prstGeom>
        </p:spPr>
        <p:txBody>
          <a:bodyPr vert="horz" lIns="91440" tIns="45720" rIns="91440" bIns="45720" rtlCol="0" anchor="ctr">
            <a:normAutofit/>
          </a:bodyPr>
          <a:lstStyle/>
          <a:p>
            <a:r>
              <a:rPr lang="en-US" dirty="0" smtClean="0"/>
              <a:t>Click to edit Master title style</a:t>
            </a:r>
            <a:endParaRPr lang="en-US" dirty="0"/>
          </a:p>
        </p:txBody>
      </p:sp>
      <p:sp>
        <p:nvSpPr>
          <p:cNvPr id="3" name="Text Placeholder 2"/>
          <p:cNvSpPr>
            <a:spLocks noGrp="1"/>
          </p:cNvSpPr>
          <p:nvPr>
            <p:ph type="body" idx="1"/>
          </p:nvPr>
        </p:nvSpPr>
        <p:spPr>
          <a:xfrm>
            <a:off x="457200" y="1905000"/>
            <a:ext cx="8229600" cy="42211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5/31/2018</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b="1" kern="1200">
          <a:solidFill>
            <a:schemeClr val="bg1"/>
          </a:solidFill>
          <a:effectLst>
            <a:outerShdw blurRad="38100" dist="38100" dir="2700000" algn="tl">
              <a:srgbClr val="000000">
                <a:alpha val="43137"/>
              </a:srgbClr>
            </a:outerShdw>
          </a:effectLst>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hyperlink" Target="http://www.finpricing.com/lib/IrSwap.html"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hyperlink" Target="http://www.finpricing.com/lib/IrSwnVol.html"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95400" y="1371600"/>
            <a:ext cx="7315200" cy="1470025"/>
          </a:xfrm>
        </p:spPr>
        <p:txBody>
          <a:bodyPr/>
          <a:lstStyle/>
          <a:p>
            <a:pPr algn="r"/>
            <a:r>
              <a:rPr lang="en-CA" sz="4800" smtClean="0">
                <a:effectLst/>
              </a:rPr>
              <a:t>How to Construct and Bootstrap Yield Curve</a:t>
            </a:r>
            <a:endParaRPr lang="en-CA" sz="4800">
              <a:effectLst/>
            </a:endParaRPr>
          </a:p>
        </p:txBody>
      </p:sp>
      <p:sp>
        <p:nvSpPr>
          <p:cNvPr id="3" name="Subtitle 2"/>
          <p:cNvSpPr>
            <a:spLocks noGrp="1"/>
          </p:cNvSpPr>
          <p:nvPr>
            <p:ph type="subTitle" idx="1"/>
          </p:nvPr>
        </p:nvSpPr>
        <p:spPr>
          <a:xfrm>
            <a:off x="4038600" y="4800600"/>
            <a:ext cx="4343400" cy="990600"/>
          </a:xfrm>
        </p:spPr>
        <p:txBody>
          <a:bodyPr>
            <a:normAutofit fontScale="92500" lnSpcReduction="20000"/>
          </a:bodyPr>
          <a:lstStyle/>
          <a:p>
            <a:r>
              <a:rPr lang="en-PH" b="1" smtClean="0">
                <a:solidFill>
                  <a:schemeClr val="tx1"/>
                </a:solidFill>
              </a:rPr>
              <a:t>Michael Taylor</a:t>
            </a:r>
          </a:p>
          <a:p>
            <a:endParaRPr lang="en-PH" sz="1300" b="1" smtClean="0">
              <a:solidFill>
                <a:schemeClr val="tx1"/>
              </a:solidFill>
            </a:endParaRPr>
          </a:p>
          <a:p>
            <a:r>
              <a:rPr lang="en-PH" sz="2400" b="1" smtClean="0">
                <a:solidFill>
                  <a:schemeClr val="tx1"/>
                </a:solidFill>
              </a:rPr>
              <a:t>FinPricing</a:t>
            </a:r>
          </a:p>
        </p:txBody>
      </p:sp>
    </p:spTree>
    <p:extLst>
      <p:ext uri="{BB962C8B-B14F-4D97-AF65-F5344CB8AC3E}">
        <p14:creationId xmlns:p14="http://schemas.microsoft.com/office/powerpoint/2010/main" val="18024113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Yield Curve Construction </a:t>
            </a:r>
            <a:r>
              <a:rPr lang="en-CA" smtClean="0"/>
              <a:t>Overview (Cont)</a:t>
            </a:r>
            <a:endParaRPr lang="en-CA"/>
          </a:p>
          <a:p>
            <a:pPr lvl="0">
              <a:buClr>
                <a:srgbClr val="00B050"/>
              </a:buClr>
              <a:buFont typeface="Wingdings" panose="05000000000000000000" pitchFamily="2" charset="2"/>
              <a:buChar char="§"/>
            </a:pPr>
            <a:r>
              <a:rPr lang="en-CA" sz="2200"/>
              <a:t>The swap pricing model is introduced as </a:t>
            </a:r>
            <a:r>
              <a:rPr lang="en-CA" sz="2200" u="sng">
                <a:hlinkClick r:id="rId2"/>
              </a:rPr>
              <a:t>http://www.finpricing.com/lib/IrSwap.html</a:t>
            </a:r>
            <a:endParaRPr lang="en-CA" sz="2200"/>
          </a:p>
          <a:p>
            <a:pPr lvl="0">
              <a:buClr>
                <a:srgbClr val="00B050"/>
              </a:buClr>
              <a:buFont typeface="Wingdings" panose="05000000000000000000" pitchFamily="2" charset="2"/>
              <a:buChar char="§"/>
            </a:pPr>
            <a:r>
              <a:rPr lang="en-CA" sz="2200"/>
              <a:t>Assuming that we have all yields up to 4 years and now need to derive up to 5 years. </a:t>
            </a:r>
          </a:p>
          <a:p>
            <a:pPr lvl="1">
              <a:buClr>
                <a:srgbClr val="00B050"/>
              </a:buClr>
              <a:buFont typeface="Arial" panose="020B0604020202020204" pitchFamily="34" charset="0"/>
              <a:buChar char="•"/>
            </a:pPr>
            <a:r>
              <a:rPr lang="en-CA" sz="2000"/>
              <a:t>Let x be the yield at 5 years.</a:t>
            </a:r>
          </a:p>
          <a:p>
            <a:pPr lvl="1">
              <a:buClr>
                <a:srgbClr val="00B050"/>
              </a:buClr>
              <a:buFont typeface="Arial" panose="020B0604020202020204" pitchFamily="34" charset="0"/>
              <a:buChar char="•"/>
            </a:pPr>
            <a:r>
              <a:rPr lang="en-CA" sz="2000"/>
              <a:t>Use an interpolation methd to get yields at 4.25, 4.5 and 4.75 years </a:t>
            </a:r>
            <a:r>
              <a:rPr lang="en-CA" sz="2000" smtClean="0"/>
              <a:t>as Ax</a:t>
            </a:r>
            <a:r>
              <a:rPr lang="en-CA" sz="2000"/>
              <a:t>, Bx, Cx,Dx.</a:t>
            </a:r>
          </a:p>
          <a:p>
            <a:pPr lvl="1">
              <a:buClr>
                <a:srgbClr val="00B050"/>
              </a:buClr>
              <a:buFont typeface="Arial" panose="020B0604020202020204" pitchFamily="34" charset="0"/>
              <a:buChar char="•"/>
            </a:pPr>
            <a:r>
              <a:rPr lang="en-CA" sz="2000"/>
              <a:t>Given the 5 year market swap rate, we can use a root-finding algorithm to solve the x that makes the value of the 5 year inception swap equal to zero.</a:t>
            </a:r>
          </a:p>
          <a:p>
            <a:pPr lvl="1">
              <a:buClr>
                <a:srgbClr val="00B050"/>
              </a:buClr>
              <a:buFont typeface="Arial" panose="020B0604020202020204" pitchFamily="34" charset="0"/>
              <a:buChar char="•"/>
            </a:pPr>
            <a:r>
              <a:rPr lang="en-CA" sz="2000"/>
              <a:t>Therefore we get all yields or equivalent discount factors up to 5 </a:t>
            </a:r>
            <a:r>
              <a:rPr lang="en-CA" sz="2000" smtClean="0"/>
              <a:t>years</a:t>
            </a:r>
            <a:endParaRPr lang="en-CA" sz="2000"/>
          </a:p>
        </p:txBody>
      </p:sp>
    </p:spTree>
    <p:extLst>
      <p:ext uri="{BB962C8B-B14F-4D97-AF65-F5344CB8AC3E}">
        <p14:creationId xmlns:p14="http://schemas.microsoft.com/office/powerpoint/2010/main" val="855589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Yield Curve Construction </a:t>
            </a:r>
            <a:r>
              <a:rPr lang="en-CA" smtClean="0"/>
              <a:t>Overview (Cont)</a:t>
            </a:r>
            <a:endParaRPr lang="en-CA"/>
          </a:p>
          <a:p>
            <a:pPr lvl="0">
              <a:spcBef>
                <a:spcPts val="1800"/>
              </a:spcBef>
              <a:buClr>
                <a:srgbClr val="00B050"/>
              </a:buClr>
              <a:buFont typeface="Wingdings" panose="05000000000000000000" pitchFamily="2" charset="2"/>
              <a:buChar char="§"/>
            </a:pPr>
            <a:r>
              <a:rPr lang="en-CA" sz="2200" smtClean="0"/>
              <a:t>Repeat </a:t>
            </a:r>
            <a:r>
              <a:rPr lang="en-CA" sz="2200"/>
              <a:t>the above procedure till the longest swap maturity.</a:t>
            </a:r>
          </a:p>
          <a:p>
            <a:pPr lvl="0">
              <a:spcBef>
                <a:spcPts val="1800"/>
              </a:spcBef>
              <a:buClr>
                <a:srgbClr val="00B050"/>
              </a:buClr>
              <a:buFont typeface="Wingdings" panose="05000000000000000000" pitchFamily="2" charset="2"/>
              <a:buChar char="§"/>
            </a:pPr>
            <a:r>
              <a:rPr lang="en-CA" sz="2200"/>
              <a:t>There are two keys in yield curve construction: interpolation and root finding</a:t>
            </a:r>
            <a:r>
              <a:rPr lang="en-CA"/>
              <a:t>.</a:t>
            </a:r>
            <a:endParaRPr lang="en-CA" sz="4800"/>
          </a:p>
        </p:txBody>
      </p:sp>
    </p:spTree>
    <p:extLst>
      <p:ext uri="{BB962C8B-B14F-4D97-AF65-F5344CB8AC3E}">
        <p14:creationId xmlns:p14="http://schemas.microsoft.com/office/powerpoint/2010/main" val="8110359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Interpolation</a:t>
            </a:r>
            <a:endParaRPr lang="en-CA" sz="4800"/>
          </a:p>
          <a:p>
            <a:pPr lvl="0">
              <a:buClr>
                <a:srgbClr val="00B050"/>
              </a:buClr>
              <a:buFont typeface="Wingdings" panose="05000000000000000000" pitchFamily="2" charset="2"/>
              <a:buChar char="§"/>
            </a:pPr>
            <a:r>
              <a:rPr lang="en-CA" sz="2200"/>
              <a:t>Most popular interpolation algorithms in curve bootstrapping are linear, log-linear and cubic spline.</a:t>
            </a:r>
          </a:p>
          <a:p>
            <a:pPr lvl="0">
              <a:buClr>
                <a:srgbClr val="00B050"/>
              </a:buClr>
              <a:buFont typeface="Wingdings" panose="05000000000000000000" pitchFamily="2" charset="2"/>
              <a:buChar char="§"/>
            </a:pPr>
            <a:r>
              <a:rPr lang="en-CA" sz="2200"/>
              <a:t>The selected interpolation rule can be applied to </a:t>
            </a:r>
            <a:r>
              <a:rPr lang="en-CA" sz="2200" smtClean="0"/>
              <a:t>either zero </a:t>
            </a:r>
            <a:r>
              <a:rPr lang="en-CA" sz="2200"/>
              <a:t>rates or discount factors.</a:t>
            </a:r>
          </a:p>
          <a:p>
            <a:pPr lvl="0">
              <a:buClr>
                <a:srgbClr val="00B050"/>
              </a:buClr>
              <a:buFont typeface="Wingdings" panose="05000000000000000000" pitchFamily="2" charset="2"/>
              <a:buChar char="§"/>
            </a:pPr>
            <a:r>
              <a:rPr lang="en-CA" sz="2200"/>
              <a:t>Some critics argue that some of </a:t>
            </a:r>
            <a:r>
              <a:rPr lang="en-CA" sz="2200" smtClean="0"/>
              <a:t>these </a:t>
            </a:r>
            <a:r>
              <a:rPr lang="en-CA" sz="2200"/>
              <a:t>simple interpolations cannot generate smooth forward rates and the others may be able to produce smooth forward rates but fail to match the market quotes.		</a:t>
            </a:r>
          </a:p>
          <a:p>
            <a:pPr lvl="0">
              <a:buClr>
                <a:srgbClr val="00B050"/>
              </a:buClr>
              <a:buFont typeface="Wingdings" panose="05000000000000000000" pitchFamily="2" charset="2"/>
              <a:buChar char="§"/>
            </a:pPr>
            <a:r>
              <a:rPr lang="en-CA" sz="2200"/>
              <a:t>Also they cannot guarantee the continuity and positivity of forward rates</a:t>
            </a:r>
            <a:r>
              <a:rPr lang="en-CA" sz="2200" smtClean="0"/>
              <a:t>.</a:t>
            </a:r>
            <a:endParaRPr lang="en-CA" sz="2200"/>
          </a:p>
        </p:txBody>
      </p:sp>
    </p:spTree>
    <p:extLst>
      <p:ext uri="{BB962C8B-B14F-4D97-AF65-F5344CB8AC3E}">
        <p14:creationId xmlns:p14="http://schemas.microsoft.com/office/powerpoint/2010/main" val="386572329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smtClean="0"/>
              <a:t>Interpolation (Cont)</a:t>
            </a:r>
            <a:endParaRPr lang="en-CA" sz="4800"/>
          </a:p>
          <a:p>
            <a:pPr lvl="0">
              <a:spcBef>
                <a:spcPts val="1800"/>
              </a:spcBef>
              <a:buClr>
                <a:srgbClr val="00B050"/>
              </a:buClr>
              <a:buFont typeface="Wingdings" panose="05000000000000000000" pitchFamily="2" charset="2"/>
              <a:buChar char="§"/>
            </a:pPr>
            <a:r>
              <a:rPr lang="en-CA" sz="2200" smtClean="0"/>
              <a:t>The </a:t>
            </a:r>
            <a:r>
              <a:rPr lang="en-CA" sz="2200"/>
              <a:t>monotone convex interpolation is more rigorous. It meets the following essential criteria:</a:t>
            </a:r>
          </a:p>
          <a:p>
            <a:pPr lvl="1">
              <a:spcBef>
                <a:spcPts val="1800"/>
              </a:spcBef>
              <a:buClr>
                <a:srgbClr val="00B050"/>
              </a:buClr>
              <a:buFont typeface="Arial" panose="020B0604020202020204" pitchFamily="34" charset="0"/>
              <a:buChar char="•"/>
            </a:pPr>
            <a:r>
              <a:rPr lang="en-CA" sz="2000" smtClean="0"/>
              <a:t>Replicate </a:t>
            </a:r>
            <a:r>
              <a:rPr lang="en-CA" sz="2000"/>
              <a:t>the quotes of all input underlying instruments.</a:t>
            </a:r>
          </a:p>
          <a:p>
            <a:pPr lvl="1">
              <a:spcBef>
                <a:spcPts val="1800"/>
              </a:spcBef>
              <a:buClr>
                <a:srgbClr val="00B050"/>
              </a:buClr>
              <a:buFont typeface="Arial" panose="020B0604020202020204" pitchFamily="34" charset="0"/>
              <a:buChar char="•"/>
            </a:pPr>
            <a:r>
              <a:rPr lang="en-CA" sz="2000"/>
              <a:t>Guarantee the positivity of the implied forward rates</a:t>
            </a:r>
          </a:p>
          <a:p>
            <a:pPr lvl="1">
              <a:spcBef>
                <a:spcPts val="1800"/>
              </a:spcBef>
              <a:buClr>
                <a:srgbClr val="00B050"/>
              </a:buClr>
              <a:buFont typeface="Arial" panose="020B0604020202020204" pitchFamily="34" charset="0"/>
              <a:buChar char="•"/>
            </a:pPr>
            <a:r>
              <a:rPr lang="en-CA" sz="2000"/>
              <a:t>Produce smooth forward curves.</a:t>
            </a:r>
          </a:p>
          <a:p>
            <a:pPr lvl="0">
              <a:spcBef>
                <a:spcPts val="1800"/>
              </a:spcBef>
              <a:buClr>
                <a:srgbClr val="00B050"/>
              </a:buClr>
              <a:buFont typeface="Wingdings" panose="05000000000000000000" pitchFamily="2" charset="2"/>
              <a:buChar char="§"/>
            </a:pPr>
            <a:r>
              <a:rPr lang="en-CA" sz="2200"/>
              <a:t>Although the monotone convex interpolation rule sounds almost perfectly, it is not very popular </a:t>
            </a:r>
            <a:r>
              <a:rPr lang="en-CA" sz="2200" smtClean="0"/>
              <a:t>with practitioners.</a:t>
            </a:r>
            <a:endParaRPr lang="en-CA" sz="2200"/>
          </a:p>
        </p:txBody>
      </p:sp>
    </p:spTree>
    <p:extLst>
      <p:ext uri="{BB962C8B-B14F-4D97-AF65-F5344CB8AC3E}">
        <p14:creationId xmlns:p14="http://schemas.microsoft.com/office/powerpoint/2010/main" val="4077761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Optimization</a:t>
            </a:r>
          </a:p>
          <a:p>
            <a:pPr lvl="0">
              <a:spcBef>
                <a:spcPts val="1800"/>
              </a:spcBef>
              <a:buClr>
                <a:srgbClr val="00B050"/>
              </a:buClr>
              <a:buFont typeface="Wingdings" panose="05000000000000000000" pitchFamily="2" charset="2"/>
              <a:buChar char="§"/>
            </a:pPr>
            <a:r>
              <a:rPr lang="en-CA" sz="2200"/>
              <a:t>As described above, the bootstrapping process needs to solve a yield using a root finding algorithm. </a:t>
            </a:r>
          </a:p>
          <a:p>
            <a:pPr lvl="0">
              <a:spcBef>
                <a:spcPts val="1800"/>
              </a:spcBef>
              <a:buClr>
                <a:srgbClr val="00B050"/>
              </a:buClr>
              <a:buFont typeface="Wingdings" panose="05000000000000000000" pitchFamily="2" charset="2"/>
              <a:buChar char="§"/>
            </a:pPr>
            <a:r>
              <a:rPr lang="en-CA" sz="2200"/>
              <a:t>In other words, it needs an optimization solution to match the prices of curve-generated instruments to their market quotes.</a:t>
            </a:r>
          </a:p>
          <a:p>
            <a:pPr lvl="0">
              <a:spcBef>
                <a:spcPts val="1800"/>
              </a:spcBef>
              <a:buClr>
                <a:srgbClr val="00B050"/>
              </a:buClr>
              <a:buFont typeface="Wingdings" panose="05000000000000000000" pitchFamily="2" charset="2"/>
              <a:buChar char="§"/>
            </a:pPr>
            <a:r>
              <a:rPr lang="en-CA" sz="2200"/>
              <a:t>FinPricing employs the Levenberg-Marquardt algorithm for root finding, which is very common in curve construction.</a:t>
            </a:r>
          </a:p>
          <a:p>
            <a:pPr lvl="0">
              <a:spcBef>
                <a:spcPts val="1800"/>
              </a:spcBef>
              <a:buClr>
                <a:srgbClr val="00B050"/>
              </a:buClr>
              <a:buFont typeface="Wingdings" panose="05000000000000000000" pitchFamily="2" charset="2"/>
              <a:buChar char="§"/>
            </a:pPr>
            <a:r>
              <a:rPr lang="en-CA" sz="2200"/>
              <a:t>Another popular algorithm is the Excel Solver, especially in Excel application.</a:t>
            </a:r>
          </a:p>
        </p:txBody>
      </p:sp>
    </p:spTree>
    <p:extLst>
      <p:ext uri="{BB962C8B-B14F-4D97-AF65-F5344CB8AC3E}">
        <p14:creationId xmlns:p14="http://schemas.microsoft.com/office/powerpoint/2010/main" val="271858550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2209800"/>
            <a:ext cx="8001000" cy="4267200"/>
          </a:xfrm>
        </p:spPr>
        <p:txBody>
          <a:bodyPr>
            <a:normAutofit lnSpcReduction="10000"/>
          </a:bodyPr>
          <a:lstStyle/>
          <a:p>
            <a:pPr lvl="0">
              <a:spcBef>
                <a:spcPts val="1200"/>
              </a:spcBef>
              <a:buClr>
                <a:srgbClr val="00B050"/>
              </a:buClr>
              <a:buFont typeface="Wingdings" panose="05000000000000000000" pitchFamily="2" charset="2"/>
              <a:buChar char="§"/>
            </a:pPr>
            <a:endParaRPr lang="en-CA" sz="4800" smtClean="0"/>
          </a:p>
          <a:p>
            <a:pPr marL="0" lvl="0" indent="0" algn="ctr">
              <a:spcBef>
                <a:spcPts val="1200"/>
              </a:spcBef>
              <a:buClr>
                <a:srgbClr val="00B050"/>
              </a:buClr>
              <a:buNone/>
            </a:pPr>
            <a:r>
              <a:rPr lang="en-CA" sz="4800" b="1" smtClean="0">
                <a:solidFill>
                  <a:srgbClr val="00B050"/>
                </a:solidFill>
              </a:rPr>
              <a:t>Thank You</a:t>
            </a:r>
          </a:p>
          <a:p>
            <a:pPr marL="0" lvl="0" indent="0" algn="ctr">
              <a:spcBef>
                <a:spcPts val="1200"/>
              </a:spcBef>
              <a:buClr>
                <a:srgbClr val="00B050"/>
              </a:buClr>
              <a:buNone/>
            </a:pPr>
            <a:endParaRPr lang="en-CA" sz="4800"/>
          </a:p>
          <a:p>
            <a:pPr marL="0" lvl="0" indent="0" algn="ctr">
              <a:spcBef>
                <a:spcPts val="1200"/>
              </a:spcBef>
              <a:buClr>
                <a:srgbClr val="00B050"/>
              </a:buClr>
              <a:buNone/>
            </a:pPr>
            <a:endParaRPr lang="en-CA" sz="2000" smtClean="0"/>
          </a:p>
          <a:p>
            <a:pPr marL="0" lvl="0" indent="0" algn="ctr">
              <a:spcBef>
                <a:spcPts val="1200"/>
              </a:spcBef>
              <a:buClr>
                <a:srgbClr val="00B050"/>
              </a:buClr>
              <a:buNone/>
            </a:pPr>
            <a:endParaRPr lang="en-CA" sz="2000"/>
          </a:p>
          <a:p>
            <a:pPr marL="0" lvl="0" indent="0" algn="r">
              <a:spcBef>
                <a:spcPts val="1200"/>
              </a:spcBef>
              <a:buClr>
                <a:srgbClr val="00B050"/>
              </a:buClr>
              <a:buNone/>
            </a:pPr>
            <a:r>
              <a:rPr lang="en-CA" sz="2000" smtClean="0"/>
              <a:t>You can find more details at</a:t>
            </a:r>
          </a:p>
          <a:p>
            <a:pPr marL="0" lvl="0" indent="0" algn="r">
              <a:spcBef>
                <a:spcPts val="1200"/>
              </a:spcBef>
              <a:buClr>
                <a:srgbClr val="00B050"/>
              </a:buClr>
              <a:buNone/>
            </a:pPr>
            <a:r>
              <a:rPr lang="en-CA" sz="1600">
                <a:hlinkClick r:id="rId2"/>
              </a:rPr>
              <a:t>http://</a:t>
            </a:r>
            <a:r>
              <a:rPr lang="en-CA" sz="1600" smtClean="0">
                <a:hlinkClick r:id="rId2"/>
              </a:rPr>
              <a:t>www.finpricing.com/lib/IrCurve.html</a:t>
            </a:r>
            <a:endParaRPr lang="en-CA" sz="1600" smtClean="0"/>
          </a:p>
          <a:p>
            <a:pPr marL="0" lvl="0" indent="0" algn="r">
              <a:spcBef>
                <a:spcPts val="1200"/>
              </a:spcBef>
              <a:buClr>
                <a:srgbClr val="00B050"/>
              </a:buClr>
              <a:buNone/>
            </a:pPr>
            <a:endParaRPr lang="en-CA" sz="1600"/>
          </a:p>
        </p:txBody>
      </p:sp>
    </p:spTree>
    <p:extLst>
      <p:ext uri="{BB962C8B-B14F-4D97-AF65-F5344CB8AC3E}">
        <p14:creationId xmlns:p14="http://schemas.microsoft.com/office/powerpoint/2010/main" val="8266953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indent="0">
              <a:buNone/>
            </a:pPr>
            <a:r>
              <a:rPr lang="en-CA" sz="2400" smtClean="0"/>
              <a:t>	</a:t>
            </a:r>
            <a:r>
              <a:rPr lang="en-CA" sz="2400"/>
              <a:t>The term structure of interest rates, also known as yield curve, is defined as the relationship between the yield-to-maturity on a zero coupon bond and the bond’s maturity. Zero yield curves play an essential role in the valuation of all financial products. </a:t>
            </a:r>
            <a:endParaRPr lang="en-CA" sz="2400" smtClean="0"/>
          </a:p>
          <a:p>
            <a:pPr marL="0" indent="0">
              <a:buNone/>
            </a:pPr>
            <a:r>
              <a:rPr lang="en-CA" sz="2400"/>
              <a:t>	</a:t>
            </a:r>
            <a:r>
              <a:rPr lang="en-CA" sz="2400" smtClean="0"/>
              <a:t>Yield </a:t>
            </a:r>
            <a:r>
              <a:rPr lang="en-CA" sz="2400"/>
              <a:t>curves can be derived from government bonds or LIBOR/swap instruments. The LIBOR/swap term structure offers several advantages over government curves, and is a robust tool for pricing and hedging financial products.  Correlations among governments and other fixed-income products have declined, making the swap term structure a more efficient hedging and pricing vehicle.</a:t>
            </a:r>
          </a:p>
          <a:p>
            <a:pPr marL="0" indent="0">
              <a:buNone/>
            </a:pPr>
            <a:endParaRPr lang="en-PH" sz="2400"/>
          </a:p>
        </p:txBody>
      </p:sp>
    </p:spTree>
    <p:extLst>
      <p:ext uri="{BB962C8B-B14F-4D97-AF65-F5344CB8AC3E}">
        <p14:creationId xmlns:p14="http://schemas.microsoft.com/office/powerpoint/2010/main" val="270044104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sz="2400" smtClean="0"/>
              <a:t>	</a:t>
            </a:r>
            <a:r>
              <a:rPr lang="en-CA" sz="4000"/>
              <a:t>Summary</a:t>
            </a:r>
          </a:p>
          <a:p>
            <a:pPr lvl="0">
              <a:spcBef>
                <a:spcPts val="2400"/>
              </a:spcBef>
              <a:buClr>
                <a:srgbClr val="00B050"/>
              </a:buClr>
              <a:buFont typeface="Wingdings" panose="05000000000000000000" pitchFamily="2" charset="2"/>
              <a:buChar char="§"/>
            </a:pPr>
            <a:r>
              <a:rPr lang="en-CA" sz="2600" smtClean="0"/>
              <a:t>Yield Curve </a:t>
            </a:r>
            <a:r>
              <a:rPr lang="en-CA" sz="2600"/>
              <a:t>Introduction</a:t>
            </a:r>
          </a:p>
          <a:p>
            <a:pPr lvl="0">
              <a:spcBef>
                <a:spcPts val="2400"/>
              </a:spcBef>
              <a:buClr>
                <a:srgbClr val="00B050"/>
              </a:buClr>
              <a:buFont typeface="Wingdings" panose="05000000000000000000" pitchFamily="2" charset="2"/>
              <a:buChar char="§"/>
            </a:pPr>
            <a:r>
              <a:rPr lang="en-CA" sz="2600" smtClean="0"/>
              <a:t>Yield Curve Construction and Bootstrapping Overview</a:t>
            </a:r>
            <a:endParaRPr lang="en-CA" sz="2600"/>
          </a:p>
          <a:p>
            <a:pPr>
              <a:spcBef>
                <a:spcPts val="2400"/>
              </a:spcBef>
              <a:buClr>
                <a:srgbClr val="00B050"/>
              </a:buClr>
              <a:buFont typeface="Wingdings" panose="05000000000000000000" pitchFamily="2" charset="2"/>
              <a:buChar char="§"/>
            </a:pPr>
            <a:r>
              <a:rPr lang="en-CA" sz="2600" smtClean="0"/>
              <a:t>Interpolation</a:t>
            </a:r>
          </a:p>
          <a:p>
            <a:pPr>
              <a:spcBef>
                <a:spcPts val="2400"/>
              </a:spcBef>
              <a:buClr>
                <a:srgbClr val="00B050"/>
              </a:buClr>
              <a:buFont typeface="Wingdings" panose="05000000000000000000" pitchFamily="2" charset="2"/>
              <a:buChar char="§"/>
            </a:pPr>
            <a:r>
              <a:rPr lang="en-CA" sz="2600" smtClean="0"/>
              <a:t>Optimization</a:t>
            </a:r>
          </a:p>
        </p:txBody>
      </p:sp>
    </p:spTree>
    <p:extLst>
      <p:ext uri="{BB962C8B-B14F-4D97-AF65-F5344CB8AC3E}">
        <p14:creationId xmlns:p14="http://schemas.microsoft.com/office/powerpoint/2010/main" val="41467610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smtClean="0"/>
              <a:t>Yield </a:t>
            </a:r>
            <a:r>
              <a:rPr lang="en-CA"/>
              <a:t>Curve </a:t>
            </a:r>
            <a:r>
              <a:rPr lang="en-CA" smtClean="0"/>
              <a:t>Introduction</a:t>
            </a:r>
            <a:endParaRPr lang="en-CA" sz="4000"/>
          </a:p>
          <a:p>
            <a:pPr lvl="0">
              <a:spcBef>
                <a:spcPts val="1200"/>
              </a:spcBef>
              <a:buClr>
                <a:srgbClr val="00B050"/>
              </a:buClr>
              <a:buFont typeface="Wingdings" panose="05000000000000000000" pitchFamily="2" charset="2"/>
              <a:buChar char="§"/>
            </a:pPr>
            <a:r>
              <a:rPr lang="en-CA" sz="2200"/>
              <a:t>The term structure of interest rates, also known as yield curve, is defined as the relationship between the yield-to-maturity on a zero coupon bond and the bond’s maturity.</a:t>
            </a:r>
          </a:p>
          <a:p>
            <a:pPr lvl="0">
              <a:spcBef>
                <a:spcPts val="1200"/>
              </a:spcBef>
              <a:buClr>
                <a:srgbClr val="00B050"/>
              </a:buClr>
              <a:buFont typeface="Wingdings" panose="05000000000000000000" pitchFamily="2" charset="2"/>
              <a:buChar char="§"/>
            </a:pPr>
            <a:r>
              <a:rPr lang="en-CA" sz="2200"/>
              <a:t>Zero yield curves play an essential role in the valuation of all financial products.</a:t>
            </a:r>
          </a:p>
          <a:p>
            <a:pPr lvl="0">
              <a:spcBef>
                <a:spcPts val="1200"/>
              </a:spcBef>
              <a:buClr>
                <a:srgbClr val="00B050"/>
              </a:buClr>
              <a:buFont typeface="Wingdings" panose="05000000000000000000" pitchFamily="2" charset="2"/>
              <a:buChar char="§"/>
            </a:pPr>
            <a:r>
              <a:rPr lang="en-CA" sz="2200"/>
              <a:t>Yield curves can be derived from government bonds or LIBOR/swap instruments.</a:t>
            </a:r>
          </a:p>
          <a:p>
            <a:pPr lvl="0">
              <a:spcBef>
                <a:spcPts val="1200"/>
              </a:spcBef>
              <a:buClr>
                <a:srgbClr val="00B050"/>
              </a:buClr>
              <a:buFont typeface="Wingdings" panose="05000000000000000000" pitchFamily="2" charset="2"/>
              <a:buChar char="§"/>
            </a:pPr>
            <a:r>
              <a:rPr lang="en-CA" sz="2200"/>
              <a:t>The LIBOR/swap term structure offers several advantages over government curves, and is a robust tool for pricing and hedging financial products. </a:t>
            </a:r>
          </a:p>
        </p:txBody>
      </p:sp>
    </p:spTree>
    <p:extLst>
      <p:ext uri="{BB962C8B-B14F-4D97-AF65-F5344CB8AC3E}">
        <p14:creationId xmlns:p14="http://schemas.microsoft.com/office/powerpoint/2010/main" val="371862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smtClean="0"/>
              <a:t>Yield </a:t>
            </a:r>
            <a:r>
              <a:rPr lang="en-CA"/>
              <a:t>Curve </a:t>
            </a:r>
            <a:r>
              <a:rPr lang="en-CA" smtClean="0"/>
              <a:t>Introduction (Cont)</a:t>
            </a:r>
            <a:endParaRPr lang="en-CA" sz="4000"/>
          </a:p>
          <a:p>
            <a:pPr lvl="0">
              <a:spcBef>
                <a:spcPts val="1200"/>
              </a:spcBef>
              <a:buClr>
                <a:srgbClr val="00B050"/>
              </a:buClr>
              <a:buFont typeface="Wingdings" panose="05000000000000000000" pitchFamily="2" charset="2"/>
              <a:buChar char="§"/>
            </a:pPr>
            <a:r>
              <a:rPr lang="en-CA" sz="2200" smtClean="0"/>
              <a:t>Correlations </a:t>
            </a:r>
            <a:r>
              <a:rPr lang="en-CA" sz="2200"/>
              <a:t>among governments and other fixed-income products have declined, making the swap term structure a more efficient hedging and pricing vehicle.</a:t>
            </a:r>
          </a:p>
          <a:p>
            <a:pPr lvl="0">
              <a:spcBef>
                <a:spcPts val="1200"/>
              </a:spcBef>
              <a:buClr>
                <a:srgbClr val="00B050"/>
              </a:buClr>
              <a:buFont typeface="Wingdings" panose="05000000000000000000" pitchFamily="2" charset="2"/>
              <a:buChar char="§"/>
            </a:pPr>
            <a:r>
              <a:rPr lang="en-CA" sz="2200"/>
              <a:t>With the supply of government issues declining, LIBOR/swap markets are more liquid and efficient than government debt markets.</a:t>
            </a:r>
          </a:p>
          <a:p>
            <a:pPr lvl="0">
              <a:spcBef>
                <a:spcPts val="1200"/>
              </a:spcBef>
              <a:buClr>
                <a:srgbClr val="00B050"/>
              </a:buClr>
              <a:buFont typeface="Wingdings" panose="05000000000000000000" pitchFamily="2" charset="2"/>
              <a:buChar char="§"/>
            </a:pPr>
            <a:r>
              <a:rPr lang="en-CA" sz="2200"/>
              <a:t>LIBOR curves constructed from the most liquid interest rate instruments have become the </a:t>
            </a:r>
            <a:r>
              <a:rPr lang="en-CA" sz="2200" smtClean="0"/>
              <a:t>standard funding </a:t>
            </a:r>
            <a:r>
              <a:rPr lang="en-CA" sz="2200"/>
              <a:t>curves in the market.</a:t>
            </a:r>
          </a:p>
          <a:p>
            <a:pPr lvl="0">
              <a:spcBef>
                <a:spcPts val="1200"/>
              </a:spcBef>
              <a:buClr>
                <a:srgbClr val="00B050"/>
              </a:buClr>
              <a:buFont typeface="Wingdings" panose="05000000000000000000" pitchFamily="2" charset="2"/>
              <a:buChar char="§"/>
            </a:pPr>
            <a:r>
              <a:rPr lang="en-CA" sz="2200"/>
              <a:t>The 3 month LIBOR curve is the base yield curve in the market</a:t>
            </a:r>
            <a:r>
              <a:rPr lang="en-CA" sz="2200" smtClean="0"/>
              <a:t>.</a:t>
            </a:r>
            <a:endParaRPr lang="en-CA" sz="2200"/>
          </a:p>
        </p:txBody>
      </p:sp>
    </p:spTree>
    <p:extLst>
      <p:ext uri="{BB962C8B-B14F-4D97-AF65-F5344CB8AC3E}">
        <p14:creationId xmlns:p14="http://schemas.microsoft.com/office/powerpoint/2010/main" val="19828504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572000"/>
          </a:xfrm>
        </p:spPr>
        <p:txBody>
          <a:bodyPr>
            <a:noAutofit/>
          </a:bodyPr>
          <a:lstStyle/>
          <a:p>
            <a:pPr marL="0" lvl="0" indent="0" algn="ctr">
              <a:buNone/>
            </a:pPr>
            <a:r>
              <a:rPr lang="en-CA" smtClean="0"/>
              <a:t>Yield </a:t>
            </a:r>
            <a:r>
              <a:rPr lang="en-CA"/>
              <a:t>Curve </a:t>
            </a:r>
            <a:r>
              <a:rPr lang="en-CA" smtClean="0"/>
              <a:t>Introduction (Cont)</a:t>
            </a:r>
            <a:endParaRPr lang="en-CA" sz="4000"/>
          </a:p>
          <a:p>
            <a:pPr lvl="0">
              <a:spcBef>
                <a:spcPts val="1200"/>
              </a:spcBef>
              <a:buClr>
                <a:srgbClr val="00B050"/>
              </a:buClr>
              <a:buFont typeface="Wingdings" panose="05000000000000000000" pitchFamily="2" charset="2"/>
              <a:buChar char="§"/>
            </a:pPr>
            <a:r>
              <a:rPr lang="en-CA" sz="2200" smtClean="0"/>
              <a:t>The </a:t>
            </a:r>
            <a:r>
              <a:rPr lang="en-CA" sz="2200"/>
              <a:t>term structure of zero rates is constructed from a set of market quotes of some liquid market instruments such as short term cash instruments, middle term futures or forward rate agreement (FRA), long term swaps and spreads. </a:t>
            </a:r>
          </a:p>
          <a:p>
            <a:pPr lvl="0">
              <a:spcBef>
                <a:spcPts val="1200"/>
              </a:spcBef>
              <a:buClr>
                <a:srgbClr val="00B050"/>
              </a:buClr>
              <a:buFont typeface="Wingdings" panose="05000000000000000000" pitchFamily="2" charset="2"/>
              <a:buChar char="§"/>
            </a:pPr>
            <a:r>
              <a:rPr lang="en-CA" sz="2200"/>
              <a:t>Prior to the 2007 financial crisis, financial institutions performed valuation and risk management of any interest rate derivative on a given currency using a single-curve approach. This approach consisted of building a unique curve and using it for both discounting and forecasting cashflows</a:t>
            </a:r>
            <a:r>
              <a:rPr lang="en-CA" sz="2200" smtClean="0"/>
              <a:t>.</a:t>
            </a:r>
            <a:endParaRPr lang="en-CA" sz="2200"/>
          </a:p>
        </p:txBody>
      </p:sp>
    </p:spTree>
    <p:extLst>
      <p:ext uri="{BB962C8B-B14F-4D97-AF65-F5344CB8AC3E}">
        <p14:creationId xmlns:p14="http://schemas.microsoft.com/office/powerpoint/2010/main" val="41420046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smtClean="0"/>
              <a:t>Yield </a:t>
            </a:r>
            <a:r>
              <a:rPr lang="en-CA"/>
              <a:t>Curve </a:t>
            </a:r>
            <a:r>
              <a:rPr lang="en-CA" smtClean="0"/>
              <a:t>Introduction (Cont)</a:t>
            </a:r>
            <a:endParaRPr lang="en-CA" sz="4000"/>
          </a:p>
          <a:p>
            <a:pPr lvl="0">
              <a:buClr>
                <a:srgbClr val="00B050"/>
              </a:buClr>
              <a:buFont typeface="Wingdings" panose="05000000000000000000" pitchFamily="2" charset="2"/>
              <a:buChar char="§"/>
            </a:pPr>
            <a:r>
              <a:rPr lang="en-CA" sz="2200" smtClean="0"/>
              <a:t>However</a:t>
            </a:r>
            <a:r>
              <a:rPr lang="en-CA" sz="2200"/>
              <a:t>, after the financial crisis, basis swap spreads were no longer negligible and the market was characterized by a sort of segmentation. Consequently, market practitioners started to use a new valuation approach referred to as multicurve approach, which is characterized by a unique discounting curve and multiple forecasting curves</a:t>
            </a:r>
          </a:p>
          <a:p>
            <a:pPr lvl="0">
              <a:spcBef>
                <a:spcPts val="600"/>
              </a:spcBef>
              <a:buClr>
                <a:srgbClr val="00B050"/>
              </a:buClr>
              <a:buFont typeface="Wingdings" panose="05000000000000000000" pitchFamily="2" charset="2"/>
              <a:buChar char="§"/>
            </a:pPr>
            <a:r>
              <a:rPr lang="en-CA" sz="2200"/>
              <a:t>The current methodology in capital markets for marking to market securities and derivatives is to estimate and discount future cash flows using rates derived from the appropriate term structure. The yield term structure is increasingly used as the foundation for deriving relative term structures and as a benchmark for </a:t>
            </a:r>
            <a:r>
              <a:rPr lang="en-CA" sz="2200" smtClean="0"/>
              <a:t>pricing and </a:t>
            </a:r>
            <a:r>
              <a:rPr lang="en-CA" sz="2200"/>
              <a:t>hedging.</a:t>
            </a:r>
          </a:p>
        </p:txBody>
      </p:sp>
    </p:spTree>
    <p:extLst>
      <p:ext uri="{BB962C8B-B14F-4D97-AF65-F5344CB8AC3E}">
        <p14:creationId xmlns:p14="http://schemas.microsoft.com/office/powerpoint/2010/main" val="77677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p:sp>
        <p:nvSpPr>
          <p:cNvPr id="3" name="Content Placeholder 2"/>
          <p:cNvSpPr>
            <a:spLocks noGrp="1"/>
          </p:cNvSpPr>
          <p:nvPr>
            <p:ph idx="1"/>
          </p:nvPr>
        </p:nvSpPr>
        <p:spPr>
          <a:xfrm>
            <a:off x="609600" y="1752600"/>
            <a:ext cx="8077200" cy="4876800"/>
          </a:xfrm>
        </p:spPr>
        <p:txBody>
          <a:bodyPr>
            <a:noAutofit/>
          </a:bodyPr>
          <a:lstStyle/>
          <a:p>
            <a:pPr marL="0" lvl="0" indent="0" algn="ctr">
              <a:buNone/>
            </a:pPr>
            <a:r>
              <a:rPr lang="en-CA"/>
              <a:t>Yield Curve Construction Overview</a:t>
            </a:r>
          </a:p>
          <a:p>
            <a:pPr lvl="0">
              <a:buClr>
                <a:srgbClr val="00B050"/>
              </a:buClr>
              <a:buFont typeface="Wingdings" panose="05000000000000000000" pitchFamily="2" charset="2"/>
              <a:buChar char="§"/>
            </a:pPr>
            <a:r>
              <a:rPr lang="en-CA" sz="2200"/>
              <a:t>Yield curves are derived or bootstrapped from observed market instruments that represent the most liquid and dominant interest rate products for certain time horizons.</a:t>
            </a:r>
          </a:p>
          <a:p>
            <a:pPr lvl="0">
              <a:buClr>
                <a:srgbClr val="00B050"/>
              </a:buClr>
              <a:buFont typeface="Wingdings" panose="05000000000000000000" pitchFamily="2" charset="2"/>
              <a:buChar char="§"/>
            </a:pPr>
            <a:r>
              <a:rPr lang="en-CA" sz="2200"/>
              <a:t>Normally the curve is divided into three parts. The short end of the term structure is determined using LIBOR rates. The middle part of the curve is constructed using Eurodollar futures or forward rate agreements (FRA). The far end is derived using mid swap rates.</a:t>
            </a:r>
          </a:p>
          <a:p>
            <a:pPr lvl="0">
              <a:buClr>
                <a:srgbClr val="00B050"/>
              </a:buClr>
              <a:buFont typeface="Wingdings" panose="05000000000000000000" pitchFamily="2" charset="2"/>
              <a:buChar char="§"/>
            </a:pPr>
            <a:r>
              <a:rPr lang="en-CA" sz="2200"/>
              <a:t>The objective of the bootstrap algorithm is to find the zero yield or discount factor for each maturity point and cash flow date sequentially so that all curve instruments can be priced back to the market quotes</a:t>
            </a:r>
            <a:r>
              <a:rPr lang="en-CA" sz="2200" smtClean="0"/>
              <a:t>.</a:t>
            </a:r>
            <a:endParaRPr lang="en-CA" sz="2200"/>
          </a:p>
        </p:txBody>
      </p:sp>
    </p:spTree>
    <p:extLst>
      <p:ext uri="{BB962C8B-B14F-4D97-AF65-F5344CB8AC3E}">
        <p14:creationId xmlns:p14="http://schemas.microsoft.com/office/powerpoint/2010/main" val="385644632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PH" sz="2400" smtClean="0"/>
              <a:t>Yield Curve</a:t>
            </a:r>
            <a:endParaRPr lang="en-PH" sz="2400" dirty="0"/>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a:xfrm>
                <a:off x="609600" y="1828800"/>
                <a:ext cx="8077200" cy="4800600"/>
              </a:xfrm>
            </p:spPr>
            <p:txBody>
              <a:bodyPr>
                <a:noAutofit/>
              </a:bodyPr>
              <a:lstStyle/>
              <a:p>
                <a:pPr marL="0" lvl="0" indent="0" algn="ctr">
                  <a:buNone/>
                </a:pPr>
                <a:r>
                  <a:rPr lang="en-CA"/>
                  <a:t>Yield Curve Construction </a:t>
                </a:r>
                <a:r>
                  <a:rPr lang="en-CA" smtClean="0"/>
                  <a:t>Overview (Cont)</a:t>
                </a:r>
                <a:endParaRPr lang="en-CA"/>
              </a:p>
              <a:p>
                <a:pPr lvl="0">
                  <a:buClr>
                    <a:srgbClr val="00B050"/>
                  </a:buClr>
                  <a:buFont typeface="Wingdings" panose="05000000000000000000" pitchFamily="2" charset="2"/>
                  <a:buChar char="§"/>
                </a:pPr>
                <a:r>
                  <a:rPr lang="en-CA" sz="2200" smtClean="0"/>
                  <a:t>All </a:t>
                </a:r>
                <a:r>
                  <a:rPr lang="en-CA" sz="2200"/>
                  <a:t>bootstrapping methods build up the term structure from shorter maturities to longer ones.</a:t>
                </a:r>
              </a:p>
              <a:p>
                <a:pPr lvl="0">
                  <a:buClr>
                    <a:srgbClr val="00B050"/>
                  </a:buClr>
                  <a:buFont typeface="Wingdings" panose="05000000000000000000" pitchFamily="2" charset="2"/>
                  <a:buChar char="§"/>
                </a:pPr>
                <a:r>
                  <a:rPr lang="en-CA" sz="2200"/>
                  <a:t>One needs to have valuation models for each instrument.</a:t>
                </a:r>
              </a:p>
              <a:p>
                <a:pPr lvl="0">
                  <a:buClr>
                    <a:srgbClr val="00B050"/>
                  </a:buClr>
                  <a:buFont typeface="Wingdings" panose="05000000000000000000" pitchFamily="2" charset="2"/>
                  <a:buChar char="§"/>
                </a:pPr>
                <a:r>
                  <a:rPr lang="en-CA" sz="2200"/>
                  <a:t>Given a Future price, the yield or zero rate can be directly calculated as</a:t>
                </a:r>
              </a:p>
              <a:p>
                <a:pPr marL="0" indent="0">
                  <a:buNone/>
                </a:pPr>
                <a14:m>
                  <m:oMathPara xmlns:m="http://schemas.openxmlformats.org/officeDocument/2006/math">
                    <m:oMathParaPr>
                      <m:jc m:val="centerGroup"/>
                    </m:oMathParaPr>
                    <m:oMath xmlns:m="http://schemas.openxmlformats.org/officeDocument/2006/math">
                      <m:r>
                        <a:rPr lang="en-CA" sz="2000" i="1">
                          <a:latin typeface="Cambria Math"/>
                        </a:rPr>
                        <m:t>𝑟</m:t>
                      </m:r>
                      <m:r>
                        <a:rPr lang="en-CA" sz="2000" i="1">
                          <a:latin typeface="Cambria Math"/>
                        </a:rPr>
                        <m:t>=</m:t>
                      </m:r>
                      <m:f>
                        <m:fPr>
                          <m:ctrlPr>
                            <a:rPr lang="en-CA" sz="2000" i="1">
                              <a:latin typeface="Cambria Math"/>
                            </a:rPr>
                          </m:ctrlPr>
                        </m:fPr>
                        <m:num>
                          <m:d>
                            <m:dPr>
                              <m:ctrlPr>
                                <a:rPr lang="en-CA" sz="2000" i="1">
                                  <a:latin typeface="Cambria Math"/>
                                </a:rPr>
                              </m:ctrlPr>
                            </m:dPr>
                            <m:e>
                              <m:r>
                                <a:rPr lang="en-CA" sz="2000" i="1">
                                  <a:latin typeface="Cambria Math"/>
                                </a:rPr>
                                <m:t>100−</m:t>
                              </m:r>
                              <m:r>
                                <a:rPr lang="en-CA" sz="2000" i="1">
                                  <a:latin typeface="Cambria Math"/>
                                </a:rPr>
                                <m:t>𝑃</m:t>
                              </m:r>
                            </m:e>
                          </m:d>
                        </m:num>
                        <m:den>
                          <m:r>
                            <a:rPr lang="en-CA" sz="2000" i="1">
                              <a:latin typeface="Cambria Math"/>
                            </a:rPr>
                            <m:t>100</m:t>
                          </m:r>
                        </m:den>
                      </m:f>
                      <m:r>
                        <a:rPr lang="en-CA" sz="2000" i="1">
                          <a:latin typeface="Cambria Math"/>
                        </a:rPr>
                        <m:t>−</m:t>
                      </m:r>
                      <m:f>
                        <m:fPr>
                          <m:ctrlPr>
                            <a:rPr lang="en-CA" sz="2000" i="1">
                              <a:latin typeface="Cambria Math"/>
                            </a:rPr>
                          </m:ctrlPr>
                        </m:fPr>
                        <m:num>
                          <m:r>
                            <a:rPr lang="en-CA" sz="2000" i="1">
                              <a:latin typeface="Cambria Math"/>
                            </a:rPr>
                            <m:t>𝐶𝑣𝑥𝐴𝑑𝑗</m:t>
                          </m:r>
                        </m:num>
                        <m:den>
                          <m:r>
                            <a:rPr lang="en-CA" sz="2000" i="1">
                              <a:latin typeface="Cambria Math"/>
                            </a:rPr>
                            <m:t>10000</m:t>
                          </m:r>
                        </m:den>
                      </m:f>
                    </m:oMath>
                  </m:oMathPara>
                </a14:m>
                <a:endParaRPr lang="en-CA" sz="2000"/>
              </a:p>
              <a:p>
                <a:pPr marL="400050" lvl="1" indent="0">
                  <a:buNone/>
                </a:pPr>
                <a:r>
                  <a:rPr lang="en-CA" sz="2000" smtClean="0"/>
                  <a:t>where</a:t>
                </a:r>
                <a:endParaRPr lang="en-CA" sz="2000"/>
              </a:p>
              <a:p>
                <a:pPr marL="0" indent="0">
                  <a:buNone/>
                </a:pPr>
                <a:r>
                  <a:rPr lang="en-CA" sz="2000"/>
                  <a:t>	P	the quoted interest rate Future price</a:t>
                </a:r>
              </a:p>
              <a:p>
                <a:pPr marL="0" indent="0">
                  <a:buNone/>
                </a:pPr>
                <a:r>
                  <a:rPr lang="en-CA" sz="2000"/>
                  <a:t>	r	the derived yield or zero rate</a:t>
                </a:r>
              </a:p>
              <a:p>
                <a:pPr marL="0" indent="0">
                  <a:buNone/>
                </a:pPr>
                <a:r>
                  <a:rPr lang="en-CA" sz="2000"/>
                  <a:t>	CvxAdj	the Future convexity adjustment quoted in basis points </a:t>
                </a:r>
                <a:r>
                  <a:rPr lang="en-CA" sz="2000" smtClean="0"/>
                  <a:t>		(</a:t>
                </a:r>
                <a:r>
                  <a:rPr lang="en-CA" sz="2000"/>
                  <a:t>bps)</a:t>
                </a:r>
              </a:p>
            </p:txBody>
          </p:sp>
        </mc:Choice>
        <mc:Fallback>
          <p:sp>
            <p:nvSpPr>
              <p:cNvPr id="3" name="Content Placeholder 2"/>
              <p:cNvSpPr>
                <a:spLocks noGrp="1" noRot="1" noChangeAspect="1" noMove="1" noResize="1" noEditPoints="1" noAdjustHandles="1" noChangeArrowheads="1" noChangeShapeType="1" noTextEdit="1"/>
              </p:cNvSpPr>
              <p:nvPr>
                <p:ph idx="1"/>
              </p:nvPr>
            </p:nvSpPr>
            <p:spPr>
              <a:xfrm>
                <a:off x="609600" y="1828800"/>
                <a:ext cx="8077200" cy="4800600"/>
              </a:xfrm>
              <a:blipFill rotWithShape="1">
                <a:blip r:embed="rId2"/>
                <a:stretch>
                  <a:fillRect l="-755" t="-1650" b="-2538"/>
                </a:stretch>
              </a:blipFill>
            </p:spPr>
            <p:txBody>
              <a:bodyPr/>
              <a:lstStyle/>
              <a:p>
                <a:r>
                  <a:rPr lang="en-CA">
                    <a:noFill/>
                  </a:rPr>
                  <a:t> </a:t>
                </a:r>
              </a:p>
            </p:txBody>
          </p:sp>
        </mc:Fallback>
      </mc:AlternateContent>
    </p:spTree>
    <p:extLst>
      <p:ext uri="{BB962C8B-B14F-4D97-AF65-F5344CB8AC3E}">
        <p14:creationId xmlns:p14="http://schemas.microsoft.com/office/powerpoint/2010/main" val="374771242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904</TotalTime>
  <Words>937</Words>
  <Application>Microsoft Office PowerPoint</Application>
  <PresentationFormat>On-screen Show (4:3)</PresentationFormat>
  <Paragraphs>86</Paragraphs>
  <Slides>15</Slides>
  <Notes>0</Notes>
  <HiddenSlides>0</HiddenSlides>
  <MMClips>0</MMClips>
  <ScaleCrop>false</ScaleCrop>
  <HeadingPairs>
    <vt:vector size="4" baseType="variant">
      <vt:variant>
        <vt:lpstr>Theme</vt:lpstr>
      </vt:variant>
      <vt:variant>
        <vt:i4>1</vt:i4>
      </vt:variant>
      <vt:variant>
        <vt:lpstr>Slide Titles</vt:lpstr>
      </vt:variant>
      <vt:variant>
        <vt:i4>15</vt:i4>
      </vt:variant>
    </vt:vector>
  </HeadingPairs>
  <TitlesOfParts>
    <vt:vector size="16" baseType="lpstr">
      <vt:lpstr>Office Theme</vt:lpstr>
      <vt:lpstr>How to Construct and Bootstrap Yield Curve</vt:lpstr>
      <vt:lpstr>Yield Curve</vt:lpstr>
      <vt:lpstr>Yield Curve</vt:lpstr>
      <vt:lpstr>Yield Curve</vt:lpstr>
      <vt:lpstr>Yield Curve</vt:lpstr>
      <vt:lpstr>Yield Curve</vt:lpstr>
      <vt:lpstr>Yield Curve</vt:lpstr>
      <vt:lpstr>Yield Curve</vt:lpstr>
      <vt:lpstr>Yield Curve</vt:lpstr>
      <vt:lpstr>Yield Curve</vt:lpstr>
      <vt:lpstr>Yield Curve</vt:lpstr>
      <vt:lpstr>Yield Curve</vt:lpstr>
      <vt:lpstr>Yield Curve</vt:lpstr>
      <vt:lpstr>Yield Curve</vt:lpstr>
      <vt:lpstr>PowerPoint Presentation</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Welcome</dc:title>
  <dc:creator>tim</dc:creator>
  <cp:lastModifiedBy>tim</cp:lastModifiedBy>
  <cp:revision>275</cp:revision>
  <dcterms:created xsi:type="dcterms:W3CDTF">2006-08-16T00:00:00Z</dcterms:created>
  <dcterms:modified xsi:type="dcterms:W3CDTF">2018-05-31T17:24:08Z</dcterms:modified>
</cp:coreProperties>
</file>