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2"/>
  </p:notesMasterIdLst>
  <p:sldIdLst>
    <p:sldId id="256" r:id="rId2"/>
    <p:sldId id="261" r:id="rId3"/>
    <p:sldId id="298" r:id="rId4"/>
    <p:sldId id="299" r:id="rId5"/>
    <p:sldId id="300" r:id="rId6"/>
    <p:sldId id="301" r:id="rId7"/>
    <p:sldId id="302" r:id="rId8"/>
    <p:sldId id="303" r:id="rId9"/>
    <p:sldId id="304" r:id="rId10"/>
    <p:sldId id="297" r:id="rId11"/>
  </p:sldIdLst>
  <p:sldSz cx="9144000" cy="5143500" type="screen16x9"/>
  <p:notesSz cx="6858000" cy="9144000"/>
  <p:embeddedFontLst>
    <p:embeddedFont>
      <p:font typeface="Karla" panose="020B0604020202020204" charset="0"/>
      <p:regular r:id="rId13"/>
      <p:bold r:id="rId14"/>
      <p:italic r:id="rId15"/>
      <p:boldItalic r:id="rId16"/>
    </p:embeddedFont>
    <p:embeddedFont>
      <p:font typeface="Raleway" panose="020B0604020202020204" charset="0"/>
      <p:regular r:id="rId17"/>
      <p:bold r:id="rId18"/>
      <p:italic r:id="rId19"/>
      <p:boldItalic r:id="rId20"/>
    </p:embeddedFont>
    <p:embeddedFont>
      <p:font typeface="Cambria Math" panose="02040503050406030204" pitchFamily="18" charset="0"/>
      <p:regular r:id="rId21"/>
    </p:embeddedFont>
    <p:embeddedFont>
      <p:font typeface="Calibri" panose="020F0502020204030204" pitchFamily="34" charset="0"/>
      <p:regular r:id="rId22"/>
      <p:bold r:id="rId23"/>
      <p:italic r:id="rId24"/>
      <p:boldItalic r:id="rId25"/>
    </p:embeddedFont>
    <p:embeddedFont>
      <p:font typeface="SimSun" panose="02010600030101010101" pitchFamily="2" charset="-122"/>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6145309-564F-4F0F-801C-C215B3F1332B}">
  <a:tblStyle styleId="{96145309-564F-4F0F-801C-C215B3F1332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Payoff2</c:v>
                </c:pt>
              </c:strCache>
            </c:strRef>
          </c:tx>
          <c:spPr>
            <a:ln>
              <a:noFill/>
            </a:ln>
          </c:spPr>
          <c:marker>
            <c:symbol val="none"/>
          </c:marker>
          <c:xVal>
            <c:numRef>
              <c:f>Sheet1!$A$2:$A$4</c:f>
              <c:numCache>
                <c:formatCode>General</c:formatCode>
                <c:ptCount val="3"/>
                <c:pt idx="0">
                  <c:v>0.05</c:v>
                </c:pt>
                <c:pt idx="1">
                  <c:v>0.02</c:v>
                </c:pt>
                <c:pt idx="2">
                  <c:v>0</c:v>
                </c:pt>
              </c:numCache>
            </c:numRef>
          </c:xVal>
          <c:yVal>
            <c:numRef>
              <c:f>Sheet1!$B$2:$B$4</c:f>
              <c:numCache>
                <c:formatCode>General</c:formatCode>
                <c:ptCount val="3"/>
                <c:pt idx="0">
                  <c:v>2</c:v>
                </c:pt>
                <c:pt idx="1">
                  <c:v>1</c:v>
                </c:pt>
                <c:pt idx="2">
                  <c:v>-0.8</c:v>
                </c:pt>
              </c:numCache>
            </c:numRef>
          </c:yVal>
          <c:smooth val="1"/>
        </c:ser>
        <c:dLbls>
          <c:showLegendKey val="0"/>
          <c:showVal val="0"/>
          <c:showCatName val="0"/>
          <c:showSerName val="0"/>
          <c:showPercent val="0"/>
          <c:showBubbleSize val="0"/>
        </c:dLbls>
        <c:axId val="44219712"/>
        <c:axId val="79503360"/>
      </c:scatterChart>
      <c:valAx>
        <c:axId val="44219712"/>
        <c:scaling>
          <c:orientation val="minMax"/>
        </c:scaling>
        <c:delete val="0"/>
        <c:axPos val="b"/>
        <c:title>
          <c:tx>
            <c:rich>
              <a:bodyPr/>
              <a:lstStyle/>
              <a:p>
                <a:pPr>
                  <a:defRPr/>
                </a:pPr>
                <a:r>
                  <a:rPr lang="en-US"/>
                  <a:t>interest rates</a:t>
                </a:r>
              </a:p>
            </c:rich>
          </c:tx>
          <c:layout/>
          <c:overlay val="0"/>
        </c:title>
        <c:numFmt formatCode="General" sourceLinked="1"/>
        <c:majorTickMark val="out"/>
        <c:minorTickMark val="none"/>
        <c:tickLblPos val="nextTo"/>
        <c:crossAx val="79503360"/>
        <c:crosses val="autoZero"/>
        <c:crossBetween val="midCat"/>
      </c:valAx>
      <c:valAx>
        <c:axId val="79503360"/>
        <c:scaling>
          <c:orientation val="minMax"/>
        </c:scaling>
        <c:delete val="0"/>
        <c:axPos val="l"/>
        <c:majorGridlines/>
        <c:title>
          <c:tx>
            <c:rich>
              <a:bodyPr rot="-5400000" vert="horz"/>
              <a:lstStyle/>
              <a:p>
                <a:pPr>
                  <a:defRPr/>
                </a:pPr>
                <a:r>
                  <a:rPr lang="en-US"/>
                  <a:t>Payoff</a:t>
                </a:r>
              </a:p>
            </c:rich>
          </c:tx>
          <c:layout/>
          <c:overlay val="0"/>
        </c:title>
        <c:numFmt formatCode="General" sourceLinked="1"/>
        <c:majorTickMark val="out"/>
        <c:minorTickMark val="none"/>
        <c:tickLblPos val="nextTo"/>
        <c:crossAx val="44219712"/>
        <c:crosses val="autoZero"/>
        <c:crossBetween val="midCat"/>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0.1326</cdr:x>
      <cdr:y>0.11392</cdr:y>
    </cdr:from>
    <cdr:to>
      <cdr:x>0.40331</cdr:x>
      <cdr:y>0.77215</cdr:y>
    </cdr:to>
    <cdr:cxnSp macro="">
      <cdr:nvCxnSpPr>
        <cdr:cNvPr id="3" name="Straight Connector 2"/>
        <cdr:cNvCxnSpPr/>
      </cdr:nvCxnSpPr>
      <cdr:spPr>
        <a:xfrm xmlns:a="http://schemas.openxmlformats.org/drawingml/2006/main">
          <a:off x="685800" y="257175"/>
          <a:ext cx="1400175" cy="1485900"/>
        </a:xfrm>
        <a:prstGeom xmlns:a="http://schemas.openxmlformats.org/drawingml/2006/main" prst="line">
          <a:avLst/>
        </a:prstGeom>
        <a:ln xmlns:a="http://schemas.openxmlformats.org/drawingml/2006/main" w="22225"/>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0.40147</cdr:x>
      <cdr:y>0.77215</cdr:y>
    </cdr:from>
    <cdr:to>
      <cdr:x>0.8011</cdr:x>
      <cdr:y>0.77637</cdr:y>
    </cdr:to>
    <cdr:cxnSp macro="">
      <cdr:nvCxnSpPr>
        <cdr:cNvPr id="5" name="Straight Connector 4"/>
        <cdr:cNvCxnSpPr/>
      </cdr:nvCxnSpPr>
      <cdr:spPr>
        <a:xfrm xmlns:a="http://schemas.openxmlformats.org/drawingml/2006/main">
          <a:off x="2076450" y="1743075"/>
          <a:ext cx="2066925" cy="9525"/>
        </a:xfrm>
        <a:prstGeom xmlns:a="http://schemas.openxmlformats.org/drawingml/2006/main" prst="line">
          <a:avLst/>
        </a:prstGeom>
        <a:ln xmlns:a="http://schemas.openxmlformats.org/drawingml/2006/main" w="22225"/>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310534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4C52"/>
        </a:solidFill>
        <a:effectLst/>
      </p:bgPr>
    </p:bg>
    <p:spTree>
      <p:nvGrpSpPr>
        <p:cNvPr id="1" name="Shape 8"/>
        <p:cNvGrpSpPr/>
        <p:nvPr/>
      </p:nvGrpSpPr>
      <p:grpSpPr>
        <a:xfrm>
          <a:off x="0" y="0"/>
          <a:ext cx="0" cy="0"/>
          <a:chOff x="0" y="0"/>
          <a:chExt cx="0" cy="0"/>
        </a:xfrm>
      </p:grpSpPr>
      <p:sp>
        <p:nvSpPr>
          <p:cNvPr id="9" name="Shape 9"/>
          <p:cNvSpPr/>
          <p:nvPr/>
        </p:nvSpPr>
        <p:spPr>
          <a:xfrm flipH="1">
            <a:off x="6025" y="301575"/>
            <a:ext cx="9150050" cy="4496748"/>
          </a:xfrm>
          <a:custGeom>
            <a:avLst/>
            <a:gdLst/>
            <a:ahLst/>
            <a:cxnLst/>
            <a:rect l="0" t="0" r="0" b="0"/>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0" name="Shape 10"/>
          <p:cNvSpPr/>
          <p:nvPr/>
        </p:nvSpPr>
        <p:spPr>
          <a:xfrm>
            <a:off x="-5900" y="759982"/>
            <a:ext cx="9144150" cy="3769800"/>
          </a:xfrm>
          <a:custGeom>
            <a:avLst/>
            <a:gdLst/>
            <a:ahLst/>
            <a:cxnLst/>
            <a:rect l="0" t="0" r="0" b="0"/>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1" name="Shape 11"/>
          <p:cNvSpPr/>
          <p:nvPr/>
        </p:nvSpPr>
        <p:spPr>
          <a:xfrm>
            <a:off x="0" y="1351100"/>
            <a:ext cx="9156075" cy="2889063"/>
          </a:xfrm>
          <a:custGeom>
            <a:avLst/>
            <a:gdLst/>
            <a:ahLst/>
            <a:cxnLst/>
            <a:rect l="0" t="0" r="0" b="0"/>
            <a:pathLst>
              <a:path w="366243" h="106157" extrusionOk="0">
                <a:moveTo>
                  <a:pt x="241" y="0"/>
                </a:moveTo>
                <a:lnTo>
                  <a:pt x="0" y="77929"/>
                </a:lnTo>
                <a:lnTo>
                  <a:pt x="366243" y="106157"/>
                </a:lnTo>
                <a:lnTo>
                  <a:pt x="366243" y="4102"/>
                </a:lnTo>
                <a:close/>
              </a:path>
            </a:pathLst>
          </a:custGeom>
          <a:solidFill>
            <a:srgbClr val="ABE33F">
              <a:alpha val="81150"/>
            </a:srgbClr>
          </a:solidFill>
          <a:ln>
            <a:noFill/>
          </a:ln>
        </p:spPr>
      </p:sp>
      <p:sp>
        <p:nvSpPr>
          <p:cNvPr id="12" name="Shape 12"/>
          <p:cNvSpPr txBox="1">
            <a:spLocks noGrp="1"/>
          </p:cNvSpPr>
          <p:nvPr>
            <p:ph type="ctrTitle"/>
          </p:nvPr>
        </p:nvSpPr>
        <p:spPr>
          <a:xfrm>
            <a:off x="1719025" y="1991825"/>
            <a:ext cx="57060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grpSp>
        <p:nvGrpSpPr>
          <p:cNvPr id="27" name="Shape 27"/>
          <p:cNvGrpSpPr/>
          <p:nvPr/>
        </p:nvGrpSpPr>
        <p:grpSpPr>
          <a:xfrm>
            <a:off x="-6025" y="0"/>
            <a:ext cx="9168125" cy="5163100"/>
            <a:chOff x="-6025" y="0"/>
            <a:chExt cx="9168125" cy="5163100"/>
          </a:xfrm>
        </p:grpSpPr>
        <p:sp>
          <p:nvSpPr>
            <p:cNvPr id="28" name="Shape 28"/>
            <p:cNvSpPr/>
            <p:nvPr/>
          </p:nvSpPr>
          <p:spPr>
            <a:xfrm>
              <a:off x="0" y="0"/>
              <a:ext cx="8552900" cy="1333000"/>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29" name="Shape 29"/>
            <p:cNvSpPr/>
            <p:nvPr/>
          </p:nvSpPr>
          <p:spPr>
            <a:xfrm>
              <a:off x="2563450" y="0"/>
              <a:ext cx="6580550" cy="1272675"/>
            </a:xfrm>
            <a:custGeom>
              <a:avLst/>
              <a:gdLst/>
              <a:ahLst/>
              <a:cxnLst/>
              <a:rect l="0" t="0" r="0" b="0"/>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30" name="Shape 30"/>
            <p:cNvSpPr/>
            <p:nvPr/>
          </p:nvSpPr>
          <p:spPr>
            <a:xfrm>
              <a:off x="-6025" y="2"/>
              <a:ext cx="7298300" cy="1471709"/>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31" name="Shape 31"/>
            <p:cNvSpPr/>
            <p:nvPr/>
          </p:nvSpPr>
          <p:spPr>
            <a:xfrm>
              <a:off x="3596100" y="4667000"/>
              <a:ext cx="5090700" cy="476500"/>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32" name="Shape 32"/>
            <p:cNvSpPr/>
            <p:nvPr/>
          </p:nvSpPr>
          <p:spPr>
            <a:xfrm>
              <a:off x="5525000" y="4692625"/>
              <a:ext cx="3637100" cy="470475"/>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33" name="Shape 33"/>
            <p:cNvSpPr/>
            <p:nvPr/>
          </p:nvSpPr>
          <p:spPr>
            <a:xfrm>
              <a:off x="7521475" y="4023125"/>
              <a:ext cx="1634600" cy="1139975"/>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34" name="Shape 34"/>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5" name="Shape 35"/>
          <p:cNvSpPr txBox="1">
            <a:spLocks noGrp="1"/>
          </p:cNvSpPr>
          <p:nvPr>
            <p:ph type="body" idx="1"/>
          </p:nvPr>
        </p:nvSpPr>
        <p:spPr>
          <a:xfrm>
            <a:off x="886650" y="1598408"/>
            <a:ext cx="7370700" cy="33273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Shape 77"/>
          <p:cNvSpPr/>
          <p:nvPr/>
        </p:nvSpPr>
        <p:spPr>
          <a:xfrm>
            <a:off x="-2355" y="0"/>
            <a:ext cx="5209571" cy="983354"/>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78" name="Shape 78"/>
          <p:cNvSpPr/>
          <p:nvPr/>
        </p:nvSpPr>
        <p:spPr>
          <a:xfrm>
            <a:off x="-6025" y="2"/>
            <a:ext cx="4445394" cy="1085644"/>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79" name="Shape 79"/>
          <p:cNvSpPr/>
          <p:nvPr/>
        </p:nvSpPr>
        <p:spPr>
          <a:xfrm>
            <a:off x="6375475" y="4745747"/>
            <a:ext cx="2548913" cy="400879"/>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80" name="Shape 80"/>
          <p:cNvSpPr/>
          <p:nvPr/>
        </p:nvSpPr>
        <p:spPr>
          <a:xfrm>
            <a:off x="7341180" y="4767304"/>
            <a:ext cx="1821096" cy="395811"/>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81" name="Shape 81"/>
          <p:cNvSpPr/>
          <p:nvPr/>
        </p:nvSpPr>
        <p:spPr>
          <a:xfrm>
            <a:off x="8340717" y="4204075"/>
            <a:ext cx="818444" cy="959061"/>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sp>
        <p:nvSpPr>
          <p:cNvPr id="82" name="Shape 82"/>
          <p:cNvSpPr/>
          <p:nvPr/>
        </p:nvSpPr>
        <p:spPr>
          <a:xfrm>
            <a:off x="1559025" y="-6025"/>
            <a:ext cx="4116775" cy="944875"/>
          </a:xfrm>
          <a:custGeom>
            <a:avLst/>
            <a:gdLst/>
            <a:ahLst/>
            <a:cxnLst/>
            <a:rect l="0" t="0" r="0" b="0"/>
            <a:pathLst>
              <a:path w="164671" h="37795" extrusionOk="0">
                <a:moveTo>
                  <a:pt x="0" y="241"/>
                </a:moveTo>
                <a:lnTo>
                  <a:pt x="132407" y="37795"/>
                </a:lnTo>
                <a:lnTo>
                  <a:pt x="164671" y="0"/>
                </a:lnTo>
                <a:lnTo>
                  <a:pt x="160329" y="241"/>
                </a:lnTo>
                <a:close/>
              </a:path>
            </a:pathLst>
          </a:custGeom>
          <a:solidFill>
            <a:srgbClr val="00AE9D">
              <a:alpha val="83460"/>
            </a:srgbClr>
          </a:solidFill>
          <a:ln>
            <a:noFill/>
          </a:ln>
        </p:spPr>
      </p:sp>
    </p:spTree>
    <p:extLst>
      <p:ext uri="{BB962C8B-B14F-4D97-AF65-F5344CB8AC3E}">
        <p14:creationId xmlns:p14="http://schemas.microsoft.com/office/powerpoint/2010/main" val="8406435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886650" y="1598408"/>
            <a:ext cx="7370700" cy="33273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ABE33F"/>
              </a:buClr>
              <a:buSzPts val="2400"/>
              <a:buFont typeface="Karla"/>
              <a:buChar char="◆"/>
              <a:defRPr sz="2400">
                <a:solidFill>
                  <a:srgbClr val="004C52"/>
                </a:solidFill>
                <a:latin typeface="Karla"/>
                <a:ea typeface="Karla"/>
                <a:cs typeface="Karla"/>
                <a:sym typeface="Karla"/>
              </a:defRPr>
            </a:lvl1pPr>
            <a:lvl2pPr marL="914400" lvl="1"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2pPr>
            <a:lvl3pPr marL="1371600" lvl="2"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3pPr>
            <a:lvl4pPr marL="1828800" lvl="3"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4pPr>
            <a:lvl5pPr marL="2286000" lvl="4"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5pPr>
            <a:lvl6pPr marL="2743200" lvl="5"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6pPr>
            <a:lvl7pPr marL="3200400" lvl="6"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7pPr>
            <a:lvl8pPr marL="3657600" lvl="7"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8pPr>
            <a:lvl9pPr marL="4114800" lvl="8"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9pPr>
          </a:lstStyle>
          <a:p>
            <a:endParaRPr/>
          </a:p>
        </p:txBody>
      </p:sp>
      <p:sp>
        <p:nvSpPr>
          <p:cNvPr id="7" name="Shape 7"/>
          <p:cNvSpPr txBox="1">
            <a:spLocks noGrp="1"/>
          </p:cNvSpPr>
          <p:nvPr>
            <p:ph type="title"/>
          </p:nvPr>
        </p:nvSpPr>
        <p:spPr>
          <a:xfrm>
            <a:off x="886650" y="398400"/>
            <a:ext cx="73707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1pPr>
            <a:lvl2pPr lvl="1">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2pPr>
            <a:lvl3pPr lvl="2">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3pPr>
            <a:lvl4pPr lvl="3">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4pPr>
            <a:lvl5pPr lvl="4">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5pPr>
            <a:lvl6pPr lvl="5">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6pPr>
            <a:lvl7pPr lvl="6">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7pPr>
            <a:lvl8pPr lvl="7">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8pPr>
            <a:lvl9pPr lvl="8">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1187624" y="1995686"/>
            <a:ext cx="7033457" cy="1159800"/>
          </a:xfrm>
          <a:prstGeom prst="rect">
            <a:avLst/>
          </a:prstGeom>
        </p:spPr>
        <p:txBody>
          <a:bodyPr spcFirstLastPara="1" wrap="square" lIns="91425" tIns="91425" rIns="91425" bIns="91425" anchor="ctr" anchorCtr="0">
            <a:normAutofit fontScale="90000"/>
          </a:bodyPr>
          <a:lstStyle/>
          <a:p>
            <a:pPr marL="0" lvl="0" indent="0">
              <a:spcBef>
                <a:spcPts val="0"/>
              </a:spcBef>
              <a:spcAft>
                <a:spcPts val="0"/>
              </a:spcAft>
              <a:buNone/>
            </a:pPr>
            <a:r>
              <a:rPr lang="en" sz="4400" smtClean="0"/>
              <a:t/>
            </a:r>
            <a:br>
              <a:rPr lang="en" sz="4400" smtClean="0"/>
            </a:br>
            <a:r>
              <a:rPr lang="en" sz="4400" smtClean="0"/>
              <a:t>Interest Rate Floors and Vaulation</a:t>
            </a:r>
            <a:br>
              <a:rPr lang="en" sz="4400" smtClean="0"/>
            </a:br>
            <a:r>
              <a:rPr lang="en" sz="4400" smtClean="0"/>
              <a:t/>
            </a:r>
            <a:br>
              <a:rPr lang="en" sz="4400" smtClean="0"/>
            </a:br>
            <a:r>
              <a:rPr lang="en" sz="2400" smtClean="0"/>
              <a:t>Alan White</a:t>
            </a:r>
            <a:br>
              <a:rPr lang="en" sz="2400" smtClean="0"/>
            </a:br>
            <a:r>
              <a:rPr lang="en" sz="1800"/>
              <a:t/>
            </a:r>
            <a:br>
              <a:rPr lang="en" sz="1800"/>
            </a:br>
            <a:r>
              <a:rPr lang="en" sz="1800" smtClean="0"/>
              <a:t>FinPricing</a:t>
            </a:r>
            <a:br>
              <a:rPr lang="en" sz="1800" smtClean="0"/>
            </a:br>
            <a:r>
              <a:rPr lang="en" sz="1800" smtClean="0"/>
              <a:t/>
            </a:r>
            <a:br>
              <a:rPr lang="en" sz="1800" smtClean="0"/>
            </a:br>
            <a:r>
              <a:rPr lang="en" sz="1600" smtClean="0"/>
              <a:t>http:</a:t>
            </a:r>
            <a:r>
              <a:rPr lang="en-CA" sz="1600" smtClean="0"/>
              <a:t>//www.finpricing.com</a:t>
            </a:r>
            <a:r>
              <a:rPr lang="en" sz="1800" smtClean="0"/>
              <a:t/>
            </a:r>
            <a:br>
              <a:rPr lang="en" sz="1800" smtClean="0"/>
            </a:br>
            <a:r>
              <a:rPr lang="en" sz="1800" smtClean="0"/>
              <a:t/>
            </a:r>
            <a:br>
              <a:rPr lang="en" sz="1800" smtClean="0"/>
            </a:br>
            <a:endParaRPr/>
          </a:p>
        </p:txBody>
      </p:sp>
      <p:pic>
        <p:nvPicPr>
          <p:cNvPr id="3" name="Picture 2" descr="C:\CapTim\src\web\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95425" cy="1247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ctrTitle" idx="4294967295"/>
          </p:nvPr>
        </p:nvSpPr>
        <p:spPr>
          <a:xfrm>
            <a:off x="3064700" y="1512936"/>
            <a:ext cx="55338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6000">
                <a:solidFill>
                  <a:srgbClr val="ABE33F"/>
                </a:solidFill>
              </a:rPr>
              <a:t>Thanks!</a:t>
            </a:r>
            <a:endParaRPr sz="6000">
              <a:solidFill>
                <a:srgbClr val="ABE33F"/>
              </a:solidFill>
            </a:endParaRPr>
          </a:p>
        </p:txBody>
      </p:sp>
      <p:sp>
        <p:nvSpPr>
          <p:cNvPr id="278" name="Shape 278"/>
          <p:cNvSpPr/>
          <p:nvPr/>
        </p:nvSpPr>
        <p:spPr>
          <a:xfrm>
            <a:off x="406937" y="2499742"/>
            <a:ext cx="1274938" cy="1159802"/>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 name="Rectangle 1"/>
          <p:cNvSpPr/>
          <p:nvPr/>
        </p:nvSpPr>
        <p:spPr>
          <a:xfrm>
            <a:off x="3275856" y="4011910"/>
            <a:ext cx="4824536" cy="523220"/>
          </a:xfrm>
          <a:prstGeom prst="rect">
            <a:avLst/>
          </a:prstGeom>
        </p:spPr>
        <p:txBody>
          <a:bodyPr wrap="square">
            <a:spAutoFit/>
          </a:bodyPr>
          <a:lstStyle/>
          <a:p>
            <a:pPr>
              <a:buClr>
                <a:schemeClr val="dk1"/>
              </a:buClr>
              <a:buSzPts val="1100"/>
            </a:pPr>
            <a:r>
              <a:rPr lang="en"/>
              <a:t>You can find </a:t>
            </a:r>
            <a:r>
              <a:rPr lang="en" smtClean="0"/>
              <a:t>more </a:t>
            </a:r>
            <a:r>
              <a:rPr lang="en"/>
              <a:t>details at</a:t>
            </a:r>
          </a:p>
          <a:p>
            <a:pPr>
              <a:buClr>
                <a:schemeClr val="dk1"/>
              </a:buClr>
              <a:buSzPts val="1100"/>
            </a:pPr>
            <a:r>
              <a:rPr lang="en"/>
              <a:t>http:</a:t>
            </a:r>
            <a:r>
              <a:rPr lang="en-CA"/>
              <a:t>//</a:t>
            </a:r>
            <a:r>
              <a:rPr lang="en-CA" smtClean="0"/>
              <a:t>www.finpricing.com/lib/IrFloor.html</a:t>
            </a:r>
            <a:endParaRPr lang="en"/>
          </a:p>
        </p:txBody>
      </p:sp>
    </p:spTree>
    <p:extLst>
      <p:ext uri="{BB962C8B-B14F-4D97-AF65-F5344CB8AC3E}">
        <p14:creationId xmlns:p14="http://schemas.microsoft.com/office/powerpoint/2010/main" val="144053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Floor</a:t>
            </a:r>
            <a:endParaRPr sz="2000"/>
          </a:p>
        </p:txBody>
      </p:sp>
      <p:sp>
        <p:nvSpPr>
          <p:cNvPr id="125" name="Shape 125"/>
          <p:cNvSpPr txBox="1">
            <a:spLocks noGrp="1"/>
          </p:cNvSpPr>
          <p:nvPr>
            <p:ph type="body" idx="1"/>
          </p:nvPr>
        </p:nvSpPr>
        <p:spPr>
          <a:xfrm>
            <a:off x="1043608" y="1275606"/>
            <a:ext cx="7370700" cy="3672408"/>
          </a:xfrm>
          <a:prstGeom prst="rect">
            <a:avLst/>
          </a:prstGeom>
        </p:spPr>
        <p:txBody>
          <a:bodyPr spcFirstLastPara="1" wrap="square" lIns="91425" tIns="91425" rIns="91425" bIns="91425" anchor="t" anchorCtr="0">
            <a:noAutofit/>
          </a:bodyPr>
          <a:lstStyle/>
          <a:p>
            <a:pPr marL="76200" lvl="0" indent="0" algn="ctr">
              <a:buNone/>
            </a:pPr>
            <a:r>
              <a:rPr lang="en-CA" sz="2800" smtClean="0"/>
              <a:t>Summary</a:t>
            </a:r>
            <a:endParaRPr lang="en" sz="2800" smtClean="0"/>
          </a:p>
          <a:p>
            <a:pPr lvl="0">
              <a:lnSpc>
                <a:spcPct val="150000"/>
              </a:lnSpc>
            </a:pPr>
            <a:r>
              <a:rPr lang="en-US" sz="1800"/>
              <a:t>Interest Rate Floor Introduction</a:t>
            </a:r>
            <a:endParaRPr lang="en-CA" sz="1800"/>
          </a:p>
          <a:p>
            <a:pPr lvl="0">
              <a:lnSpc>
                <a:spcPct val="150000"/>
              </a:lnSpc>
            </a:pPr>
            <a:r>
              <a:rPr lang="en-US" sz="1800"/>
              <a:t>The Benefits of a Floor</a:t>
            </a:r>
            <a:endParaRPr lang="en-CA" sz="1800"/>
          </a:p>
          <a:p>
            <a:pPr lvl="0">
              <a:lnSpc>
                <a:spcPct val="150000"/>
              </a:lnSpc>
            </a:pPr>
            <a:r>
              <a:rPr lang="en-US" sz="1800" smtClean="0"/>
              <a:t>Floorlet Payoff</a:t>
            </a:r>
            <a:endParaRPr lang="en-CA" sz="1800"/>
          </a:p>
          <a:p>
            <a:pPr lvl="0">
              <a:lnSpc>
                <a:spcPct val="150000"/>
              </a:lnSpc>
            </a:pPr>
            <a:r>
              <a:rPr lang="en-US" sz="1800"/>
              <a:t>Valuation</a:t>
            </a:r>
            <a:endParaRPr lang="en-CA" sz="1800"/>
          </a:p>
          <a:p>
            <a:pPr lvl="0">
              <a:lnSpc>
                <a:spcPct val="150000"/>
              </a:lnSpc>
            </a:pPr>
            <a:r>
              <a:rPr lang="en-US" sz="1800"/>
              <a:t>Practical Notes</a:t>
            </a:r>
            <a:endParaRPr lang="en-CA" sz="1800"/>
          </a:p>
          <a:p>
            <a:pPr lvl="0">
              <a:lnSpc>
                <a:spcPct val="150000"/>
              </a:lnSpc>
            </a:pPr>
            <a:r>
              <a:rPr lang="en-US" sz="1800" smtClean="0"/>
              <a:t>A real world example</a:t>
            </a:r>
            <a:endParaRPr lang="en-CA"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Floor</a:t>
            </a:r>
            <a:endParaRPr sz="2000"/>
          </a:p>
        </p:txBody>
      </p:sp>
      <p:sp>
        <p:nvSpPr>
          <p:cNvPr id="125" name="Shape 125"/>
          <p:cNvSpPr txBox="1">
            <a:spLocks noGrp="1"/>
          </p:cNvSpPr>
          <p:nvPr>
            <p:ph type="body" idx="1"/>
          </p:nvPr>
        </p:nvSpPr>
        <p:spPr>
          <a:xfrm>
            <a:off x="827584" y="1275606"/>
            <a:ext cx="7586724" cy="3672408"/>
          </a:xfrm>
          <a:prstGeom prst="rect">
            <a:avLst/>
          </a:prstGeom>
        </p:spPr>
        <p:txBody>
          <a:bodyPr spcFirstLastPara="1" wrap="square" lIns="91425" tIns="91425" rIns="91425" bIns="91425" anchor="t" anchorCtr="0">
            <a:noAutofit/>
          </a:bodyPr>
          <a:lstStyle/>
          <a:p>
            <a:pPr marL="76200" lvl="0" indent="0" algn="ctr">
              <a:buNone/>
            </a:pPr>
            <a:r>
              <a:rPr lang="en-US"/>
              <a:t>Interest Rate Floor Introduction</a:t>
            </a:r>
            <a:endParaRPr lang="en-CA"/>
          </a:p>
          <a:p>
            <a:pPr lvl="0"/>
            <a:r>
              <a:rPr lang="en-US" sz="1600"/>
              <a:t>An interest rate floor is a financial contract between two parties that provides an interest rate floor on the floating rate payments.</a:t>
            </a:r>
            <a:endParaRPr lang="en-CA" sz="1600"/>
          </a:p>
          <a:p>
            <a:pPr lvl="0"/>
            <a:r>
              <a:rPr lang="en-US" sz="1600"/>
              <a:t>An interest rate floor actually consists of a series of European put options (floorlets) on interest rates. </a:t>
            </a:r>
            <a:endParaRPr lang="en-CA" sz="1600"/>
          </a:p>
          <a:p>
            <a:pPr lvl="0"/>
            <a:r>
              <a:rPr lang="en-US" sz="1600"/>
              <a:t>The buyer receives payments at the end of each period when the interest rate falls below the strike.  The payment frequency could be monthly, quarterly or semiannually.</a:t>
            </a:r>
            <a:endParaRPr lang="en-CA" sz="1600"/>
          </a:p>
          <a:p>
            <a:pPr lvl="0"/>
            <a:r>
              <a:rPr lang="en-US" sz="1600"/>
              <a:t>The exercise is done automatically that is different from any </a:t>
            </a:r>
            <a:r>
              <a:rPr lang="en-US" sz="1600" smtClean="0"/>
              <a:t>other types </a:t>
            </a:r>
            <a:r>
              <a:rPr lang="en-US" sz="1600"/>
              <a:t>of options.</a:t>
            </a:r>
            <a:endParaRPr lang="en-CA" sz="1600"/>
          </a:p>
          <a:p>
            <a:pPr lvl="0"/>
            <a:r>
              <a:rPr lang="en-US" sz="1600" smtClean="0"/>
              <a:t>The </a:t>
            </a:r>
            <a:r>
              <a:rPr lang="en-US" sz="1600"/>
              <a:t>buyer needs to pay an up-front premium to the seller.</a:t>
            </a:r>
            <a:endParaRPr lang="en-CA" sz="1600"/>
          </a:p>
        </p:txBody>
      </p:sp>
    </p:spTree>
    <p:extLst>
      <p:ext uri="{BB962C8B-B14F-4D97-AF65-F5344CB8AC3E}">
        <p14:creationId xmlns:p14="http://schemas.microsoft.com/office/powerpoint/2010/main" val="3715424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Floor</a:t>
            </a:r>
            <a:endParaRPr sz="2000"/>
          </a:p>
        </p:txBody>
      </p:sp>
      <p:sp>
        <p:nvSpPr>
          <p:cNvPr id="125" name="Shape 125"/>
          <p:cNvSpPr txBox="1">
            <a:spLocks noGrp="1"/>
          </p:cNvSpPr>
          <p:nvPr>
            <p:ph type="body" idx="1"/>
          </p:nvPr>
        </p:nvSpPr>
        <p:spPr>
          <a:xfrm>
            <a:off x="827584" y="1275606"/>
            <a:ext cx="7586724" cy="3672408"/>
          </a:xfrm>
          <a:prstGeom prst="rect">
            <a:avLst/>
          </a:prstGeom>
        </p:spPr>
        <p:txBody>
          <a:bodyPr spcFirstLastPara="1" wrap="square" lIns="91425" tIns="91425" rIns="91425" bIns="91425" anchor="t" anchorCtr="0">
            <a:noAutofit/>
          </a:bodyPr>
          <a:lstStyle/>
          <a:p>
            <a:pPr marL="76200" lvl="0" indent="0" algn="ctr">
              <a:buNone/>
            </a:pPr>
            <a:r>
              <a:rPr lang="en-US"/>
              <a:t>The Benefits of a Floor</a:t>
            </a:r>
            <a:endParaRPr lang="en-CA"/>
          </a:p>
          <a:p>
            <a:pPr lvl="0"/>
            <a:r>
              <a:rPr lang="en-US" sz="1600"/>
              <a:t>Floors are frequently purchased by purchasers of floating rate debt who wish to protect themselves from the loss of income that would result from a decline in interest rates.</a:t>
            </a:r>
            <a:endParaRPr lang="en-CA" sz="1600"/>
          </a:p>
          <a:p>
            <a:pPr lvl="0"/>
            <a:r>
              <a:rPr lang="en-US" sz="1600"/>
              <a:t>A floor is a guarantee of a future interest rate. Investors use floor to hedge against the risk associated with floating interest rate.</a:t>
            </a:r>
            <a:endParaRPr lang="en-CA" sz="1600"/>
          </a:p>
          <a:p>
            <a:pPr lvl="0"/>
            <a:r>
              <a:rPr lang="en-US" sz="1600"/>
              <a:t>Investors will benefit from any risk in interest rates below the strike.</a:t>
            </a:r>
            <a:endParaRPr lang="en-CA" sz="1600"/>
          </a:p>
          <a:p>
            <a:pPr lvl="0"/>
            <a:r>
              <a:rPr lang="en-US" sz="1600"/>
              <a:t>The holder gets a payment when the underlying interest rate falls below a specified strike rate</a:t>
            </a:r>
            <a:r>
              <a:rPr lang="en-US" sz="1600" smtClean="0"/>
              <a:t>.</a:t>
            </a:r>
          </a:p>
          <a:p>
            <a:r>
              <a:rPr lang="en-US" sz="1600"/>
              <a:t>For example, let the strike be 2.0%. The buyer would get paid if LIBOR fell below 2.0%; otherwise, he would receive nothing if LIBOR rose above it.</a:t>
            </a:r>
            <a:endParaRPr lang="en-CA" sz="1600"/>
          </a:p>
          <a:p>
            <a:pPr lvl="0"/>
            <a:endParaRPr lang="en-CA" sz="1600"/>
          </a:p>
        </p:txBody>
      </p:sp>
    </p:spTree>
    <p:extLst>
      <p:ext uri="{BB962C8B-B14F-4D97-AF65-F5344CB8AC3E}">
        <p14:creationId xmlns:p14="http://schemas.microsoft.com/office/powerpoint/2010/main" val="2239571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Floor</a:t>
            </a:r>
            <a:endParaRPr sz="2000"/>
          </a:p>
        </p:txBody>
      </p:sp>
      <mc:AlternateContent xmlns:mc="http://schemas.openxmlformats.org/markup-compatibility/2006" xmlns:a14="http://schemas.microsoft.com/office/drawing/2010/main">
        <mc:Choice Requires="a14">
          <p:sp>
            <p:nvSpPr>
              <p:cNvPr id="125" name="Shape 125"/>
              <p:cNvSpPr txBox="1">
                <a:spLocks noGrp="1"/>
              </p:cNvSpPr>
              <p:nvPr>
                <p:ph type="body" idx="1"/>
              </p:nvPr>
            </p:nvSpPr>
            <p:spPr>
              <a:xfrm>
                <a:off x="827584" y="1275606"/>
                <a:ext cx="7586724" cy="3672408"/>
              </a:xfrm>
              <a:prstGeom prst="rect">
                <a:avLst/>
              </a:prstGeom>
            </p:spPr>
            <p:txBody>
              <a:bodyPr spcFirstLastPara="1" wrap="square" lIns="91425" tIns="91425" rIns="91425" bIns="91425" anchor="t" anchorCtr="0">
                <a:noAutofit/>
              </a:bodyPr>
              <a:lstStyle/>
              <a:p>
                <a:pPr marL="76200" lvl="0" indent="0" algn="ctr">
                  <a:buNone/>
                </a:pPr>
                <a:r>
                  <a:rPr lang="en-US" smtClean="0"/>
                  <a:t>Floorlet Payoff</a:t>
                </a:r>
                <a:endParaRPr lang="en-CA"/>
              </a:p>
              <a:p>
                <a:pPr lvl="0"/>
                <a:r>
                  <a:rPr lang="en-US" sz="1600"/>
                  <a:t>The payoff of a floorlet</a:t>
                </a:r>
                <a:endParaRPr lang="en-CA" sz="1600"/>
              </a:p>
              <a:p>
                <a:pPr marL="76200" indent="0">
                  <a:buNone/>
                </a:pPr>
                <a14:m>
                  <m:oMathPara xmlns:m="http://schemas.openxmlformats.org/officeDocument/2006/math">
                    <m:oMathParaPr>
                      <m:jc m:val="centerGroup"/>
                    </m:oMathParaPr>
                    <m:oMath xmlns:m="http://schemas.openxmlformats.org/officeDocument/2006/math">
                      <m:r>
                        <a:rPr lang="en-US" sz="1400" i="1">
                          <a:latin typeface="Cambria Math"/>
                        </a:rPr>
                        <m:t>𝑃𝑎𝑦𝑜𝑓𝑓</m:t>
                      </m:r>
                      <m:r>
                        <a:rPr lang="en-US" sz="1400" i="1">
                          <a:latin typeface="Cambria Math"/>
                        </a:rPr>
                        <m:t>=</m:t>
                      </m:r>
                      <m:r>
                        <a:rPr lang="en-US" sz="1400" i="1">
                          <a:latin typeface="Cambria Math"/>
                        </a:rPr>
                        <m:t>𝑁</m:t>
                      </m:r>
                      <m:r>
                        <a:rPr lang="en-US" sz="1400" i="1">
                          <a:latin typeface="Cambria Math"/>
                        </a:rPr>
                        <m:t>∗</m:t>
                      </m:r>
                      <m:r>
                        <a:rPr lang="en-US" sz="1400" i="1">
                          <a:latin typeface="Cambria Math"/>
                        </a:rPr>
                        <m:t>𝜏</m:t>
                      </m:r>
                      <m:r>
                        <a:rPr lang="en-US" sz="1400" i="1">
                          <a:latin typeface="Cambria Math"/>
                        </a:rPr>
                        <m:t>∗</m:t>
                      </m:r>
                      <m:r>
                        <a:rPr lang="en-US" sz="1400" i="1">
                          <a:latin typeface="Cambria Math"/>
                        </a:rPr>
                        <m:t>𝑚𝑎𝑥</m:t>
                      </m:r>
                      <m:r>
                        <a:rPr lang="en-US" sz="1400" i="1">
                          <a:latin typeface="Cambria Math"/>
                        </a:rPr>
                        <m:t>(</m:t>
                      </m:r>
                      <m:r>
                        <a:rPr lang="en-US" sz="1400" i="1">
                          <a:latin typeface="Cambria Math"/>
                        </a:rPr>
                        <m:t>𝐾</m:t>
                      </m:r>
                      <m:r>
                        <a:rPr lang="en-US" sz="1400" i="1">
                          <a:latin typeface="Cambria Math"/>
                        </a:rPr>
                        <m:t>−</m:t>
                      </m:r>
                      <m:r>
                        <a:rPr lang="en-US" sz="1400" i="1">
                          <a:latin typeface="Cambria Math"/>
                        </a:rPr>
                        <m:t>𝑅</m:t>
                      </m:r>
                      <m:r>
                        <a:rPr lang="en-US" sz="1400" i="1">
                          <a:latin typeface="Cambria Math"/>
                        </a:rPr>
                        <m:t>,0)</m:t>
                      </m:r>
                    </m:oMath>
                  </m:oMathPara>
                </a14:m>
                <a:endParaRPr lang="en-CA" sz="1400"/>
              </a:p>
              <a:p>
                <a:pPr marL="533400" lvl="1" indent="0">
                  <a:buNone/>
                </a:pPr>
                <a:r>
                  <a:rPr lang="en-US" sz="1400"/>
                  <a:t>where N – </a:t>
                </a:r>
                <a:r>
                  <a:rPr lang="en-US" sz="1400" smtClean="0"/>
                  <a:t>notional</a:t>
                </a:r>
                <a:r>
                  <a:rPr lang="en-US" sz="1400"/>
                  <a:t>; R – </a:t>
                </a:r>
                <a:r>
                  <a:rPr lang="en-US" sz="1400" smtClean="0"/>
                  <a:t>realized </a:t>
                </a:r>
                <a:r>
                  <a:rPr lang="en-US" sz="1400"/>
                  <a:t>interest rate; K – </a:t>
                </a:r>
                <a:r>
                  <a:rPr lang="en-US" sz="1400" smtClean="0"/>
                  <a:t>strike</a:t>
                </a:r>
                <a:r>
                  <a:rPr lang="en-US" sz="1400"/>
                  <a:t>; </a:t>
                </a:r>
                <a14:m>
                  <m:oMath xmlns:m="http://schemas.openxmlformats.org/officeDocument/2006/math">
                    <m:r>
                      <a:rPr lang="en-US" sz="1400" i="1">
                        <a:latin typeface="Cambria Math"/>
                      </a:rPr>
                      <m:t>𝜏</m:t>
                    </m:r>
                  </m:oMath>
                </a14:m>
                <a:r>
                  <a:rPr lang="en-US" sz="1400"/>
                  <a:t> – </a:t>
                </a:r>
                <a:r>
                  <a:rPr lang="en-US" sz="1400" smtClean="0"/>
                  <a:t>day </a:t>
                </a:r>
                <a:r>
                  <a:rPr lang="en-US" sz="1400"/>
                  <a:t>count fraction.</a:t>
                </a:r>
                <a:endParaRPr lang="en-CA" sz="1400"/>
              </a:p>
              <a:p>
                <a:pPr lvl="0"/>
                <a:r>
                  <a:rPr lang="en-US" sz="1600"/>
                  <a:t>Payoff diagram</a:t>
                </a:r>
                <a:endParaRPr lang="en-CA" sz="1600"/>
              </a:p>
              <a:p>
                <a:endParaRPr lang="en-CA" sz="1600"/>
              </a:p>
            </p:txBody>
          </p:sp>
        </mc:Choice>
        <mc:Fallback xmlns="">
          <p:sp>
            <p:nvSpPr>
              <p:cNvPr id="125" name="Shape 125"/>
              <p:cNvSpPr txBox="1">
                <a:spLocks noGrp="1" noRot="1" noChangeAspect="1" noMove="1" noResize="1" noEditPoints="1" noAdjustHandles="1" noChangeArrowheads="1" noChangeShapeType="1" noTextEdit="1"/>
              </p:cNvSpPr>
              <p:nvPr>
                <p:ph type="body" idx="1"/>
              </p:nvPr>
            </p:nvSpPr>
            <p:spPr>
              <a:xfrm>
                <a:off x="827584" y="1275606"/>
                <a:ext cx="7586724" cy="3672408"/>
              </a:xfrm>
              <a:prstGeom prst="rect">
                <a:avLst/>
              </a:prstGeom>
              <a:blipFill rotWithShape="1">
                <a:blip r:embed="rId3"/>
                <a:stretch>
                  <a:fillRect/>
                </a:stretch>
              </a:blipFill>
            </p:spPr>
            <p:txBody>
              <a:bodyPr/>
              <a:lstStyle/>
              <a:p>
                <a:r>
                  <a:rPr lang="en-CA">
                    <a:noFill/>
                  </a:rPr>
                  <a:t> </a:t>
                </a:r>
              </a:p>
            </p:txBody>
          </p:sp>
        </mc:Fallback>
      </mc:AlternateContent>
      <p:graphicFrame>
        <p:nvGraphicFramePr>
          <p:cNvPr id="5" name="Chart 4"/>
          <p:cNvGraphicFramePr/>
          <p:nvPr>
            <p:extLst>
              <p:ext uri="{D42A27DB-BD31-4B8C-83A1-F6EECF244321}">
                <p14:modId xmlns:p14="http://schemas.microsoft.com/office/powerpoint/2010/main" val="925440729"/>
              </p:ext>
            </p:extLst>
          </p:nvPr>
        </p:nvGraphicFramePr>
        <p:xfrm>
          <a:off x="1403648" y="2886075"/>
          <a:ext cx="5172075" cy="213394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84763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Floor</a:t>
            </a:r>
            <a:endParaRPr sz="2000"/>
          </a:p>
        </p:txBody>
      </p:sp>
      <mc:AlternateContent xmlns:mc="http://schemas.openxmlformats.org/markup-compatibility/2006" xmlns:a14="http://schemas.microsoft.com/office/drawing/2010/main">
        <mc:Choice Requires="a14">
          <p:sp>
            <p:nvSpPr>
              <p:cNvPr id="125" name="Shape 125"/>
              <p:cNvSpPr txBox="1">
                <a:spLocks noGrp="1"/>
              </p:cNvSpPr>
              <p:nvPr>
                <p:ph type="body" idx="1"/>
              </p:nvPr>
            </p:nvSpPr>
            <p:spPr>
              <a:xfrm>
                <a:off x="827584" y="1471092"/>
                <a:ext cx="7586724" cy="3332906"/>
              </a:xfrm>
              <a:prstGeom prst="rect">
                <a:avLst/>
              </a:prstGeom>
            </p:spPr>
            <p:txBody>
              <a:bodyPr spcFirstLastPara="1" wrap="square" lIns="91425" tIns="91425" rIns="91425" bIns="91425" anchor="t" anchorCtr="0">
                <a:noAutofit/>
              </a:bodyPr>
              <a:lstStyle/>
              <a:p>
                <a:pPr marL="76200" lvl="0" indent="0" algn="ctr">
                  <a:buNone/>
                </a:pPr>
                <a:r>
                  <a:rPr lang="en-US"/>
                  <a:t>Valuation</a:t>
                </a:r>
                <a:endParaRPr lang="en-CA"/>
              </a:p>
              <a:p>
                <a:pPr lvl="0">
                  <a:spcBef>
                    <a:spcPts val="1200"/>
                  </a:spcBef>
                </a:pPr>
                <a:r>
                  <a:rPr lang="en-US" sz="1600"/>
                  <a:t>The present value of a </a:t>
                </a:r>
                <a:r>
                  <a:rPr lang="en-US" sz="1600" smtClean="0"/>
                  <a:t>floor </a:t>
                </a:r>
                <a:r>
                  <a:rPr lang="en-US" sz="1600"/>
                  <a:t>is given by</a:t>
                </a:r>
                <a:endParaRPr lang="en-CA" sz="1600"/>
              </a:p>
              <a:p>
                <a:pPr marL="76200" indent="0">
                  <a:buNone/>
                </a:pPr>
                <a14:m>
                  <m:oMathPara xmlns:m="http://schemas.openxmlformats.org/officeDocument/2006/math">
                    <m:oMathParaPr>
                      <m:jc m:val="centerGroup"/>
                    </m:oMathParaPr>
                    <m:oMath xmlns:m="http://schemas.openxmlformats.org/officeDocument/2006/math">
                      <m:r>
                        <a:rPr lang="en-US" sz="1400" i="1">
                          <a:latin typeface="Cambria Math"/>
                        </a:rPr>
                        <m:t>𝑃𝑉</m:t>
                      </m:r>
                      <m:d>
                        <m:dPr>
                          <m:ctrlPr>
                            <a:rPr lang="en-CA" sz="1400" i="1">
                              <a:latin typeface="Cambria Math"/>
                            </a:rPr>
                          </m:ctrlPr>
                        </m:dPr>
                        <m:e>
                          <m:r>
                            <a:rPr lang="en-US" sz="1400" i="1">
                              <a:latin typeface="Cambria Math"/>
                            </a:rPr>
                            <m:t>0</m:t>
                          </m:r>
                        </m:e>
                      </m:d>
                      <m:r>
                        <a:rPr lang="en-US" sz="1400" i="1">
                          <a:latin typeface="Cambria Math"/>
                        </a:rPr>
                        <m:t>=</m:t>
                      </m:r>
                      <m:r>
                        <a:rPr lang="en-US" sz="1400" i="1">
                          <a:latin typeface="Cambria Math"/>
                        </a:rPr>
                        <m:t>𝑁</m:t>
                      </m:r>
                      <m:nary>
                        <m:naryPr>
                          <m:chr m:val="∑"/>
                          <m:limLoc m:val="subSup"/>
                          <m:ctrlPr>
                            <a:rPr lang="en-CA" sz="1400" i="1">
                              <a:latin typeface="Cambria Math"/>
                            </a:rPr>
                          </m:ctrlPr>
                        </m:naryPr>
                        <m:sub>
                          <m:r>
                            <a:rPr lang="en-US" sz="1400" i="1">
                              <a:latin typeface="Cambria Math"/>
                            </a:rPr>
                            <m:t>𝑖</m:t>
                          </m:r>
                          <m:r>
                            <a:rPr lang="en-US" sz="1400" i="1">
                              <a:latin typeface="Cambria Math"/>
                            </a:rPr>
                            <m:t>=1</m:t>
                          </m:r>
                        </m:sub>
                        <m:sup>
                          <m:r>
                            <a:rPr lang="en-US" sz="1400" i="1">
                              <a:latin typeface="Cambria Math"/>
                            </a:rPr>
                            <m:t>𝑛</m:t>
                          </m:r>
                        </m:sup>
                        <m:e>
                          <m:sSub>
                            <m:sSubPr>
                              <m:ctrlPr>
                                <a:rPr lang="en-CA" sz="1400" i="1">
                                  <a:latin typeface="Cambria Math"/>
                                </a:rPr>
                              </m:ctrlPr>
                            </m:sSubPr>
                            <m:e>
                              <m:r>
                                <a:rPr lang="en-US" sz="1400" i="1">
                                  <a:latin typeface="Cambria Math"/>
                                </a:rPr>
                                <m:t>𝜏</m:t>
                              </m:r>
                            </m:e>
                            <m:sub>
                              <m:r>
                                <a:rPr lang="en-US" sz="1400" i="1">
                                  <a:latin typeface="Cambria Math"/>
                                </a:rPr>
                                <m:t>𝑖</m:t>
                              </m:r>
                            </m:sub>
                          </m:sSub>
                          <m:sSub>
                            <m:sSubPr>
                              <m:ctrlPr>
                                <a:rPr lang="en-CA" sz="1400" i="1">
                                  <a:latin typeface="Cambria Math"/>
                                </a:rPr>
                              </m:ctrlPr>
                            </m:sSubPr>
                            <m:e>
                              <m:r>
                                <a:rPr lang="en-US" sz="1400" i="1">
                                  <a:latin typeface="Cambria Math"/>
                                </a:rPr>
                                <m:t>𝐷</m:t>
                              </m:r>
                            </m:e>
                            <m:sub>
                              <m:r>
                                <a:rPr lang="en-US" sz="1400" i="1">
                                  <a:latin typeface="Cambria Math"/>
                                </a:rPr>
                                <m:t>𝑖</m:t>
                              </m:r>
                            </m:sub>
                          </m:sSub>
                          <m:d>
                            <m:dPr>
                              <m:ctrlPr>
                                <a:rPr lang="en-CA" sz="1400" i="1">
                                  <a:latin typeface="Cambria Math"/>
                                </a:rPr>
                              </m:ctrlPr>
                            </m:dPr>
                            <m:e>
                              <m:r>
                                <a:rPr lang="en-US" sz="1400" i="1">
                                  <a:latin typeface="Cambria Math"/>
                                </a:rPr>
                                <m:t>𝐾</m:t>
                              </m:r>
                              <m:r>
                                <m:rPr>
                                  <m:sty m:val="p"/>
                                </m:rPr>
                                <a:rPr lang="en-US" sz="1400">
                                  <a:latin typeface="Cambria Math"/>
                                </a:rPr>
                                <m:t>Φ</m:t>
                              </m:r>
                              <m:r>
                                <a:rPr lang="en-US" sz="1400" i="1">
                                  <a:latin typeface="Cambria Math"/>
                                </a:rPr>
                                <m:t>(−</m:t>
                              </m:r>
                              <m:sSub>
                                <m:sSubPr>
                                  <m:ctrlPr>
                                    <a:rPr lang="en-CA" sz="1400" i="1">
                                      <a:latin typeface="Cambria Math"/>
                                    </a:rPr>
                                  </m:ctrlPr>
                                </m:sSubPr>
                                <m:e>
                                  <m:r>
                                    <a:rPr lang="en-US" sz="1400" i="1">
                                      <a:latin typeface="Cambria Math"/>
                                    </a:rPr>
                                    <m:t>𝑑</m:t>
                                  </m:r>
                                </m:e>
                                <m:sub>
                                  <m:r>
                                    <a:rPr lang="en-US" sz="1400" i="1">
                                      <a:latin typeface="Cambria Math"/>
                                    </a:rPr>
                                    <m:t>2</m:t>
                                  </m:r>
                                </m:sub>
                              </m:sSub>
                              <m:r>
                                <a:rPr lang="en-US" sz="1400" i="1">
                                  <a:latin typeface="Cambria Math"/>
                                </a:rPr>
                                <m:t>)−</m:t>
                              </m:r>
                              <m:sSub>
                                <m:sSubPr>
                                  <m:ctrlPr>
                                    <a:rPr lang="en-CA" sz="1400" i="1">
                                      <a:latin typeface="Cambria Math"/>
                                    </a:rPr>
                                  </m:ctrlPr>
                                </m:sSubPr>
                                <m:e>
                                  <m:r>
                                    <a:rPr lang="en-US" sz="1400" i="1">
                                      <a:latin typeface="Cambria Math"/>
                                    </a:rPr>
                                    <m:t>𝐹</m:t>
                                  </m:r>
                                </m:e>
                                <m:sub>
                                  <m:r>
                                    <a:rPr lang="en-US" sz="1400" i="1">
                                      <a:latin typeface="Cambria Math"/>
                                    </a:rPr>
                                    <m:t>𝑖</m:t>
                                  </m:r>
                                </m:sub>
                              </m:sSub>
                              <m:r>
                                <m:rPr>
                                  <m:sty m:val="p"/>
                                </m:rPr>
                                <a:rPr lang="en-US" sz="1400">
                                  <a:latin typeface="Cambria Math"/>
                                </a:rPr>
                                <m:t>Φ</m:t>
                              </m:r>
                              <m:d>
                                <m:dPr>
                                  <m:ctrlPr>
                                    <a:rPr lang="en-CA" sz="1400" i="1">
                                      <a:latin typeface="Cambria Math"/>
                                    </a:rPr>
                                  </m:ctrlPr>
                                </m:dPr>
                                <m:e>
                                  <m:r>
                                    <a:rPr lang="en-US" sz="1400" i="1">
                                      <a:latin typeface="Cambria Math"/>
                                    </a:rPr>
                                    <m:t>−</m:t>
                                  </m:r>
                                  <m:sSub>
                                    <m:sSubPr>
                                      <m:ctrlPr>
                                        <a:rPr lang="en-CA" sz="1400" i="1">
                                          <a:latin typeface="Cambria Math"/>
                                        </a:rPr>
                                      </m:ctrlPr>
                                    </m:sSubPr>
                                    <m:e>
                                      <m:r>
                                        <a:rPr lang="en-US" sz="1400" i="1">
                                          <a:latin typeface="Cambria Math"/>
                                        </a:rPr>
                                        <m:t>𝑑</m:t>
                                      </m:r>
                                    </m:e>
                                    <m:sub>
                                      <m:r>
                                        <a:rPr lang="en-US" sz="1400" i="1">
                                          <a:latin typeface="Cambria Math"/>
                                        </a:rPr>
                                        <m:t>1</m:t>
                                      </m:r>
                                    </m:sub>
                                  </m:sSub>
                                </m:e>
                              </m:d>
                            </m:e>
                          </m:d>
                        </m:e>
                      </m:nary>
                    </m:oMath>
                  </m:oMathPara>
                </a14:m>
                <a:endParaRPr lang="en-CA" sz="1400"/>
              </a:p>
              <a:p>
                <a:pPr marL="533400" lvl="1" indent="0">
                  <a:buNone/>
                </a:pPr>
                <a:r>
                  <a:rPr lang="en-US" sz="1400"/>
                  <a:t>where </a:t>
                </a:r>
                <a:endParaRPr lang="en-CA" sz="1400"/>
              </a:p>
              <a:p>
                <a:pPr marL="990600" lvl="2" indent="0">
                  <a:buNone/>
                </a:pPr>
                <a14:m>
                  <m:oMath xmlns:m="http://schemas.openxmlformats.org/officeDocument/2006/math">
                    <m:sSub>
                      <m:sSubPr>
                        <m:ctrlPr>
                          <a:rPr lang="en-CA" sz="1400" i="1">
                            <a:latin typeface="Cambria Math"/>
                          </a:rPr>
                        </m:ctrlPr>
                      </m:sSubPr>
                      <m:e>
                        <m:r>
                          <a:rPr lang="en-US" sz="1400" i="1">
                            <a:latin typeface="Cambria Math"/>
                          </a:rPr>
                          <m:t>𝐷</m:t>
                        </m:r>
                      </m:e>
                      <m:sub>
                        <m:r>
                          <a:rPr lang="en-US" sz="1400" i="1">
                            <a:latin typeface="Cambria Math"/>
                          </a:rPr>
                          <m:t>𝑖</m:t>
                        </m:r>
                      </m:sub>
                    </m:sSub>
                    <m:r>
                      <a:rPr lang="en-US" sz="1400" i="1">
                        <a:latin typeface="Cambria Math"/>
                      </a:rPr>
                      <m:t>=</m:t>
                    </m:r>
                    <m:r>
                      <a:rPr lang="en-US" sz="1400" i="1">
                        <a:latin typeface="Cambria Math"/>
                      </a:rPr>
                      <m:t>𝐷</m:t>
                    </m:r>
                    <m:r>
                      <a:rPr lang="en-US" sz="1400" i="1">
                        <a:latin typeface="Cambria Math"/>
                      </a:rPr>
                      <m:t>(0,</m:t>
                    </m:r>
                    <m:sSub>
                      <m:sSubPr>
                        <m:ctrlPr>
                          <a:rPr lang="en-CA" sz="1400" i="1">
                            <a:latin typeface="Cambria Math"/>
                          </a:rPr>
                        </m:ctrlPr>
                      </m:sSubPr>
                      <m:e>
                        <m:r>
                          <a:rPr lang="en-US" sz="1400" i="1">
                            <a:latin typeface="Cambria Math"/>
                          </a:rPr>
                          <m:t>𝑇</m:t>
                        </m:r>
                      </m:e>
                      <m:sub>
                        <m:r>
                          <a:rPr lang="en-US" sz="1400" i="1">
                            <a:latin typeface="Cambria Math"/>
                          </a:rPr>
                          <m:t>𝑖</m:t>
                        </m:r>
                      </m:sub>
                    </m:sSub>
                    <m:r>
                      <a:rPr lang="en-US" sz="1400" i="1">
                        <a:latin typeface="Cambria Math"/>
                      </a:rPr>
                      <m:t>)</m:t>
                    </m:r>
                  </m:oMath>
                </a14:m>
                <a:r>
                  <a:rPr lang="en-US" sz="1400"/>
                  <a:t> – the discount factor; </a:t>
                </a:r>
                <a:endParaRPr lang="en-CA" sz="1400"/>
              </a:p>
              <a:p>
                <a:pPr marL="990600" lvl="2" indent="0">
                  <a:buNone/>
                </a:pPr>
                <a14:m>
                  <m:oMath xmlns:m="http://schemas.openxmlformats.org/officeDocument/2006/math">
                    <m:sSub>
                      <m:sSubPr>
                        <m:ctrlPr>
                          <a:rPr lang="en-CA" sz="1400" i="1">
                            <a:latin typeface="Cambria Math"/>
                          </a:rPr>
                        </m:ctrlPr>
                      </m:sSubPr>
                      <m:e>
                        <m:r>
                          <a:rPr lang="en-US" sz="1400" i="1">
                            <a:latin typeface="Cambria Math"/>
                          </a:rPr>
                          <m:t>𝐹</m:t>
                        </m:r>
                      </m:e>
                      <m:sub>
                        <m:r>
                          <a:rPr lang="en-US" sz="1400" i="1">
                            <a:latin typeface="Cambria Math"/>
                          </a:rPr>
                          <m:t>𝑖</m:t>
                        </m:r>
                      </m:sub>
                    </m:sSub>
                    <m:r>
                      <a:rPr lang="en-US" sz="1400" i="1">
                        <a:latin typeface="Cambria Math"/>
                      </a:rPr>
                      <m:t>=</m:t>
                    </m:r>
                    <m:r>
                      <a:rPr lang="en-US" sz="1400" i="1">
                        <a:latin typeface="Cambria Math"/>
                      </a:rPr>
                      <m:t>𝐹</m:t>
                    </m:r>
                    <m:d>
                      <m:dPr>
                        <m:ctrlPr>
                          <a:rPr lang="en-CA" sz="1400" i="1">
                            <a:latin typeface="Cambria Math"/>
                          </a:rPr>
                        </m:ctrlPr>
                      </m:dPr>
                      <m:e>
                        <m:r>
                          <a:rPr lang="en-US" sz="1400" i="1">
                            <a:latin typeface="Cambria Math"/>
                          </a:rPr>
                          <m:t>𝑡</m:t>
                        </m:r>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𝑖</m:t>
                            </m:r>
                            <m:r>
                              <a:rPr lang="en-US" sz="1400" i="1">
                                <a:latin typeface="Cambria Math"/>
                              </a:rPr>
                              <m:t>−1</m:t>
                            </m:r>
                          </m:sub>
                        </m:sSub>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𝑖</m:t>
                            </m:r>
                          </m:sub>
                        </m:sSub>
                      </m:e>
                    </m:d>
                    <m:r>
                      <a:rPr lang="en-US" sz="1400" i="1">
                        <a:latin typeface="Cambria Math"/>
                      </a:rPr>
                      <m:t>=</m:t>
                    </m:r>
                    <m:d>
                      <m:dPr>
                        <m:ctrlPr>
                          <a:rPr lang="en-CA" sz="1400" i="1">
                            <a:latin typeface="Cambria Math"/>
                          </a:rPr>
                        </m:ctrlPr>
                      </m:dPr>
                      <m:e>
                        <m:f>
                          <m:fPr>
                            <m:ctrlPr>
                              <a:rPr lang="en-CA" sz="1400" i="1">
                                <a:latin typeface="Cambria Math"/>
                              </a:rPr>
                            </m:ctrlPr>
                          </m:fPr>
                          <m:num>
                            <m:sSub>
                              <m:sSubPr>
                                <m:ctrlPr>
                                  <a:rPr lang="en-CA" sz="1400" i="1">
                                    <a:latin typeface="Cambria Math"/>
                                  </a:rPr>
                                </m:ctrlPr>
                              </m:sSubPr>
                              <m:e>
                                <m:r>
                                  <a:rPr lang="en-US" sz="1400" i="1">
                                    <a:latin typeface="Cambria Math"/>
                                  </a:rPr>
                                  <m:t>𝐷</m:t>
                                </m:r>
                              </m:e>
                              <m:sub>
                                <m:r>
                                  <a:rPr lang="en-US" sz="1400" i="1">
                                    <a:latin typeface="Cambria Math"/>
                                  </a:rPr>
                                  <m:t>𝑖</m:t>
                                </m:r>
                                <m:r>
                                  <a:rPr lang="en-US" sz="1400" i="1">
                                    <a:latin typeface="Cambria Math"/>
                                  </a:rPr>
                                  <m:t>−1</m:t>
                                </m:r>
                              </m:sub>
                            </m:sSub>
                          </m:num>
                          <m:den>
                            <m:sSub>
                              <m:sSubPr>
                                <m:ctrlPr>
                                  <a:rPr lang="en-CA" sz="1400" i="1">
                                    <a:latin typeface="Cambria Math"/>
                                  </a:rPr>
                                </m:ctrlPr>
                              </m:sSubPr>
                              <m:e>
                                <m:r>
                                  <a:rPr lang="en-US" sz="1400" i="1">
                                    <a:latin typeface="Cambria Math"/>
                                  </a:rPr>
                                  <m:t>𝐷</m:t>
                                </m:r>
                              </m:e>
                              <m:sub>
                                <m:r>
                                  <a:rPr lang="en-US" sz="1400" i="1">
                                    <a:latin typeface="Cambria Math"/>
                                  </a:rPr>
                                  <m:t>𝑖</m:t>
                                </m:r>
                              </m:sub>
                            </m:sSub>
                          </m:den>
                        </m:f>
                        <m:r>
                          <a:rPr lang="en-US" sz="1400" i="1">
                            <a:latin typeface="Cambria Math"/>
                          </a:rPr>
                          <m:t>−1</m:t>
                        </m:r>
                      </m:e>
                    </m:d>
                    <m:r>
                      <a:rPr lang="en-US" sz="1400" i="1">
                        <a:latin typeface="Cambria Math"/>
                      </a:rPr>
                      <m:t>/</m:t>
                    </m:r>
                    <m:sSub>
                      <m:sSubPr>
                        <m:ctrlPr>
                          <a:rPr lang="en-CA" sz="1400" i="1">
                            <a:latin typeface="Cambria Math"/>
                          </a:rPr>
                        </m:ctrlPr>
                      </m:sSubPr>
                      <m:e>
                        <m:r>
                          <a:rPr lang="en-US" sz="1400" i="1">
                            <a:latin typeface="Cambria Math"/>
                          </a:rPr>
                          <m:t>𝜏</m:t>
                        </m:r>
                      </m:e>
                      <m:sub>
                        <m:r>
                          <a:rPr lang="en-US" sz="1400" i="1">
                            <a:latin typeface="Cambria Math"/>
                          </a:rPr>
                          <m:t>𝑖</m:t>
                        </m:r>
                      </m:sub>
                    </m:sSub>
                  </m:oMath>
                </a14:m>
                <a:r>
                  <a:rPr lang="en-US" sz="1400"/>
                  <a:t> – the forward rate for period (</a:t>
                </a:r>
                <a14:m>
                  <m:oMath xmlns:m="http://schemas.openxmlformats.org/officeDocument/2006/math">
                    <m:sSub>
                      <m:sSubPr>
                        <m:ctrlPr>
                          <a:rPr lang="en-CA" sz="1400" i="1">
                            <a:latin typeface="Cambria Math"/>
                          </a:rPr>
                        </m:ctrlPr>
                      </m:sSubPr>
                      <m:e>
                        <m:r>
                          <a:rPr lang="en-US" sz="1400" i="1">
                            <a:latin typeface="Cambria Math"/>
                          </a:rPr>
                          <m:t>𝑇</m:t>
                        </m:r>
                      </m:e>
                      <m:sub>
                        <m:r>
                          <a:rPr lang="en-US" sz="1400" i="1">
                            <a:latin typeface="Cambria Math"/>
                          </a:rPr>
                          <m:t>𝑖</m:t>
                        </m:r>
                        <m:r>
                          <a:rPr lang="en-US" sz="1400" i="1">
                            <a:latin typeface="Cambria Math"/>
                          </a:rPr>
                          <m:t>−1</m:t>
                        </m:r>
                      </m:sub>
                    </m:sSub>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𝑖</m:t>
                        </m:r>
                      </m:sub>
                    </m:sSub>
                  </m:oMath>
                </a14:m>
                <a:r>
                  <a:rPr lang="en-US" sz="1400"/>
                  <a:t>).</a:t>
                </a:r>
                <a:endParaRPr lang="en-CA" sz="1400"/>
              </a:p>
              <a:p>
                <a:pPr marL="990600" lvl="2" indent="0">
                  <a:buNone/>
                </a:pPr>
                <a14:m>
                  <m:oMath xmlns:m="http://schemas.openxmlformats.org/officeDocument/2006/math">
                    <m:r>
                      <m:rPr>
                        <m:sty m:val="p"/>
                      </m:rPr>
                      <a:rPr lang="en-US" sz="1400">
                        <a:latin typeface="Cambria Math"/>
                      </a:rPr>
                      <m:t>Φ</m:t>
                    </m:r>
                  </m:oMath>
                </a14:m>
                <a:r>
                  <a:rPr lang="en-US" sz="1400"/>
                  <a:t> – the accumulative normal distribution function</a:t>
                </a:r>
                <a:endParaRPr lang="en-CA" sz="1400"/>
              </a:p>
              <a:p>
                <a:pPr marL="990600" lvl="2" indent="0">
                  <a:buNone/>
                </a:pPr>
                <a14:m>
                  <m:oMathPara xmlns:m="http://schemas.openxmlformats.org/officeDocument/2006/math">
                    <m:oMathParaPr>
                      <m:jc m:val="left"/>
                    </m:oMathParaPr>
                    <m:oMath xmlns:m="http://schemas.openxmlformats.org/officeDocument/2006/math">
                      <m:sSub>
                        <m:sSubPr>
                          <m:ctrlPr>
                            <a:rPr lang="en-CA" sz="1400" i="1">
                              <a:latin typeface="Cambria Math"/>
                            </a:rPr>
                          </m:ctrlPr>
                        </m:sSubPr>
                        <m:e>
                          <m:r>
                            <a:rPr lang="en-US" sz="1400" i="1">
                              <a:latin typeface="Cambria Math"/>
                            </a:rPr>
                            <m:t>𝑑</m:t>
                          </m:r>
                        </m:e>
                        <m:sub>
                          <m:r>
                            <a:rPr lang="en-US" sz="1400" i="1">
                              <a:latin typeface="Cambria Math"/>
                            </a:rPr>
                            <m:t>1,2</m:t>
                          </m:r>
                        </m:sub>
                      </m:sSub>
                      <m:r>
                        <a:rPr lang="en-US" sz="1400" i="1">
                          <a:latin typeface="Cambria Math"/>
                        </a:rPr>
                        <m:t>=</m:t>
                      </m:r>
                      <m:f>
                        <m:fPr>
                          <m:ctrlPr>
                            <a:rPr lang="en-CA" sz="1400" i="1">
                              <a:latin typeface="Cambria Math"/>
                            </a:rPr>
                          </m:ctrlPr>
                        </m:fPr>
                        <m:num>
                          <m:r>
                            <m:rPr>
                              <m:sty m:val="p"/>
                            </m:rPr>
                            <a:rPr lang="en-US" sz="1400">
                              <a:latin typeface="Cambria Math"/>
                            </a:rPr>
                            <m:t>ln</m:t>
                          </m:r>
                          <m:r>
                            <a:rPr lang="en-US" sz="1400">
                              <a:latin typeface="Cambria Math"/>
                            </a:rPr>
                            <m:t>⁡</m:t>
                          </m:r>
                          <m:r>
                            <a:rPr lang="en-US" sz="1400" i="1">
                              <a:latin typeface="Cambria Math"/>
                            </a:rPr>
                            <m:t>(</m:t>
                          </m:r>
                          <m:f>
                            <m:fPr>
                              <m:ctrlPr>
                                <a:rPr lang="en-CA" sz="1400" i="1">
                                  <a:latin typeface="Cambria Math"/>
                                </a:rPr>
                              </m:ctrlPr>
                            </m:fPr>
                            <m:num>
                              <m:sSub>
                                <m:sSubPr>
                                  <m:ctrlPr>
                                    <a:rPr lang="en-CA" sz="1400" i="1">
                                      <a:latin typeface="Cambria Math"/>
                                    </a:rPr>
                                  </m:ctrlPr>
                                </m:sSubPr>
                                <m:e>
                                  <m:r>
                                    <a:rPr lang="en-US" sz="1400" i="1">
                                      <a:latin typeface="Cambria Math"/>
                                    </a:rPr>
                                    <m:t>𝐹</m:t>
                                  </m:r>
                                </m:e>
                                <m:sub>
                                  <m:r>
                                    <a:rPr lang="en-US" sz="1400" i="1">
                                      <a:latin typeface="Cambria Math"/>
                                    </a:rPr>
                                    <m:t>𝑖</m:t>
                                  </m:r>
                                </m:sub>
                              </m:sSub>
                            </m:num>
                            <m:den>
                              <m:r>
                                <a:rPr lang="en-US" sz="1400" i="1">
                                  <a:latin typeface="Cambria Math"/>
                                </a:rPr>
                                <m:t>𝐾</m:t>
                              </m:r>
                            </m:den>
                          </m:f>
                          <m:r>
                            <a:rPr lang="en-US" sz="1400" i="1">
                              <a:latin typeface="Cambria Math"/>
                            </a:rPr>
                            <m:t>)±0.5</m:t>
                          </m:r>
                          <m:sSubSup>
                            <m:sSubSupPr>
                              <m:ctrlPr>
                                <a:rPr lang="en-CA" sz="1400" i="1">
                                  <a:latin typeface="Cambria Math"/>
                                </a:rPr>
                              </m:ctrlPr>
                            </m:sSubSupPr>
                            <m:e>
                              <m:r>
                                <a:rPr lang="en-US" sz="1400" i="1">
                                  <a:latin typeface="Cambria Math"/>
                                </a:rPr>
                                <m:t>𝜎</m:t>
                              </m:r>
                            </m:e>
                            <m:sub>
                              <m:r>
                                <a:rPr lang="en-US" sz="1400" i="1">
                                  <a:latin typeface="Cambria Math"/>
                                </a:rPr>
                                <m:t>𝑖</m:t>
                              </m:r>
                            </m:sub>
                            <m:sup>
                              <m:r>
                                <a:rPr lang="en-US" sz="1400" i="1">
                                  <a:latin typeface="Cambria Math"/>
                                </a:rPr>
                                <m:t>2</m:t>
                              </m:r>
                            </m:sup>
                          </m:sSubSup>
                          <m:sSub>
                            <m:sSubPr>
                              <m:ctrlPr>
                                <a:rPr lang="en-CA" sz="1400" i="1">
                                  <a:latin typeface="Cambria Math"/>
                                </a:rPr>
                              </m:ctrlPr>
                            </m:sSubPr>
                            <m:e>
                              <m:r>
                                <a:rPr lang="en-US" sz="1400" i="1">
                                  <a:latin typeface="Cambria Math"/>
                                </a:rPr>
                                <m:t>𝑇</m:t>
                              </m:r>
                            </m:e>
                            <m:sub>
                              <m:r>
                                <a:rPr lang="en-US" sz="1400" i="1">
                                  <a:latin typeface="Cambria Math"/>
                                </a:rPr>
                                <m:t>𝑖</m:t>
                              </m:r>
                            </m:sub>
                          </m:sSub>
                        </m:num>
                        <m:den>
                          <m:sSub>
                            <m:sSubPr>
                              <m:ctrlPr>
                                <a:rPr lang="en-CA" sz="1400" i="1">
                                  <a:latin typeface="Cambria Math"/>
                                </a:rPr>
                              </m:ctrlPr>
                            </m:sSubPr>
                            <m:e>
                              <m:r>
                                <a:rPr lang="en-US" sz="1400" i="1">
                                  <a:latin typeface="Cambria Math"/>
                                </a:rPr>
                                <m:t>𝜎</m:t>
                              </m:r>
                            </m:e>
                            <m:sub>
                              <m:r>
                                <a:rPr lang="en-US" sz="1400" i="1">
                                  <a:latin typeface="Cambria Math"/>
                                </a:rPr>
                                <m:t>𝑖</m:t>
                              </m:r>
                            </m:sub>
                          </m:sSub>
                          <m:rad>
                            <m:radPr>
                              <m:degHide m:val="on"/>
                              <m:ctrlPr>
                                <a:rPr lang="en-CA" sz="1400" i="1">
                                  <a:latin typeface="Cambria Math"/>
                                </a:rPr>
                              </m:ctrlPr>
                            </m:radPr>
                            <m:deg/>
                            <m:e>
                              <m:sSub>
                                <m:sSubPr>
                                  <m:ctrlPr>
                                    <a:rPr lang="en-CA" sz="1400" i="1">
                                      <a:latin typeface="Cambria Math"/>
                                    </a:rPr>
                                  </m:ctrlPr>
                                </m:sSubPr>
                                <m:e>
                                  <m:r>
                                    <a:rPr lang="en-US" sz="1400" i="1">
                                      <a:latin typeface="Cambria Math"/>
                                    </a:rPr>
                                    <m:t>𝑇</m:t>
                                  </m:r>
                                </m:e>
                                <m:sub>
                                  <m:r>
                                    <a:rPr lang="en-US" sz="1400" i="1">
                                      <a:latin typeface="Cambria Math"/>
                                    </a:rPr>
                                    <m:t>𝑖</m:t>
                                  </m:r>
                                </m:sub>
                              </m:sSub>
                            </m:e>
                          </m:rad>
                        </m:den>
                      </m:f>
                    </m:oMath>
                  </m:oMathPara>
                </a14:m>
                <a:endParaRPr lang="en-CA" sz="1400"/>
              </a:p>
              <a:p>
                <a:endParaRPr lang="en-CA" sz="1600"/>
              </a:p>
            </p:txBody>
          </p:sp>
        </mc:Choice>
        <mc:Fallback xmlns="">
          <p:sp>
            <p:nvSpPr>
              <p:cNvPr id="125" name="Shape 125"/>
              <p:cNvSpPr txBox="1">
                <a:spLocks noGrp="1" noRot="1" noChangeAspect="1" noMove="1" noResize="1" noEditPoints="1" noAdjustHandles="1" noChangeArrowheads="1" noChangeShapeType="1" noTextEdit="1"/>
              </p:cNvSpPr>
              <p:nvPr>
                <p:ph type="body" idx="1"/>
              </p:nvPr>
            </p:nvSpPr>
            <p:spPr>
              <a:xfrm>
                <a:off x="827584" y="1471092"/>
                <a:ext cx="7586724" cy="3332906"/>
              </a:xfrm>
              <a:prstGeom prst="rect">
                <a:avLst/>
              </a:prstGeom>
              <a:blipFill rotWithShape="1">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697542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Floor</a:t>
            </a:r>
            <a:endParaRPr sz="2000"/>
          </a:p>
        </p:txBody>
      </p:sp>
      <p:sp>
        <p:nvSpPr>
          <p:cNvPr id="125" name="Shape 125"/>
          <p:cNvSpPr txBox="1">
            <a:spLocks noGrp="1"/>
          </p:cNvSpPr>
          <p:nvPr>
            <p:ph type="body" idx="1"/>
          </p:nvPr>
        </p:nvSpPr>
        <p:spPr>
          <a:xfrm>
            <a:off x="827584" y="1471092"/>
            <a:ext cx="7586724" cy="3332906"/>
          </a:xfrm>
          <a:prstGeom prst="rect">
            <a:avLst/>
          </a:prstGeom>
        </p:spPr>
        <p:txBody>
          <a:bodyPr spcFirstLastPara="1" wrap="square" lIns="91425" tIns="91425" rIns="91425" bIns="91425" anchor="t" anchorCtr="0">
            <a:noAutofit/>
          </a:bodyPr>
          <a:lstStyle/>
          <a:p>
            <a:pPr marL="76200" lvl="0" indent="0" algn="ctr">
              <a:buNone/>
            </a:pPr>
            <a:r>
              <a:rPr lang="en-US"/>
              <a:t>Practical Notes</a:t>
            </a:r>
            <a:endParaRPr lang="en-CA"/>
          </a:p>
          <a:p>
            <a:pPr lvl="0"/>
            <a:r>
              <a:rPr lang="en-US" sz="1600"/>
              <a:t>Interest rate </a:t>
            </a:r>
            <a:r>
              <a:rPr lang="en-US" sz="1600" smtClean="0"/>
              <a:t>floors </a:t>
            </a:r>
            <a:r>
              <a:rPr lang="en-US" sz="1600"/>
              <a:t>are valued via the Black model in the market.</a:t>
            </a:r>
            <a:endParaRPr lang="en-CA" sz="1600"/>
          </a:p>
          <a:p>
            <a:pPr lvl="0"/>
            <a:r>
              <a:rPr lang="en-US" sz="1600"/>
              <a:t>The forward rate is simply compounded.</a:t>
            </a:r>
            <a:endParaRPr lang="en-CA" sz="1600"/>
          </a:p>
          <a:p>
            <a:pPr lvl="0"/>
            <a:r>
              <a:rPr lang="en-US" sz="1600"/>
              <a:t>The first key to value a </a:t>
            </a:r>
            <a:r>
              <a:rPr lang="en-US" sz="1600" smtClean="0"/>
              <a:t>floor </a:t>
            </a:r>
            <a:r>
              <a:rPr lang="en-US" sz="1600"/>
              <a:t>is to generate the cash flows. The cash flow generation is based on the start time, end time and payment frequency, plus calendar (holidays), business convention (e.g., modified following, following, etc.) and whether sticky month end.</a:t>
            </a:r>
            <a:endParaRPr lang="en-CA" sz="1600"/>
          </a:p>
          <a:p>
            <a:pPr lvl="0"/>
            <a:r>
              <a:rPr lang="en-US" sz="1600"/>
              <a:t>Then you need to construct interest zero rate curve by bootstrapping the most liquid interest rate instruments in the market. The most common used yield curve is continuously compounded</a:t>
            </a:r>
            <a:r>
              <a:rPr lang="en-US" sz="1600" smtClean="0"/>
              <a:t>.</a:t>
            </a:r>
            <a:endParaRPr lang="en-CA" sz="1600"/>
          </a:p>
        </p:txBody>
      </p:sp>
    </p:spTree>
    <p:extLst>
      <p:ext uri="{BB962C8B-B14F-4D97-AF65-F5344CB8AC3E}">
        <p14:creationId xmlns:p14="http://schemas.microsoft.com/office/powerpoint/2010/main" val="3826086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Floor</a:t>
            </a:r>
            <a:endParaRPr sz="2000"/>
          </a:p>
        </p:txBody>
      </p:sp>
      <mc:AlternateContent xmlns:mc="http://schemas.openxmlformats.org/markup-compatibility/2006">
        <mc:Choice xmlns:a14="http://schemas.microsoft.com/office/drawing/2010/main" Requires="a14">
          <p:sp>
            <p:nvSpPr>
              <p:cNvPr id="125" name="Shape 125"/>
              <p:cNvSpPr txBox="1">
                <a:spLocks noGrp="1"/>
              </p:cNvSpPr>
              <p:nvPr>
                <p:ph type="body" idx="1"/>
              </p:nvPr>
            </p:nvSpPr>
            <p:spPr>
              <a:xfrm>
                <a:off x="827584" y="1471092"/>
                <a:ext cx="7586724" cy="3332906"/>
              </a:xfrm>
              <a:prstGeom prst="rect">
                <a:avLst/>
              </a:prstGeom>
            </p:spPr>
            <p:txBody>
              <a:bodyPr spcFirstLastPara="1" wrap="square" lIns="91425" tIns="91425" rIns="91425" bIns="91425" anchor="t" anchorCtr="0">
                <a:noAutofit/>
              </a:bodyPr>
              <a:lstStyle/>
              <a:p>
                <a:pPr marL="76200" lvl="0" indent="0" algn="ctr">
                  <a:buNone/>
                </a:pPr>
                <a:r>
                  <a:rPr lang="en-US" smtClean="0"/>
                  <a:t>Practical Notes</a:t>
                </a:r>
                <a:endParaRPr lang="en-CA"/>
              </a:p>
              <a:p>
                <a:pPr lvl="0"/>
                <a:r>
                  <a:rPr lang="en-US" sz="1600" smtClean="0"/>
                  <a:t>Another </a:t>
                </a:r>
                <a:r>
                  <a:rPr lang="en-US" sz="1600"/>
                  <a:t>key for accurately pricing an outstanding cap/floor is to construct an arbitrage-free volatility surface. </a:t>
                </a:r>
                <a:endParaRPr lang="en-CA" sz="1600"/>
              </a:p>
              <a:p>
                <a:pPr lvl="0"/>
                <a:r>
                  <a:rPr lang="en-US" sz="1600"/>
                  <a:t>The accrual period is calculated according to the start date and end date of a cash flow plus day count convention</a:t>
                </a:r>
                <a:endParaRPr lang="en-CA" sz="1600"/>
              </a:p>
              <a:p>
                <a:pPr lvl="0"/>
                <a:r>
                  <a:rPr lang="en-US" sz="1600"/>
                  <a:t>The formula above doesn’t contain the last live reset cash flow whose reset date is less than valuation date but payment date is greater than valuation date. The reset value is </a:t>
                </a:r>
                <a:endParaRPr lang="en-CA" sz="1600"/>
              </a:p>
              <a:p>
                <a:pPr marL="533400" lvl="1" indent="0">
                  <a:buNone/>
                </a:pPr>
                <a14:m>
                  <m:oMathPara xmlns:m="http://schemas.openxmlformats.org/officeDocument/2006/math">
                    <m:oMathParaPr>
                      <m:jc m:val="centerGroup"/>
                    </m:oMathParaPr>
                    <m:oMath xmlns:m="http://schemas.openxmlformats.org/officeDocument/2006/math">
                      <m:sSub>
                        <m:sSubPr>
                          <m:ctrlPr>
                            <a:rPr lang="en-CA" sz="1600" i="1">
                              <a:latin typeface="Cambria Math"/>
                            </a:rPr>
                          </m:ctrlPr>
                        </m:sSubPr>
                        <m:e>
                          <m:r>
                            <a:rPr lang="en-US" sz="1600" i="1">
                              <a:latin typeface="Cambria Math"/>
                            </a:rPr>
                            <m:t>𝑃𝑉</m:t>
                          </m:r>
                        </m:e>
                        <m:sub>
                          <m:r>
                            <a:rPr lang="en-US" sz="1600" i="1">
                              <a:latin typeface="Cambria Math"/>
                            </a:rPr>
                            <m:t>𝑟𝑒𝑠𝑒𝑡</m:t>
                          </m:r>
                        </m:sub>
                      </m:sSub>
                      <m:r>
                        <a:rPr lang="en-US" sz="1600" i="1">
                          <a:latin typeface="Cambria Math"/>
                        </a:rPr>
                        <m:t>=</m:t>
                      </m:r>
                      <m:r>
                        <a:rPr lang="en-US" sz="1600" i="1">
                          <a:latin typeface="Cambria Math"/>
                        </a:rPr>
                        <m:t>𝑁</m:t>
                      </m:r>
                      <m:r>
                        <a:rPr lang="en-US" sz="1600" i="1">
                          <a:latin typeface="Cambria Math"/>
                        </a:rPr>
                        <m:t>∗</m:t>
                      </m:r>
                      <m:r>
                        <a:rPr lang="en-US" sz="1600" i="1">
                          <a:latin typeface="Cambria Math"/>
                        </a:rPr>
                        <m:t>𝜏</m:t>
                      </m:r>
                      <m:r>
                        <a:rPr lang="en-US" sz="1600" i="1">
                          <a:latin typeface="Cambria Math"/>
                        </a:rPr>
                        <m:t>∗</m:t>
                      </m:r>
                      <m:r>
                        <a:rPr lang="en-US" sz="1600" i="1">
                          <a:latin typeface="Cambria Math"/>
                        </a:rPr>
                        <m:t>𝑚𝑎𝑥</m:t>
                      </m:r>
                      <m:d>
                        <m:dPr>
                          <m:ctrlPr>
                            <a:rPr lang="en-US" sz="1600" i="1">
                              <a:latin typeface="Cambria Math"/>
                            </a:rPr>
                          </m:ctrlPr>
                        </m:dPr>
                        <m:e>
                          <m:r>
                            <a:rPr lang="en-US" sz="1600" i="1">
                              <a:latin typeface="Cambria Math"/>
                            </a:rPr>
                            <m:t>𝐾</m:t>
                          </m:r>
                          <m:r>
                            <a:rPr lang="en-CA" sz="1600" b="0" i="1" smtClean="0">
                              <a:latin typeface="Cambria Math"/>
                            </a:rPr>
                            <m:t>−</m:t>
                          </m:r>
                          <m:r>
                            <a:rPr lang="en-CA" sz="1600" b="0" i="1" smtClean="0">
                              <a:latin typeface="Cambria Math"/>
                            </a:rPr>
                            <m:t>𝑅</m:t>
                          </m:r>
                          <m:r>
                            <a:rPr lang="en-US" sz="1600" i="1">
                              <a:latin typeface="Cambria Math"/>
                            </a:rPr>
                            <m:t>,0</m:t>
                          </m:r>
                        </m:e>
                      </m:d>
                    </m:oMath>
                  </m:oMathPara>
                </a14:m>
                <a:endParaRPr lang="en-CA" sz="1600" smtClean="0"/>
              </a:p>
              <a:p>
                <a:pPr marL="533400" lvl="1" indent="0">
                  <a:buNone/>
                </a:pPr>
                <a:r>
                  <a:rPr lang="en-US" sz="1600" smtClean="0"/>
                  <a:t>which </a:t>
                </a:r>
                <a:r>
                  <a:rPr lang="en-US" sz="1600"/>
                  <a:t>should be added into the above present value.</a:t>
                </a:r>
                <a:endParaRPr lang="en-CA" sz="1600"/>
              </a:p>
              <a:p>
                <a:endParaRPr lang="en-CA" sz="1600"/>
              </a:p>
            </p:txBody>
          </p:sp>
        </mc:Choice>
        <mc:Fallback>
          <p:sp>
            <p:nvSpPr>
              <p:cNvPr id="125" name="Shape 125"/>
              <p:cNvSpPr txBox="1">
                <a:spLocks noGrp="1" noRot="1" noChangeAspect="1" noMove="1" noResize="1" noEditPoints="1" noAdjustHandles="1" noChangeArrowheads="1" noChangeShapeType="1" noTextEdit="1"/>
              </p:cNvSpPr>
              <p:nvPr>
                <p:ph type="body" idx="1"/>
              </p:nvPr>
            </p:nvSpPr>
            <p:spPr>
              <a:xfrm>
                <a:off x="827584" y="1471092"/>
                <a:ext cx="7586724" cy="3332906"/>
              </a:xfrm>
              <a:prstGeom prst="rect">
                <a:avLst/>
              </a:prstGeom>
              <a:blipFill rotWithShape="1">
                <a:blip r:embed="rId3"/>
                <a:stretch>
                  <a:fillRect r="-643"/>
                </a:stretch>
              </a:blipFill>
            </p:spPr>
            <p:txBody>
              <a:bodyPr/>
              <a:lstStyle/>
              <a:p>
                <a:r>
                  <a:rPr lang="en-CA">
                    <a:noFill/>
                  </a:rPr>
                  <a:t> </a:t>
                </a:r>
              </a:p>
            </p:txBody>
          </p:sp>
        </mc:Fallback>
      </mc:AlternateContent>
    </p:spTree>
    <p:extLst>
      <p:ext uri="{BB962C8B-B14F-4D97-AF65-F5344CB8AC3E}">
        <p14:creationId xmlns:p14="http://schemas.microsoft.com/office/powerpoint/2010/main" val="1815076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Floor</a:t>
            </a:r>
            <a:endParaRPr sz="2000"/>
          </a:p>
        </p:txBody>
      </p:sp>
      <p:sp>
        <p:nvSpPr>
          <p:cNvPr id="125" name="Shape 125"/>
          <p:cNvSpPr txBox="1">
            <a:spLocks noGrp="1"/>
          </p:cNvSpPr>
          <p:nvPr>
            <p:ph type="body" idx="1"/>
          </p:nvPr>
        </p:nvSpPr>
        <p:spPr>
          <a:xfrm>
            <a:off x="827584" y="1471092"/>
            <a:ext cx="7586724" cy="3332906"/>
          </a:xfrm>
          <a:prstGeom prst="rect">
            <a:avLst/>
          </a:prstGeom>
        </p:spPr>
        <p:txBody>
          <a:bodyPr spcFirstLastPara="1" wrap="square" lIns="91425" tIns="91425" rIns="91425" bIns="91425" anchor="t" anchorCtr="0">
            <a:noAutofit/>
          </a:bodyPr>
          <a:lstStyle/>
          <a:p>
            <a:pPr marL="76200" lvl="0" indent="0" algn="ctr">
              <a:buNone/>
            </a:pPr>
            <a:r>
              <a:rPr lang="en-US"/>
              <a:t>A Real World Example</a:t>
            </a:r>
            <a:endParaRPr lang="en-CA"/>
          </a:p>
          <a:p>
            <a:endParaRPr lang="en-CA" sz="1600"/>
          </a:p>
        </p:txBody>
      </p:sp>
      <p:graphicFrame>
        <p:nvGraphicFramePr>
          <p:cNvPr id="4" name="Table 3"/>
          <p:cNvGraphicFramePr>
            <a:graphicFrameLocks noGrp="1"/>
          </p:cNvGraphicFramePr>
          <p:nvPr>
            <p:extLst>
              <p:ext uri="{D42A27DB-BD31-4B8C-83A1-F6EECF244321}">
                <p14:modId xmlns:p14="http://schemas.microsoft.com/office/powerpoint/2010/main" val="1487347608"/>
              </p:ext>
            </p:extLst>
          </p:nvPr>
        </p:nvGraphicFramePr>
        <p:xfrm>
          <a:off x="3203848" y="2283718"/>
          <a:ext cx="2941955" cy="2506218"/>
        </p:xfrm>
        <a:graphic>
          <a:graphicData uri="http://schemas.openxmlformats.org/drawingml/2006/table">
            <a:tbl>
              <a:tblPr firstRow="1" firstCol="1" bandRow="1">
                <a:tableStyleId>{96145309-564F-4F0F-801C-C215B3F1332B}</a:tableStyleId>
              </a:tblPr>
              <a:tblGrid>
                <a:gridCol w="1591945"/>
                <a:gridCol w="1350010"/>
              </a:tblGrid>
              <a:tr h="0">
                <a:tc>
                  <a:txBody>
                    <a:bodyPr/>
                    <a:lstStyle/>
                    <a:p>
                      <a:pPr>
                        <a:lnSpc>
                          <a:spcPct val="115000"/>
                        </a:lnSpc>
                        <a:spcAft>
                          <a:spcPts val="0"/>
                        </a:spcAft>
                      </a:pPr>
                      <a:r>
                        <a:rPr lang="en-US" sz="1100">
                          <a:effectLst/>
                        </a:rPr>
                        <a:t>Buy Sell</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smtClean="0">
                          <a:effectLst/>
                        </a:rPr>
                        <a:t>Buy</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Strike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smtClean="0">
                          <a:effectLst/>
                        </a:rPr>
                        <a:t>0.025</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Trade Date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1/11/2016</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Start Date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1/13/2016</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Maturity Date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1/2/2019</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Currency</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USD</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Day Count</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dcAct360</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Rate type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Float</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Notional</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15090000</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Pay Receive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Pay</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Payment Frequency</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1M</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Index Tenor</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1M</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Index Type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LIBOR</a:t>
                      </a:r>
                      <a:endParaRPr lang="en-CA" sz="1100">
                        <a:effectLst/>
                        <a:latin typeface="Calibri"/>
                        <a:ea typeface="SimSun"/>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706421605"/>
      </p:ext>
    </p:extLst>
  </p:cSld>
  <p:clrMapOvr>
    <a:masterClrMapping/>
  </p:clrMapOvr>
</p:sld>
</file>

<file path=ppt/theme/theme1.xml><?xml version="1.0" encoding="utf-8"?>
<a:theme xmlns:a="http://schemas.openxmlformats.org/drawingml/2006/main"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2410</TotalTime>
  <Words>712</Words>
  <Application>Microsoft Office PowerPoint</Application>
  <PresentationFormat>On-screen Show (16:9)</PresentationFormat>
  <Paragraphs>84</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Karla</vt:lpstr>
      <vt:lpstr>Raleway</vt:lpstr>
      <vt:lpstr>Cambria Math</vt:lpstr>
      <vt:lpstr>Calibri</vt:lpstr>
      <vt:lpstr>Times New Roman</vt:lpstr>
      <vt:lpstr>SimSun</vt:lpstr>
      <vt:lpstr>Escalus template</vt:lpstr>
      <vt:lpstr> Interest Rate Floors and Vaulation  Alan White  FinPricing  http://www.finpricing.com  </vt:lpstr>
      <vt:lpstr>Floor</vt:lpstr>
      <vt:lpstr>Floor</vt:lpstr>
      <vt:lpstr>Floor</vt:lpstr>
      <vt:lpstr>Floor</vt:lpstr>
      <vt:lpstr>Floor</vt:lpstr>
      <vt:lpstr>Floor</vt:lpstr>
      <vt:lpstr>Floor</vt:lpstr>
      <vt:lpstr>Floor</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Tom</dc:creator>
  <cp:lastModifiedBy>tim</cp:lastModifiedBy>
  <cp:revision>273</cp:revision>
  <dcterms:modified xsi:type="dcterms:W3CDTF">2018-04-24T13:59:24Z</dcterms:modified>
</cp:coreProperties>
</file>