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4"/>
  </p:notesMasterIdLst>
  <p:sldIdLst>
    <p:sldId id="256" r:id="rId2"/>
    <p:sldId id="261" r:id="rId3"/>
    <p:sldId id="298" r:id="rId4"/>
    <p:sldId id="299" r:id="rId5"/>
    <p:sldId id="300" r:id="rId6"/>
    <p:sldId id="301" r:id="rId7"/>
    <p:sldId id="306" r:id="rId8"/>
    <p:sldId id="307" r:id="rId9"/>
    <p:sldId id="302" r:id="rId10"/>
    <p:sldId id="303" r:id="rId11"/>
    <p:sldId id="305" r:id="rId12"/>
    <p:sldId id="297" r:id="rId13"/>
  </p:sldIdLst>
  <p:sldSz cx="9144000" cy="5143500" type="screen16x9"/>
  <p:notesSz cx="6858000" cy="9144000"/>
  <p:embeddedFontLst>
    <p:embeddedFont>
      <p:font typeface="SimSun" panose="02010600030101010101" pitchFamily="2" charset="-122"/>
      <p:regular r:id="rId15"/>
    </p:embeddedFont>
    <p:embeddedFont>
      <p:font typeface="Raleway" panose="020B0604020202020204" charset="0"/>
      <p:regular r:id="rId16"/>
      <p:bold r:id="rId17"/>
      <p:italic r:id="rId18"/>
      <p:boldItalic r:id="rId19"/>
    </p:embeddedFont>
    <p:embeddedFont>
      <p:font typeface="Karla" panose="020B0604020202020204" charset="0"/>
      <p:regular r:id="rId20"/>
      <p:bold r:id="rId21"/>
      <p:italic r:id="rId22"/>
      <p:boldItalic r:id="rId23"/>
    </p:embeddedFont>
    <p:embeddedFont>
      <p:font typeface="Cambria Math" panose="02040503050406030204" pitchFamily="18" charset="0"/>
      <p:regular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403648" y="1995686"/>
            <a:ext cx="6817433" cy="1159800"/>
          </a:xfrm>
          <a:prstGeom prst="rect">
            <a:avLst/>
          </a:prstGeom>
        </p:spPr>
        <p:txBody>
          <a:bodyPr spcFirstLastPara="1" wrap="square" lIns="91425" tIns="91425" rIns="91425" bIns="91425" anchor="ctr" anchorCtr="0">
            <a:normAutofit fontScale="90000"/>
          </a:bodyPr>
          <a:lstStyle/>
          <a:p>
            <a:pPr lvl="0"/>
            <a:r>
              <a:rPr lang="en" sz="4400" smtClean="0"/>
              <a:t/>
            </a:r>
            <a:br>
              <a:rPr lang="en" sz="4400" smtClean="0"/>
            </a:br>
            <a:r>
              <a:rPr lang="en-US" sz="4000"/>
              <a:t>Forward Rate Agreement (FRA</a:t>
            </a:r>
            <a:r>
              <a:rPr lang="en-US" sz="4000" smtClean="0"/>
              <a:t>) Product and Valuation</a:t>
            </a:r>
            <a:r>
              <a:rPr lang="en" sz="4400" smtClean="0"/>
              <a:t/>
            </a:r>
            <a:br>
              <a:rPr lang="en" sz="4400" smtClean="0"/>
            </a:br>
            <a:r>
              <a:rPr lang="en" sz="4400" smtClean="0"/>
              <a:t/>
            </a:r>
            <a:br>
              <a:rPr lang="en" sz="4400" smtClean="0"/>
            </a:br>
            <a:r>
              <a:rPr lang="en" sz="2400" smtClean="0"/>
              <a:t>Alan White</a:t>
            </a:r>
            <a:br>
              <a:rPr lang="en" sz="2400" smtClean="0"/>
            </a:br>
            <a:r>
              <a:rPr lang="en" sz="1800"/>
              <a:t/>
            </a:r>
            <a:br>
              <a:rPr lang="en" sz="1800"/>
            </a:br>
            <a:r>
              <a:rPr lang="en" sz="1800" smtClean="0"/>
              <a:t>FinPricing</a:t>
            </a:r>
            <a:br>
              <a:rPr lang="en" sz="1800" smtClean="0"/>
            </a:br>
            <a:r>
              <a:rPr lang="en" sz="1800" smtClean="0"/>
              <a:t/>
            </a:r>
            <a:br>
              <a:rPr lang="en" sz="1800" smtClean="0"/>
            </a:br>
            <a:r>
              <a:rPr lang="en" sz="1600" smtClean="0"/>
              <a:t>http:</a:t>
            </a:r>
            <a:r>
              <a:rPr lang="en-CA" sz="1600" smtClean="0"/>
              <a:t>//www.finpricing.com</a:t>
            </a: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FRA</a:t>
            </a:r>
            <a:endParaRPr sz="2000"/>
          </a:p>
        </p:txBody>
      </p:sp>
      <p:sp>
        <p:nvSpPr>
          <p:cNvPr id="125" name="Shape 125"/>
          <p:cNvSpPr txBox="1">
            <a:spLocks noGrp="1"/>
          </p:cNvSpPr>
          <p:nvPr>
            <p:ph type="body" idx="1"/>
          </p:nvPr>
        </p:nvSpPr>
        <p:spPr>
          <a:xfrm>
            <a:off x="683568" y="1491630"/>
            <a:ext cx="7730740" cy="3384376"/>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Guide</a:t>
            </a:r>
            <a:r>
              <a:rPr lang="en-US" smtClean="0"/>
              <a:t> </a:t>
            </a:r>
            <a:r>
              <a:rPr lang="en-US" smtClean="0"/>
              <a:t>(Cont)</a:t>
            </a:r>
            <a:endParaRPr lang="en-CA"/>
          </a:p>
          <a:p>
            <a:pPr lvl="0">
              <a:spcBef>
                <a:spcPts val="1800"/>
              </a:spcBef>
            </a:pPr>
            <a:r>
              <a:rPr lang="en-US" sz="1600"/>
              <a:t>To use the formula, you need to compute simply compounded forward rate instead of other compounding types.</a:t>
            </a:r>
            <a:endParaRPr lang="en-CA" sz="1600"/>
          </a:p>
          <a:p>
            <a:pPr lvl="0"/>
            <a:r>
              <a:rPr lang="en-US" sz="1600"/>
              <a:t>The accrual period is calculated according to the start date and end date of a cash flow plus day count convention </a:t>
            </a:r>
            <a:endParaRPr lang="en-CA" sz="1600"/>
          </a:p>
          <a:p>
            <a:pPr lvl="0"/>
            <a:r>
              <a:rPr lang="en-US" sz="1600"/>
              <a:t>We assume that accrual periods are the same as forwarding periods and payment dates are the same as accrual end dates in the above formulas for brevity. But in fact, they are slightly different due to different market conventions.</a:t>
            </a:r>
            <a:endParaRPr lang="en-CA" sz="1600"/>
          </a:p>
        </p:txBody>
      </p:sp>
    </p:spTree>
    <p:extLst>
      <p:ext uri="{BB962C8B-B14F-4D97-AF65-F5344CB8AC3E}">
        <p14:creationId xmlns:p14="http://schemas.microsoft.com/office/powerpoint/2010/main" val="60876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FRA</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pPr lvl="1"/>
            <a:endParaRPr lang="en-CA" sz="1600"/>
          </a:p>
          <a:p>
            <a:pPr lvl="0"/>
            <a:endParaRPr lang="en-CA" sz="1600"/>
          </a:p>
        </p:txBody>
      </p:sp>
      <p:graphicFrame>
        <p:nvGraphicFramePr>
          <p:cNvPr id="2" name="Table 1"/>
          <p:cNvGraphicFramePr>
            <a:graphicFrameLocks noGrp="1"/>
          </p:cNvGraphicFramePr>
          <p:nvPr>
            <p:extLst>
              <p:ext uri="{D42A27DB-BD31-4B8C-83A1-F6EECF244321}">
                <p14:modId xmlns:p14="http://schemas.microsoft.com/office/powerpoint/2010/main" val="2939877620"/>
              </p:ext>
            </p:extLst>
          </p:nvPr>
        </p:nvGraphicFramePr>
        <p:xfrm>
          <a:off x="1619672" y="1995686"/>
          <a:ext cx="6080760" cy="2827782"/>
        </p:xfrm>
        <a:graphic>
          <a:graphicData uri="http://schemas.openxmlformats.org/drawingml/2006/table">
            <a:tbl>
              <a:tblPr firstRow="1" firstCol="1" bandRow="1">
                <a:tableStyleId>{96145309-564F-4F0F-801C-C215B3F1332B}</a:tableStyleId>
              </a:tblPr>
              <a:tblGrid>
                <a:gridCol w="1520190"/>
                <a:gridCol w="1520190"/>
                <a:gridCol w="1520190"/>
                <a:gridCol w="1520190"/>
              </a:tblGrid>
              <a:tr h="0">
                <a:tc gridSpan="2">
                  <a:txBody>
                    <a:bodyPr/>
                    <a:lstStyle/>
                    <a:p>
                      <a:pPr algn="ctr">
                        <a:lnSpc>
                          <a:spcPct val="150000"/>
                        </a:lnSpc>
                        <a:spcAft>
                          <a:spcPts val="0"/>
                        </a:spcAft>
                      </a:pPr>
                      <a:r>
                        <a:rPr lang="en-US" sz="1100" b="1">
                          <a:effectLst/>
                        </a:rPr>
                        <a:t>Leg 1 Specification</a:t>
                      </a:r>
                      <a:endParaRPr lang="en-CA" sz="1100" b="1">
                        <a:effectLst/>
                        <a:latin typeface="Calibri"/>
                        <a:ea typeface="SimSun"/>
                        <a:cs typeface="Times New Roman"/>
                      </a:endParaRPr>
                    </a:p>
                  </a:txBody>
                  <a:tcPr marL="68580" marR="68580" marT="0" marB="0"/>
                </a:tc>
                <a:tc hMerge="1">
                  <a:txBody>
                    <a:bodyPr/>
                    <a:lstStyle/>
                    <a:p>
                      <a:endParaRPr lang="en-CA"/>
                    </a:p>
                  </a:txBody>
                  <a:tcPr/>
                </a:tc>
                <a:tc gridSpan="2">
                  <a:txBody>
                    <a:bodyPr/>
                    <a:lstStyle/>
                    <a:p>
                      <a:pPr algn="ctr">
                        <a:lnSpc>
                          <a:spcPct val="150000"/>
                        </a:lnSpc>
                        <a:spcAft>
                          <a:spcPts val="0"/>
                        </a:spcAft>
                      </a:pPr>
                      <a:r>
                        <a:rPr lang="en-US" sz="1100" b="1">
                          <a:effectLst/>
                        </a:rPr>
                        <a:t>Leg 2 Specification</a:t>
                      </a:r>
                      <a:endParaRPr lang="en-CA" sz="1100" b="1">
                        <a:effectLst/>
                        <a:latin typeface="Calibri"/>
                        <a:ea typeface="SimSun"/>
                        <a:cs typeface="Times New Roman"/>
                      </a:endParaRPr>
                    </a:p>
                  </a:txBody>
                  <a:tcPr marL="68580" marR="68580" marT="0" marB="0"/>
                </a:tc>
                <a:tc hMerge="1">
                  <a:txBody>
                    <a:bodyPr/>
                    <a:lstStyle/>
                    <a:p>
                      <a:endParaRPr lang="en-CA"/>
                    </a:p>
                  </a:txBody>
                  <a:tcPr/>
                </a:tc>
              </a:tr>
              <a:tr h="0">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Fixed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250000000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250000000</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Receive</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4/7/2017</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4/7/2017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10/10/2017</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10/10/2017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Settlement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10/10/2017</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Settlement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10/10/2017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Fixed Rate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0.014399</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Spread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-0.014399</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gridSpan="2">
                  <a:txBody>
                    <a:bodyPr/>
                    <a:lstStyle/>
                    <a:p>
                      <a:pPr algn="ctr">
                        <a:lnSpc>
                          <a:spcPct val="115000"/>
                        </a:lnSpc>
                        <a:spcAft>
                          <a:spcPts val="0"/>
                        </a:spcAft>
                      </a:pPr>
                      <a:r>
                        <a:rPr lang="en-US" sz="1200" b="1">
                          <a:effectLst/>
                        </a:rPr>
                        <a:t>Index Specification</a:t>
                      </a:r>
                      <a:endParaRPr lang="en-CA" sz="1100" b="1">
                        <a:effectLst/>
                        <a:latin typeface="Calibri"/>
                        <a:ea typeface="SimSun"/>
                        <a:cs typeface="Times New Roman"/>
                      </a:endParaRPr>
                    </a:p>
                  </a:txBody>
                  <a:tcPr marL="68580" marR="68580" marT="0" marB="0" anchor="ctr"/>
                </a:tc>
                <a:tc hMerge="1">
                  <a:txBody>
                    <a:bodyPr/>
                    <a:lstStyle/>
                    <a:p>
                      <a:endParaRPr lang="en-CA"/>
                    </a:p>
                  </a:txBody>
                  <a:tcPr/>
                </a:tc>
              </a:tr>
              <a:tr h="0">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Tenor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6M</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98904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www.finpricing.com/lib/IrFra.html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FRA</a:t>
            </a:r>
            <a:endParaRPr sz="2000"/>
          </a:p>
        </p:txBody>
      </p:sp>
      <p:sp>
        <p:nvSpPr>
          <p:cNvPr id="125" name="Shape 125"/>
          <p:cNvSpPr txBox="1">
            <a:spLocks noGrp="1"/>
          </p:cNvSpPr>
          <p:nvPr>
            <p:ph type="body" idx="1"/>
          </p:nvPr>
        </p:nvSpPr>
        <p:spPr>
          <a:xfrm>
            <a:off x="1043608" y="1275606"/>
            <a:ext cx="7370700" cy="3672408"/>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lvl="0">
              <a:lnSpc>
                <a:spcPct val="150000"/>
              </a:lnSpc>
            </a:pPr>
            <a:r>
              <a:rPr lang="en-US" sz="1800"/>
              <a:t>F</a:t>
            </a:r>
            <a:r>
              <a:rPr lang="en-US" sz="1800" smtClean="0"/>
              <a:t>orward </a:t>
            </a:r>
            <a:r>
              <a:rPr lang="en-US" sz="1800"/>
              <a:t>R</a:t>
            </a:r>
            <a:r>
              <a:rPr lang="en-US" sz="1800" smtClean="0"/>
              <a:t>ate Agreement (FRA) </a:t>
            </a:r>
            <a:r>
              <a:rPr lang="en-US" sz="1800"/>
              <a:t>Introduction</a:t>
            </a:r>
            <a:endParaRPr lang="en-CA" sz="1800"/>
          </a:p>
          <a:p>
            <a:pPr lvl="0">
              <a:lnSpc>
                <a:spcPct val="150000"/>
              </a:lnSpc>
            </a:pPr>
            <a:r>
              <a:rPr lang="en-US" sz="1800"/>
              <a:t>The Use of </a:t>
            </a:r>
            <a:r>
              <a:rPr lang="en-US" sz="1800" smtClean="0"/>
              <a:t>FRA</a:t>
            </a:r>
            <a:endParaRPr lang="en-CA" sz="1800"/>
          </a:p>
          <a:p>
            <a:pPr lvl="0">
              <a:lnSpc>
                <a:spcPct val="150000"/>
              </a:lnSpc>
            </a:pPr>
            <a:r>
              <a:rPr lang="en-US" sz="1800" smtClean="0"/>
              <a:t>FRA </a:t>
            </a:r>
            <a:r>
              <a:rPr lang="en-US" sz="1800"/>
              <a:t>Payoff</a:t>
            </a:r>
            <a:endParaRPr lang="en-CA" sz="1800"/>
          </a:p>
          <a:p>
            <a:pPr lvl="0">
              <a:lnSpc>
                <a:spcPct val="150000"/>
              </a:lnSpc>
            </a:pPr>
            <a:r>
              <a:rPr lang="en-US" sz="1800" smtClean="0"/>
              <a:t>Valuation</a:t>
            </a:r>
            <a:endParaRPr lang="en-CA" sz="1800"/>
          </a:p>
          <a:p>
            <a:pPr lvl="0">
              <a:lnSpc>
                <a:spcPct val="150000"/>
              </a:lnSpc>
            </a:pPr>
            <a:r>
              <a:rPr lang="en-US" sz="1800"/>
              <a:t>Practical </a:t>
            </a:r>
            <a:r>
              <a:rPr lang="en-US" sz="1800" smtClean="0"/>
              <a:t>Guide</a:t>
            </a:r>
            <a:endParaRPr lang="en-CA" sz="1800"/>
          </a:p>
          <a:p>
            <a:pPr lvl="0">
              <a:lnSpc>
                <a:spcPct val="150000"/>
              </a:lnSpc>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FRA</a:t>
            </a:r>
            <a:endParaRPr sz="2000"/>
          </a:p>
        </p:txBody>
      </p:sp>
      <p:sp>
        <p:nvSpPr>
          <p:cNvPr id="125" name="Shape 125"/>
          <p:cNvSpPr txBox="1">
            <a:spLocks noGrp="1"/>
          </p:cNvSpPr>
          <p:nvPr>
            <p:ph type="body" idx="1"/>
          </p:nvPr>
        </p:nvSpPr>
        <p:spPr>
          <a:xfrm>
            <a:off x="755576" y="1347614"/>
            <a:ext cx="7586724" cy="3744416"/>
          </a:xfrm>
          <a:prstGeom prst="rect">
            <a:avLst/>
          </a:prstGeom>
        </p:spPr>
        <p:txBody>
          <a:bodyPr spcFirstLastPara="1" wrap="square" lIns="91425" tIns="91425" rIns="91425" bIns="91425" anchor="t" anchorCtr="0">
            <a:noAutofit/>
          </a:bodyPr>
          <a:lstStyle/>
          <a:p>
            <a:pPr marL="76200" lvl="0" indent="0" algn="ctr">
              <a:buNone/>
            </a:pPr>
            <a:r>
              <a:rPr lang="en-US"/>
              <a:t>FRA Introduction</a:t>
            </a:r>
            <a:endParaRPr lang="en-CA"/>
          </a:p>
          <a:p>
            <a:pPr lvl="0"/>
            <a:r>
              <a:rPr lang="en-US" sz="1500"/>
              <a:t>A </a:t>
            </a:r>
            <a:r>
              <a:rPr lang="en-US" sz="1500" smtClean="0"/>
              <a:t>FRA </a:t>
            </a:r>
            <a:r>
              <a:rPr lang="en-US" sz="1500"/>
              <a:t>is a forward contract between two parties in which one party will pay a fixed rate while the other party will pay a reference </a:t>
            </a:r>
            <a:r>
              <a:rPr lang="en-US" sz="1500" smtClean="0"/>
              <a:t>rate </a:t>
            </a:r>
            <a:r>
              <a:rPr lang="en-US" sz="1500"/>
              <a:t>for a set future period.</a:t>
            </a:r>
            <a:endParaRPr lang="en-CA" sz="1500"/>
          </a:p>
          <a:p>
            <a:pPr lvl="0"/>
            <a:r>
              <a:rPr lang="en-US" sz="1500" smtClean="0"/>
              <a:t>FRAs </a:t>
            </a:r>
            <a:r>
              <a:rPr lang="en-US" sz="1500"/>
              <a:t>are cash-settled </a:t>
            </a:r>
            <a:r>
              <a:rPr lang="en-CA" sz="1500" smtClean="0"/>
              <a:t>OTC </a:t>
            </a:r>
            <a:r>
              <a:rPr lang="en-CA" sz="1500"/>
              <a:t>derivatives </a:t>
            </a:r>
            <a:r>
              <a:rPr lang="en-US" sz="1500" smtClean="0"/>
              <a:t>with </a:t>
            </a:r>
            <a:r>
              <a:rPr lang="en-US" sz="1500"/>
              <a:t>the payment based on the net difference between the floating </a:t>
            </a:r>
            <a:r>
              <a:rPr lang="en-US" sz="1500" smtClean="0"/>
              <a:t>(reference) </a:t>
            </a:r>
            <a:r>
              <a:rPr lang="en-US" sz="1500"/>
              <a:t>rate and the fixed </a:t>
            </a:r>
            <a:r>
              <a:rPr lang="en-US" sz="1500" smtClean="0"/>
              <a:t>rate </a:t>
            </a:r>
            <a:r>
              <a:rPr lang="en-US" sz="1500"/>
              <a:t>in the contract.</a:t>
            </a:r>
            <a:endParaRPr lang="en-CA" sz="1500"/>
          </a:p>
          <a:p>
            <a:pPr lvl="0"/>
            <a:r>
              <a:rPr lang="en-US" sz="1500"/>
              <a:t>Similar to a swap, a FRA has two legs associating with each party: a fixed leg and a floating leg. But each leg only has one cash flow.</a:t>
            </a:r>
            <a:endParaRPr lang="en-CA" sz="1500"/>
          </a:p>
          <a:p>
            <a:pPr lvl="0"/>
            <a:r>
              <a:rPr lang="en-US" sz="1500"/>
              <a:t>The party paying the fixed rate is usually referred to as the buyer, while the party receiving the floating rate is referred to as the seller</a:t>
            </a:r>
            <a:r>
              <a:rPr lang="en-US" sz="1500" smtClean="0"/>
              <a:t>.</a:t>
            </a:r>
          </a:p>
          <a:p>
            <a:r>
              <a:rPr lang="en-US" sz="1500"/>
              <a:t>FRAs are money market instruments that are liquid in all major currencies.</a:t>
            </a:r>
            <a:endParaRPr lang="en-CA" sz="1500"/>
          </a:p>
          <a:p>
            <a:pPr lvl="0"/>
            <a:endParaRPr lang="en-CA" sz="1500"/>
          </a:p>
        </p:txBody>
      </p:sp>
    </p:spTree>
    <p:extLst>
      <p:ext uri="{BB962C8B-B14F-4D97-AF65-F5344CB8AC3E}">
        <p14:creationId xmlns:p14="http://schemas.microsoft.com/office/powerpoint/2010/main" val="78799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FRA</a:t>
            </a:r>
            <a:endParaRPr sz="2000"/>
          </a:p>
        </p:txBody>
      </p:sp>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smtClean="0"/>
              <a:t>The Use </a:t>
            </a:r>
            <a:r>
              <a:rPr lang="en-US"/>
              <a:t>of FRA</a:t>
            </a:r>
            <a:endParaRPr lang="en-CA"/>
          </a:p>
          <a:p>
            <a:pPr lvl="0"/>
            <a:r>
              <a:rPr lang="en-US" sz="1500"/>
              <a:t>A FRA can be used to hedge future interest rate </a:t>
            </a:r>
            <a:r>
              <a:rPr lang="en-US" sz="1500" smtClean="0"/>
              <a:t>exposure</a:t>
            </a:r>
            <a:r>
              <a:rPr lang="en-US" sz="1500"/>
              <a:t>.</a:t>
            </a:r>
            <a:endParaRPr lang="en-CA" sz="1500"/>
          </a:p>
          <a:p>
            <a:pPr lvl="0"/>
            <a:r>
              <a:rPr lang="en-US" sz="1500"/>
              <a:t>The buyer hedges against the risk of rising interest rate whereas the seller hedges against the risk of falling interest rates.</a:t>
            </a:r>
            <a:endParaRPr lang="en-CA" sz="1500"/>
          </a:p>
          <a:p>
            <a:pPr lvl="0"/>
            <a:r>
              <a:rPr lang="en-US" sz="1500"/>
              <a:t>In other words, the buyer locks in the interest rate to protect against the increase of interest rates while the seller protects against the possible decrease of interest rates.</a:t>
            </a:r>
            <a:endParaRPr lang="en-CA" sz="1500"/>
          </a:p>
          <a:p>
            <a:pPr lvl="0"/>
            <a:r>
              <a:rPr lang="en-US" sz="1500"/>
              <a:t>A speculator can also use FRAs to make bets on future directional changes in interest rates.</a:t>
            </a:r>
            <a:endParaRPr lang="en-CA" sz="1500"/>
          </a:p>
          <a:p>
            <a:pPr lvl="0"/>
            <a:r>
              <a:rPr lang="en-US" sz="1500"/>
              <a:t>Market participants can also take advantage of price differences between an FRA and other interest rate instruments</a:t>
            </a:r>
            <a:r>
              <a:rPr lang="en-US" sz="1500" smtClean="0"/>
              <a:t>.</a:t>
            </a:r>
            <a:endParaRPr lang="en-CA" sz="1500"/>
          </a:p>
        </p:txBody>
      </p:sp>
    </p:spTree>
    <p:extLst>
      <p:ext uri="{BB962C8B-B14F-4D97-AF65-F5344CB8AC3E}">
        <p14:creationId xmlns:p14="http://schemas.microsoft.com/office/powerpoint/2010/main" val="384843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FRA</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a:t>FRA Payoff</a:t>
                </a:r>
                <a:endParaRPr lang="en-CA"/>
              </a:p>
              <a:p>
                <a:pPr lvl="0"/>
                <a:r>
                  <a:rPr lang="en-US" sz="1600"/>
                  <a:t>From </a:t>
                </a:r>
                <a:r>
                  <a:rPr lang="en-US" sz="1600" smtClean="0"/>
                  <a:t>the </a:t>
                </a:r>
                <a:r>
                  <a:rPr lang="en-US" sz="1600"/>
                  <a:t>seller perspective, the payoff </a:t>
                </a:r>
                <a:r>
                  <a:rPr lang="en-US" sz="1600" smtClean="0"/>
                  <a:t>at </a:t>
                </a:r>
                <a:r>
                  <a:rPr lang="en-US" sz="1600"/>
                  <a:t>payment date </a:t>
                </a:r>
                <a:r>
                  <a:rPr lang="en-US" sz="1600" i="1"/>
                  <a:t>T</a:t>
                </a:r>
                <a:r>
                  <a:rPr lang="en-US" sz="1600"/>
                  <a:t> is given by</a:t>
                </a:r>
                <a:endParaRPr lang="en-CA" sz="1600"/>
              </a:p>
              <a:p>
                <a:pPr marL="76200" indent="0" algn="ctr">
                  <a:buNone/>
                </a:pPr>
                <a14:m>
                  <m:oMath xmlns:m="http://schemas.openxmlformats.org/officeDocument/2006/math">
                    <m:sSub>
                      <m:sSubPr>
                        <m:ctrlPr>
                          <a:rPr lang="en-CA" sz="1400" i="1">
                            <a:latin typeface="Cambria Math"/>
                          </a:rPr>
                        </m:ctrlPr>
                      </m:sSubPr>
                      <m:e>
                        <m:r>
                          <a:rPr lang="en-US" sz="1400" i="1">
                            <a:latin typeface="Cambria Math"/>
                          </a:rPr>
                          <m:t>𝑃𝑎𝑦𝑓𝑓</m:t>
                        </m:r>
                      </m:e>
                      <m:sub>
                        <m:r>
                          <a:rPr lang="en-US" sz="1400" i="1">
                            <a:latin typeface="Cambria Math"/>
                          </a:rPr>
                          <m:t>𝑠𝑒𝑙𝑙𝑒𝑟</m:t>
                        </m:r>
                      </m:sub>
                    </m:sSub>
                    <m:r>
                      <a:rPr lang="en-US" sz="1400" i="1">
                        <a:latin typeface="Cambria Math"/>
                      </a:rPr>
                      <m:t>=</m:t>
                    </m:r>
                    <m:r>
                      <a:rPr lang="en-US" sz="1400" i="1">
                        <a:latin typeface="Cambria Math"/>
                      </a:rPr>
                      <m:t>𝑁</m:t>
                    </m:r>
                    <m:r>
                      <a:rPr lang="en-US" sz="1400" i="1">
                        <a:latin typeface="Cambria Math"/>
                      </a:rPr>
                      <m:t>𝜏</m:t>
                    </m:r>
                    <m:r>
                      <a:rPr lang="en-US" sz="1400" i="1">
                        <a:latin typeface="Cambria Math"/>
                      </a:rPr>
                      <m:t>(</m:t>
                    </m:r>
                    <m:r>
                      <a:rPr lang="en-US" sz="1400" i="1">
                        <a:latin typeface="Cambria Math"/>
                      </a:rPr>
                      <m:t>𝑅</m:t>
                    </m:r>
                    <m:r>
                      <a:rPr lang="en-US" sz="1400" i="1">
                        <a:latin typeface="Cambria Math"/>
                      </a:rPr>
                      <m:t>−</m:t>
                    </m:r>
                    <m:r>
                      <a:rPr lang="en-US" sz="1400" i="1">
                        <a:latin typeface="Cambria Math"/>
                      </a:rPr>
                      <m:t>𝐹</m:t>
                    </m:r>
                    <m:r>
                      <a:rPr lang="en-US" sz="1400" i="1">
                        <a:latin typeface="Cambria Math"/>
                      </a:rPr>
                      <m:t>)</m:t>
                    </m:r>
                  </m:oMath>
                </a14:m>
                <a:r>
                  <a:rPr lang="en-US" sz="1400"/>
                  <a:t>		(1)</a:t>
                </a:r>
                <a:endParaRPr lang="en-CA" sz="1400"/>
              </a:p>
              <a:p>
                <a:pPr marL="533400" lvl="1" indent="0">
                  <a:buNone/>
                </a:pPr>
                <a:r>
                  <a:rPr lang="en-US" sz="1400"/>
                  <a:t>where </a:t>
                </a:r>
                <a:endParaRPr lang="en-CA" sz="1400"/>
              </a:p>
              <a:p>
                <a:pPr marL="76200" indent="0">
                  <a:buNone/>
                </a:pPr>
                <a:r>
                  <a:rPr lang="en-US" sz="1400" smtClean="0"/>
                  <a:t>	N- </a:t>
                </a:r>
                <a:r>
                  <a:rPr lang="en-US" sz="1400"/>
                  <a:t>the notional;</a:t>
                </a:r>
                <a:endParaRPr lang="en-CA" sz="1400"/>
              </a:p>
              <a:p>
                <a:pPr marL="76200" indent="0">
                  <a:buNone/>
                </a:pPr>
                <a:r>
                  <a:rPr lang="en-US" sz="1400"/>
                  <a:t>	</a:t>
                </a:r>
                <a14:m>
                  <m:oMath xmlns:m="http://schemas.openxmlformats.org/officeDocument/2006/math">
                    <m:r>
                      <a:rPr lang="en-US" sz="1400" i="1">
                        <a:latin typeface="Cambria Math"/>
                      </a:rPr>
                      <m:t>𝜏</m:t>
                    </m:r>
                  </m:oMath>
                </a14:m>
                <a:r>
                  <a:rPr lang="en-US" sz="1400"/>
                  <a:t> – </a:t>
                </a:r>
                <a:r>
                  <a:rPr lang="en-US" sz="1400" smtClean="0"/>
                  <a:t>the accrual </a:t>
                </a:r>
                <a:r>
                  <a:rPr lang="en-US" sz="1400"/>
                  <a:t>period in years (e.g., a 3 month period </a:t>
                </a:r>
                <a14:m>
                  <m:oMath xmlns:m="http://schemas.openxmlformats.org/officeDocument/2006/math">
                    <m:r>
                      <a:rPr lang="en-US" sz="1400" i="1">
                        <a:latin typeface="Cambria Math"/>
                      </a:rPr>
                      <m:t>≈</m:t>
                    </m:r>
                  </m:oMath>
                </a14:m>
                <a:r>
                  <a:rPr lang="en-US" sz="1400"/>
                  <a:t> 3/12 = 0.25)</a:t>
                </a:r>
                <a:endParaRPr lang="en-CA" sz="1400"/>
              </a:p>
              <a:p>
                <a:pPr marL="76200" indent="0">
                  <a:buNone/>
                </a:pPr>
                <a:r>
                  <a:rPr lang="en-US" sz="1400" smtClean="0"/>
                  <a:t>	</a:t>
                </a:r>
                <a:r>
                  <a:rPr lang="en-US" sz="1400" i="1" smtClean="0"/>
                  <a:t>R</a:t>
                </a:r>
                <a:r>
                  <a:rPr lang="en-US" sz="1400" smtClean="0"/>
                  <a:t> </a:t>
                </a:r>
                <a:r>
                  <a:rPr lang="en-US" sz="1400"/>
                  <a:t>– the fixed rate in simply compounding.</a:t>
                </a:r>
                <a:endParaRPr lang="en-CA" sz="1400"/>
              </a:p>
              <a:p>
                <a:pPr marL="76200" indent="0">
                  <a:buNone/>
                </a:pPr>
                <a:r>
                  <a:rPr lang="en-US" sz="1400" smtClean="0"/>
                  <a:t>	</a:t>
                </a:r>
                <a:r>
                  <a:rPr lang="en-US" sz="1400" i="1" smtClean="0"/>
                  <a:t>F</a:t>
                </a:r>
                <a:r>
                  <a:rPr lang="en-US" sz="1400" smtClean="0"/>
                  <a:t> </a:t>
                </a:r>
                <a:r>
                  <a:rPr lang="en-US" sz="1400"/>
                  <a:t>– the realized floating rate in simply compounding</a:t>
                </a:r>
                <a:endParaRPr lang="en-CA" sz="1400"/>
              </a:p>
              <a:p>
                <a:pPr lvl="0"/>
                <a:r>
                  <a:rPr lang="en-US" sz="1600"/>
                  <a:t>From the puyer perspective, the payoff </a:t>
                </a:r>
                <a:r>
                  <a:rPr lang="en-US" sz="1600" smtClean="0"/>
                  <a:t>at </a:t>
                </a:r>
                <a:r>
                  <a:rPr lang="en-US" sz="1600"/>
                  <a:t>payment date </a:t>
                </a:r>
                <a:r>
                  <a:rPr lang="en-US" sz="1600" i="1"/>
                  <a:t>T</a:t>
                </a:r>
                <a:r>
                  <a:rPr lang="en-US" sz="1600"/>
                  <a:t> is given by</a:t>
                </a:r>
                <a:endParaRPr lang="en-CA" sz="1600"/>
              </a:p>
              <a:p>
                <a:pPr marL="76200" indent="0" algn="ctr">
                  <a:buNone/>
                </a:pPr>
                <a14:m>
                  <m:oMath xmlns:m="http://schemas.openxmlformats.org/officeDocument/2006/math">
                    <m:sSub>
                      <m:sSubPr>
                        <m:ctrlPr>
                          <a:rPr lang="en-CA" sz="1400" i="1">
                            <a:latin typeface="Cambria Math"/>
                          </a:rPr>
                        </m:ctrlPr>
                      </m:sSubPr>
                      <m:e>
                        <m:r>
                          <a:rPr lang="en-US" sz="1400" i="1">
                            <a:latin typeface="Cambria Math"/>
                          </a:rPr>
                          <m:t>𝑃𝑎𝑦𝑓𝑓</m:t>
                        </m:r>
                      </m:e>
                      <m:sub>
                        <m:r>
                          <a:rPr lang="en-US" sz="1400" i="1">
                            <a:latin typeface="Cambria Math"/>
                          </a:rPr>
                          <m:t>𝑏𝑢𝑦𝑒𝑟</m:t>
                        </m:r>
                      </m:sub>
                    </m:sSub>
                    <m:r>
                      <a:rPr lang="en-US" sz="1400" i="1">
                        <a:latin typeface="Cambria Math"/>
                      </a:rPr>
                      <m:t>=</m:t>
                    </m:r>
                    <m:r>
                      <a:rPr lang="en-US" sz="1400" i="1">
                        <a:latin typeface="Cambria Math"/>
                      </a:rPr>
                      <m:t>𝑁</m:t>
                    </m:r>
                    <m:r>
                      <a:rPr lang="en-US" sz="1400" i="1">
                        <a:latin typeface="Cambria Math"/>
                      </a:rPr>
                      <m:t>𝜏</m:t>
                    </m:r>
                    <m:r>
                      <a:rPr lang="en-US" sz="1400" i="1">
                        <a:latin typeface="Cambria Math"/>
                      </a:rPr>
                      <m:t>(</m:t>
                    </m:r>
                    <m:r>
                      <a:rPr lang="en-US" sz="1400" i="1">
                        <a:latin typeface="Cambria Math"/>
                      </a:rPr>
                      <m:t>𝐹</m:t>
                    </m:r>
                    <m:r>
                      <a:rPr lang="en-US" sz="1400" i="1">
                        <a:latin typeface="Cambria Math"/>
                      </a:rPr>
                      <m:t>−</m:t>
                    </m:r>
                    <m:r>
                      <a:rPr lang="en-US" sz="1400" i="1">
                        <a:latin typeface="Cambria Math"/>
                      </a:rPr>
                      <m:t>𝑅</m:t>
                    </m:r>
                    <m:r>
                      <a:rPr lang="en-US" sz="1400" i="1">
                        <a:latin typeface="Cambria Math"/>
                      </a:rPr>
                      <m:t>)</m:t>
                    </m:r>
                  </m:oMath>
                </a14:m>
                <a:r>
                  <a:rPr lang="en-US" sz="1400"/>
                  <a:t>		(2)</a:t>
                </a:r>
                <a:endParaRPr lang="en-CA" sz="1400"/>
              </a:p>
              <a:p>
                <a:pPr lvl="0"/>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971600" y="1419622"/>
                <a:ext cx="7370700" cy="3528392"/>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88638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FRA</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Valuation</a:t>
                </a:r>
                <a:endParaRPr lang="en-CA"/>
              </a:p>
              <a:p>
                <a:pPr lvl="0"/>
                <a:r>
                  <a:rPr lang="en-US" sz="1600"/>
                  <a:t>Some people believe that a FRA is equivalent to a one-period vanilla </a:t>
                </a:r>
                <a:r>
                  <a:rPr lang="en-US" sz="1600" smtClean="0"/>
                  <a:t>swap, i.e., swaplet. </a:t>
                </a:r>
                <a:r>
                  <a:rPr lang="en-US" sz="1600"/>
                  <a:t>That is not completely true from valuation perspective. </a:t>
                </a:r>
                <a:endParaRPr lang="en-CA" sz="1600"/>
              </a:p>
              <a:p>
                <a:pPr lvl="0"/>
                <a:r>
                  <a:rPr lang="en-US" sz="1600"/>
                  <a:t>A FRA is usually settled and paid at the end of a forwarding period, called settle in arrear, while a regular swaplet is settled at the beginning of the forward period and paid at the end. </a:t>
                </a:r>
                <a:endParaRPr lang="en-CA" sz="1600"/>
              </a:p>
              <a:p>
                <a:pPr lvl="0"/>
                <a:r>
                  <a:rPr lang="en-US" sz="1600"/>
                  <a:t>Strictly speaking, </a:t>
                </a:r>
                <a:r>
                  <a:rPr lang="en-US" sz="1600" smtClean="0"/>
                  <a:t>FRA valuation needs </a:t>
                </a:r>
                <a:r>
                  <a:rPr lang="en-US" sz="1600"/>
                  <a:t>convexity adjustment. However, given FRA is such a simple product, the adjustment is very </a:t>
                </a:r>
                <a:r>
                  <a:rPr lang="en-US" sz="1600" smtClean="0"/>
                  <a:t>simple in the market.</a:t>
                </a:r>
                <a:endParaRPr lang="en-CA" sz="1600"/>
              </a:p>
              <a:p>
                <a:pPr lvl="0"/>
                <a:r>
                  <a:rPr lang="en-US" sz="1600"/>
                  <a:t>The present value of </a:t>
                </a:r>
                <a:r>
                  <a:rPr lang="en-US" sz="1600" smtClean="0"/>
                  <a:t>the </a:t>
                </a:r>
                <a:r>
                  <a:rPr lang="en-US" sz="1600"/>
                  <a:t>fixed leg is given by</a:t>
                </a:r>
                <a:endParaRPr lang="en-CA" sz="1600"/>
              </a:p>
              <a:p>
                <a:pPr marL="76200" indent="0" algn="ctr">
                  <a:buNone/>
                </a:pPr>
                <a14:m>
                  <m:oMath xmlns:m="http://schemas.openxmlformats.org/officeDocument/2006/math">
                    <m:sSub>
                      <m:sSubPr>
                        <m:ctrlPr>
                          <a:rPr lang="en-CA" sz="1400" i="1">
                            <a:latin typeface="Cambria Math"/>
                          </a:rPr>
                        </m:ctrlPr>
                      </m:sSubPr>
                      <m:e>
                        <m:r>
                          <a:rPr lang="en-US" sz="1400" i="1">
                            <a:latin typeface="Cambria Math"/>
                          </a:rPr>
                          <m:t>𝑃𝑉</m:t>
                        </m:r>
                      </m:e>
                      <m:sub>
                        <m:r>
                          <a:rPr lang="en-US" sz="1400" i="1">
                            <a:latin typeface="Cambria Math"/>
                          </a:rPr>
                          <m:t>𝑓𝑖𝑥𝑒𝑑</m:t>
                        </m:r>
                      </m:sub>
                    </m:sSub>
                    <m:r>
                      <a:rPr lang="en-US" sz="1400" i="1">
                        <a:latin typeface="Cambria Math"/>
                      </a:rPr>
                      <m:t>=</m:t>
                    </m:r>
                    <m:r>
                      <a:rPr lang="en-US" sz="1400" i="1">
                        <a:latin typeface="Cambria Math"/>
                      </a:rPr>
                      <m:t>𝑅𝑁</m:t>
                    </m:r>
                    <m:r>
                      <a:rPr lang="en-US" sz="1400" i="1">
                        <a:latin typeface="Cambria Math"/>
                      </a:rPr>
                      <m:t>𝜏</m:t>
                    </m:r>
                    <m:r>
                      <a:rPr lang="en-US" sz="1400" i="1">
                        <a:latin typeface="Cambria Math"/>
                      </a:rPr>
                      <m:t>𝐷</m:t>
                    </m:r>
                    <m:r>
                      <a:rPr lang="en-US" sz="1400" i="1">
                        <a:latin typeface="Cambria Math"/>
                      </a:rPr>
                      <m:t>/(1+</m:t>
                    </m:r>
                    <m:r>
                      <a:rPr lang="en-US" sz="1400" i="1">
                        <a:latin typeface="Cambria Math"/>
                      </a:rPr>
                      <m:t>𝑅</m:t>
                    </m:r>
                    <m:r>
                      <a:rPr lang="en-US" sz="1400" i="1">
                        <a:latin typeface="Cambria Math"/>
                      </a:rPr>
                      <m:t>𝜏</m:t>
                    </m:r>
                    <m:r>
                      <a:rPr lang="en-US" sz="1400" i="1">
                        <a:latin typeface="Cambria Math"/>
                      </a:rPr>
                      <m:t>)</m:t>
                    </m:r>
                  </m:oMath>
                </a14:m>
                <a:r>
                  <a:rPr lang="en-US" sz="1400"/>
                  <a:t>		(3</a:t>
                </a:r>
                <a:r>
                  <a:rPr lang="en-US" sz="1400" smtClean="0"/>
                  <a:t>)</a:t>
                </a:r>
                <a:endParaRPr lang="en-CA" sz="14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683568" y="1275606"/>
                <a:ext cx="7730740" cy="3744416"/>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36627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FRA</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683568" y="1491630"/>
                <a:ext cx="7730740" cy="3168352"/>
              </a:xfrm>
              <a:prstGeom prst="rect">
                <a:avLst/>
              </a:prstGeom>
            </p:spPr>
            <p:txBody>
              <a:bodyPr spcFirstLastPara="1" wrap="square" lIns="91425" tIns="91425" rIns="91425" bIns="91425" anchor="t" anchorCtr="0">
                <a:noAutofit/>
              </a:bodyPr>
              <a:lstStyle/>
              <a:p>
                <a:pPr marL="76200" lvl="0" indent="0" algn="ctr">
                  <a:buNone/>
                </a:pPr>
                <a:r>
                  <a:rPr lang="en-US" smtClean="0"/>
                  <a:t>Valuation (Cont)</a:t>
                </a:r>
                <a:endParaRPr lang="en-CA" sz="1600"/>
              </a:p>
              <a:p>
                <a:pPr marL="533400" lvl="1" indent="0">
                  <a:spcBef>
                    <a:spcPts val="1200"/>
                  </a:spcBef>
                  <a:buNone/>
                </a:pPr>
                <a:r>
                  <a:rPr lang="en-US" sz="1400"/>
                  <a:t>where</a:t>
                </a:r>
                <a:endParaRPr lang="en-CA" sz="1400"/>
              </a:p>
              <a:p>
                <a:pPr marL="76200" indent="0">
                  <a:buNone/>
                </a:pPr>
                <a:r>
                  <a:rPr lang="en-US" sz="1400"/>
                  <a:t>	</a:t>
                </a:r>
                <a:r>
                  <a:rPr lang="en-US" sz="1400" i="1"/>
                  <a:t>t</a:t>
                </a:r>
                <a:r>
                  <a:rPr lang="en-US" sz="1400"/>
                  <a:t>   –  </a:t>
                </a:r>
                <a:r>
                  <a:rPr lang="en-US" sz="1400" smtClean="0"/>
                  <a:t>the valuation </a:t>
                </a:r>
                <a:r>
                  <a:rPr lang="en-US" sz="1400"/>
                  <a:t>date</a:t>
                </a:r>
                <a:endParaRPr lang="en-CA" sz="1400"/>
              </a:p>
              <a:p>
                <a:pPr marL="76200" indent="0">
                  <a:buNone/>
                </a:pPr>
                <a:r>
                  <a:rPr lang="en-US" sz="1400"/>
                  <a:t>	</a:t>
                </a:r>
                <a:r>
                  <a:rPr lang="en-US" sz="1400" i="1"/>
                  <a:t>R</a:t>
                </a:r>
                <a:r>
                  <a:rPr lang="en-US" sz="1400"/>
                  <a:t>  – </a:t>
                </a:r>
                <a:r>
                  <a:rPr lang="en-US" sz="1400" smtClean="0"/>
                  <a:t>the fixed </a:t>
                </a:r>
                <a:r>
                  <a:rPr lang="en-US" sz="1400"/>
                  <a:t>rate</a:t>
                </a:r>
                <a:endParaRPr lang="en-CA" sz="1400"/>
              </a:p>
              <a:p>
                <a:pPr marL="76200" indent="0">
                  <a:buNone/>
                </a:pPr>
                <a:r>
                  <a:rPr lang="en-US" sz="1400"/>
                  <a:t>	</a:t>
                </a:r>
                <a:r>
                  <a:rPr lang="en-US" sz="1400" i="1"/>
                  <a:t>N</a:t>
                </a:r>
                <a:r>
                  <a:rPr lang="en-US" sz="1400"/>
                  <a:t>  – </a:t>
                </a:r>
                <a:r>
                  <a:rPr lang="en-US" sz="1400" smtClean="0"/>
                  <a:t>the notational </a:t>
                </a:r>
                <a:r>
                  <a:rPr lang="en-US" sz="1400"/>
                  <a:t>principal amount</a:t>
                </a:r>
                <a:endParaRPr lang="en-CA" sz="1400"/>
              </a:p>
              <a:p>
                <a:pPr marL="76200" indent="0">
                  <a:buNone/>
                </a:pPr>
                <a:r>
                  <a:rPr lang="en-US" sz="1400"/>
                  <a:t>	</a:t>
                </a:r>
                <a14:m>
                  <m:oMath xmlns:m="http://schemas.openxmlformats.org/officeDocument/2006/math">
                    <m:sSub>
                      <m:sSubPr>
                        <m:ctrlPr>
                          <a:rPr lang="en-CA" sz="1400" i="1">
                            <a:latin typeface="Cambria Math"/>
                          </a:rPr>
                        </m:ctrlPr>
                      </m:sSubPr>
                      <m:e>
                        <m:r>
                          <a:rPr lang="en-US" sz="1400" i="1">
                            <a:latin typeface="Cambria Math"/>
                          </a:rPr>
                          <m:t>𝑇</m:t>
                        </m:r>
                      </m:e>
                      <m:sub>
                        <m:r>
                          <a:rPr lang="en-US" sz="1400" i="1">
                            <a:latin typeface="Cambria Math"/>
                          </a:rPr>
                          <m:t>1</m:t>
                        </m:r>
                      </m:sub>
                    </m:sSub>
                  </m:oMath>
                </a14:m>
                <a:r>
                  <a:rPr lang="en-US" sz="1400" i="1"/>
                  <a:t> </a:t>
                </a:r>
                <a:r>
                  <a:rPr lang="en-US" sz="1400"/>
                  <a:t>– </a:t>
                </a:r>
                <a:r>
                  <a:rPr lang="en-US" sz="1400" smtClean="0"/>
                  <a:t>the end </a:t>
                </a:r>
                <a:r>
                  <a:rPr lang="en-US" sz="1400"/>
                  <a:t>time of the forwarding period</a:t>
                </a:r>
                <a:endParaRPr lang="en-CA" sz="1400"/>
              </a:p>
              <a:p>
                <a:pPr marL="76200" indent="0">
                  <a:buNone/>
                </a:pPr>
                <a:r>
                  <a:rPr lang="en-US" sz="1400"/>
                  <a:t>	</a:t>
                </a:r>
                <a14:m>
                  <m:oMath xmlns:m="http://schemas.openxmlformats.org/officeDocument/2006/math">
                    <m:sSub>
                      <m:sSubPr>
                        <m:ctrlPr>
                          <a:rPr lang="en-CA" sz="1400" i="1">
                            <a:latin typeface="Cambria Math"/>
                          </a:rPr>
                        </m:ctrlPr>
                      </m:sSubPr>
                      <m:e>
                        <m:r>
                          <a:rPr lang="en-US" sz="1400" i="1">
                            <a:latin typeface="Cambria Math"/>
                          </a:rPr>
                          <m:t>𝑇</m:t>
                        </m:r>
                      </m:e>
                      <m:sub>
                        <m:r>
                          <a:rPr lang="en-US" sz="1400" i="1">
                            <a:latin typeface="Cambria Math"/>
                          </a:rPr>
                          <m:t>0</m:t>
                        </m:r>
                      </m:sub>
                    </m:sSub>
                  </m:oMath>
                </a14:m>
                <a:r>
                  <a:rPr lang="en-US" sz="1400"/>
                  <a:t> – </a:t>
                </a:r>
                <a:r>
                  <a:rPr lang="en-US" sz="1400" smtClean="0"/>
                  <a:t>the start </a:t>
                </a:r>
                <a:r>
                  <a:rPr lang="en-US" sz="1400"/>
                  <a:t>time of the forwarding period</a:t>
                </a:r>
                <a:endParaRPr lang="en-CA" sz="1400"/>
              </a:p>
              <a:p>
                <a:pPr marL="76200" indent="0">
                  <a:buNone/>
                </a:pPr>
                <a:r>
                  <a:rPr lang="en-US" sz="1400"/>
                  <a:t>	</a:t>
                </a:r>
                <a14:m>
                  <m:oMath xmlns:m="http://schemas.openxmlformats.org/officeDocument/2006/math">
                    <m:r>
                      <a:rPr lang="en-US" sz="1400" i="1">
                        <a:latin typeface="Cambria Math"/>
                      </a:rPr>
                      <m:t>𝜏</m:t>
                    </m:r>
                    <m:r>
                      <a:rPr lang="en-US" sz="1400" i="1">
                        <a:latin typeface="Cambria Math"/>
                      </a:rPr>
                      <m:t>=</m:t>
                    </m:r>
                    <m:r>
                      <a:rPr lang="en-US" sz="1400" i="1">
                        <a:latin typeface="Cambria Math"/>
                      </a:rPr>
                      <m:t>𝜏</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0</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1</m:t>
                        </m:r>
                      </m:sub>
                    </m:sSub>
                    <m:r>
                      <a:rPr lang="en-US" sz="1400" i="1">
                        <a:latin typeface="Cambria Math"/>
                      </a:rPr>
                      <m:t>)</m:t>
                    </m:r>
                  </m:oMath>
                </a14:m>
                <a:r>
                  <a:rPr lang="en-US" sz="1400"/>
                  <a:t>  – </a:t>
                </a:r>
                <a:r>
                  <a:rPr lang="en-US" sz="1400" smtClean="0"/>
                  <a:t>the day count fraction of the period </a:t>
                </a:r>
                <a:r>
                  <a:rPr lang="en-US" sz="1400"/>
                  <a:t>(</a:t>
                </a:r>
                <a14:m>
                  <m:oMath xmlns:m="http://schemas.openxmlformats.org/officeDocument/2006/math">
                    <m:sSub>
                      <m:sSubPr>
                        <m:ctrlPr>
                          <a:rPr lang="en-CA" sz="1400" i="1">
                            <a:latin typeface="Cambria Math"/>
                          </a:rPr>
                        </m:ctrlPr>
                      </m:sSubPr>
                      <m:e>
                        <m:r>
                          <a:rPr lang="en-US" sz="1400" i="1">
                            <a:latin typeface="Cambria Math"/>
                          </a:rPr>
                          <m:t>𝑇</m:t>
                        </m:r>
                      </m:e>
                      <m:sub>
                        <m:r>
                          <a:rPr lang="en-US" sz="1400" i="1">
                            <a:latin typeface="Cambria Math"/>
                          </a:rPr>
                          <m:t>0</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1</m:t>
                        </m:r>
                      </m:sub>
                    </m:sSub>
                    <m:r>
                      <a:rPr lang="en-US" sz="1400" i="1">
                        <a:latin typeface="Cambria Math"/>
                      </a:rPr>
                      <m:t>)</m:t>
                    </m:r>
                  </m:oMath>
                </a14:m>
                <a:r>
                  <a:rPr lang="en-US" sz="1400"/>
                  <a:t>.</a:t>
                </a:r>
                <a:endParaRPr lang="en-CA" sz="1400"/>
              </a:p>
              <a:p>
                <a:pPr marL="76200" indent="0">
                  <a:buNone/>
                </a:pPr>
                <a:r>
                  <a:rPr lang="en-US" sz="1400"/>
                  <a:t>	</a:t>
                </a:r>
                <a14:m>
                  <m:oMath xmlns:m="http://schemas.openxmlformats.org/officeDocument/2006/math">
                    <m:r>
                      <a:rPr lang="en-US" sz="1400" i="1">
                        <a:latin typeface="Cambria Math"/>
                      </a:rPr>
                      <m:t>𝐷</m:t>
                    </m:r>
                    <m:r>
                      <a:rPr lang="en-US" sz="1400" i="1">
                        <a:latin typeface="Cambria Math"/>
                      </a:rPr>
                      <m:t>=</m:t>
                    </m:r>
                    <m:r>
                      <a:rPr lang="en-US" sz="1400" i="1">
                        <a:latin typeface="Cambria Math"/>
                      </a:rPr>
                      <m:t>𝐷</m:t>
                    </m:r>
                    <m:r>
                      <a:rPr lang="en-US" sz="1400" i="1">
                        <a:latin typeface="Cambria Math"/>
                      </a:rPr>
                      <m:t>(</m:t>
                    </m:r>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1</m:t>
                        </m:r>
                      </m:sub>
                    </m:sSub>
                    <m:r>
                      <a:rPr lang="en-US" sz="1400" i="1">
                        <a:latin typeface="Cambria Math"/>
                      </a:rPr>
                      <m:t>)</m:t>
                    </m:r>
                  </m:oMath>
                </a14:m>
                <a:r>
                  <a:rPr lang="en-US" sz="1400"/>
                  <a:t>  –  </a:t>
                </a:r>
                <a:r>
                  <a:rPr lang="en-US" sz="1400" smtClean="0"/>
                  <a:t>the discount </a:t>
                </a:r>
                <a:r>
                  <a:rPr lang="en-US" sz="1400"/>
                  <a:t>factor</a:t>
                </a:r>
                <a:endParaRPr lang="en-CA" sz="1400"/>
              </a:p>
              <a:p>
                <a:pPr lvl="0"/>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683568" y="1491630"/>
                <a:ext cx="7730740" cy="3168352"/>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52973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FRA</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683568" y="1491630"/>
                <a:ext cx="7730740" cy="3168352"/>
              </a:xfrm>
              <a:prstGeom prst="rect">
                <a:avLst/>
              </a:prstGeom>
            </p:spPr>
            <p:txBody>
              <a:bodyPr spcFirstLastPara="1" wrap="square" lIns="91425" tIns="91425" rIns="91425" bIns="91425" anchor="t" anchorCtr="0">
                <a:noAutofit/>
              </a:bodyPr>
              <a:lstStyle/>
              <a:p>
                <a:pPr marL="76200" lvl="0" indent="0" algn="ctr">
                  <a:buNone/>
                </a:pPr>
                <a:r>
                  <a:rPr lang="en-US" smtClean="0"/>
                  <a:t>Valuation (Cont)</a:t>
                </a:r>
                <a:endParaRPr lang="en-CA" sz="1600"/>
              </a:p>
              <a:p>
                <a:pPr lvl="0">
                  <a:spcBef>
                    <a:spcPts val="1200"/>
                  </a:spcBef>
                </a:pPr>
                <a:r>
                  <a:rPr lang="en-US" sz="1600"/>
                  <a:t>The present value of </a:t>
                </a:r>
                <a:r>
                  <a:rPr lang="en-US" sz="1600" smtClean="0"/>
                  <a:t>the </a:t>
                </a:r>
                <a:r>
                  <a:rPr lang="en-US" sz="1600"/>
                  <a:t>floating leg can be expressed as</a:t>
                </a:r>
                <a:endParaRPr lang="en-CA" sz="1600"/>
              </a:p>
              <a:p>
                <a:pPr marL="76200" indent="0" algn="ctr">
                  <a:buNone/>
                </a:pPr>
                <a14:m>
                  <m:oMath xmlns:m="http://schemas.openxmlformats.org/officeDocument/2006/math">
                    <m:sSub>
                      <m:sSubPr>
                        <m:ctrlPr>
                          <a:rPr lang="en-CA" sz="1400" i="1">
                            <a:latin typeface="Cambria Math"/>
                          </a:rPr>
                        </m:ctrlPr>
                      </m:sSubPr>
                      <m:e>
                        <m:r>
                          <a:rPr lang="en-US" sz="1400" i="1">
                            <a:latin typeface="Cambria Math"/>
                          </a:rPr>
                          <m:t>𝑃𝑉</m:t>
                        </m:r>
                      </m:e>
                      <m:sub>
                        <m:r>
                          <a:rPr lang="en-US" sz="1400" i="1">
                            <a:latin typeface="Cambria Math"/>
                          </a:rPr>
                          <m:t>𝑓𝑙𝑜𝑎𝑡𝑖𝑛𝑔</m:t>
                        </m:r>
                      </m:sub>
                    </m:sSub>
                    <m:r>
                      <a:rPr lang="en-US" sz="1400" i="1">
                        <a:latin typeface="Cambria Math"/>
                      </a:rPr>
                      <m:t>=</m:t>
                    </m:r>
                    <m:d>
                      <m:dPr>
                        <m:ctrlPr>
                          <a:rPr lang="en-CA" sz="1400" i="1">
                            <a:latin typeface="Cambria Math"/>
                          </a:rPr>
                        </m:ctrlPr>
                      </m:dPr>
                      <m:e>
                        <m:r>
                          <a:rPr lang="en-US" sz="1400" i="1">
                            <a:latin typeface="Cambria Math"/>
                          </a:rPr>
                          <m:t>𝐹</m:t>
                        </m:r>
                        <m:r>
                          <a:rPr lang="en-US" sz="1400" i="1">
                            <a:latin typeface="Cambria Math"/>
                          </a:rPr>
                          <m:t>+</m:t>
                        </m:r>
                        <m:r>
                          <a:rPr lang="en-US" sz="1400" i="1">
                            <a:latin typeface="Cambria Math"/>
                          </a:rPr>
                          <m:t>𝑠</m:t>
                        </m:r>
                      </m:e>
                    </m:d>
                    <m:r>
                      <a:rPr lang="en-US" sz="1400" i="1">
                        <a:latin typeface="Cambria Math"/>
                      </a:rPr>
                      <m:t>𝑁</m:t>
                    </m:r>
                    <m:r>
                      <a:rPr lang="en-US" sz="1400" i="1">
                        <a:latin typeface="Cambria Math"/>
                      </a:rPr>
                      <m:t>𝜏</m:t>
                    </m:r>
                    <m:r>
                      <a:rPr lang="en-US" sz="1400" i="1">
                        <a:latin typeface="Cambria Math"/>
                      </a:rPr>
                      <m:t>𝐷</m:t>
                    </m:r>
                    <m:r>
                      <a:rPr lang="en-US" sz="1400" i="1">
                        <a:latin typeface="Cambria Math"/>
                      </a:rPr>
                      <m:t>/(1+</m:t>
                    </m:r>
                    <m:r>
                      <a:rPr lang="en-US" sz="1400" i="1">
                        <a:latin typeface="Cambria Math"/>
                      </a:rPr>
                      <m:t>𝐹</m:t>
                    </m:r>
                    <m:r>
                      <a:rPr lang="en-US" sz="1400" i="1">
                        <a:latin typeface="Cambria Math"/>
                      </a:rPr>
                      <m:t>𝜏</m:t>
                    </m:r>
                    <m:r>
                      <a:rPr lang="en-US" sz="1400" i="1">
                        <a:latin typeface="Cambria Math"/>
                      </a:rPr>
                      <m:t>)</m:t>
                    </m:r>
                  </m:oMath>
                </a14:m>
                <a:r>
                  <a:rPr lang="en-US" sz="1400"/>
                  <a:t>		(4)</a:t>
                </a:r>
                <a:endParaRPr lang="en-CA" sz="1400"/>
              </a:p>
              <a:p>
                <a:pPr marL="533400" lvl="1" indent="0">
                  <a:buNone/>
                </a:pPr>
                <a:r>
                  <a:rPr lang="en-US" sz="1400"/>
                  <a:t>where</a:t>
                </a:r>
                <a:endParaRPr lang="en-CA" sz="1400"/>
              </a:p>
              <a:p>
                <a:pPr marL="76200" indent="0">
                  <a:buNone/>
                </a:pPr>
                <a:r>
                  <a:rPr lang="en-US" sz="1400"/>
                  <a:t>	</a:t>
                </a:r>
                <a14:m>
                  <m:oMath xmlns:m="http://schemas.openxmlformats.org/officeDocument/2006/math">
                    <m:r>
                      <a:rPr lang="en-US" sz="1400" i="1">
                        <a:latin typeface="Cambria Math"/>
                      </a:rPr>
                      <m:t>𝐹</m:t>
                    </m:r>
                    <m:r>
                      <a:rPr lang="en-US" sz="1400" i="1">
                        <a:latin typeface="Cambria Math"/>
                      </a:rPr>
                      <m:t>=</m:t>
                    </m:r>
                    <m:r>
                      <a:rPr lang="en-US" sz="1400" i="1">
                        <a:latin typeface="Cambria Math"/>
                      </a:rPr>
                      <m:t>𝐹</m:t>
                    </m:r>
                    <m:r>
                      <a:rPr lang="en-US" sz="1400" i="1">
                        <a:latin typeface="Cambria Math"/>
                      </a:rPr>
                      <m:t>(</m:t>
                    </m:r>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0</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1</m:t>
                        </m:r>
                      </m:sub>
                    </m:sSub>
                    <m:r>
                      <a:rPr lang="en-US" sz="1400" i="1">
                        <a:latin typeface="Cambria Math"/>
                      </a:rPr>
                      <m:t>)</m:t>
                    </m:r>
                  </m:oMath>
                </a14:m>
                <a:r>
                  <a:rPr lang="en-US" sz="1400"/>
                  <a:t> – </a:t>
                </a:r>
                <a:r>
                  <a:rPr lang="en-US" sz="1400" smtClean="0"/>
                  <a:t>the simply </a:t>
                </a:r>
                <a:r>
                  <a:rPr lang="en-US" sz="1400"/>
                  <a:t>compounded forward rate</a:t>
                </a:r>
                <a:endParaRPr lang="en-CA" sz="1400"/>
              </a:p>
              <a:p>
                <a:pPr marL="76200" indent="0">
                  <a:buNone/>
                </a:pPr>
                <a:r>
                  <a:rPr lang="en-US" sz="1400"/>
                  <a:t>	s -  </a:t>
                </a:r>
                <a:r>
                  <a:rPr lang="en-US" sz="1400" smtClean="0"/>
                  <a:t>the floating spread</a:t>
                </a:r>
              </a:p>
              <a:p>
                <a:pPr lvl="0"/>
                <a:r>
                  <a:rPr lang="en-US" sz="1600"/>
                  <a:t>The present value of </a:t>
                </a:r>
                <a:r>
                  <a:rPr lang="en-US" sz="1600" smtClean="0"/>
                  <a:t>the FRA can be </a:t>
                </a:r>
                <a:r>
                  <a:rPr lang="en-US" sz="1600"/>
                  <a:t>expressed as</a:t>
                </a:r>
                <a:endParaRPr lang="en-CA" sz="1600"/>
              </a:p>
              <a:p>
                <a:pPr lvl="1">
                  <a:spcBef>
                    <a:spcPts val="600"/>
                  </a:spcBef>
                </a:pPr>
                <a:r>
                  <a:rPr lang="en-US" sz="1400" smtClean="0"/>
                  <a:t>From </a:t>
                </a:r>
                <a:r>
                  <a:rPr lang="en-US" sz="1400"/>
                  <a:t>the payer perspective, </a:t>
                </a:r>
                <a14:m>
                  <m:oMath xmlns:m="http://schemas.openxmlformats.org/officeDocument/2006/math">
                    <m:r>
                      <a:rPr lang="en-US" sz="1400" i="1">
                        <a:latin typeface="Cambria Math"/>
                      </a:rPr>
                      <m:t>𝑃𝑉</m:t>
                    </m:r>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𝑓𝑙𝑜𝑎𝑡</m:t>
                        </m:r>
                      </m:sub>
                    </m:sSub>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𝑓𝑖𝑥𝑒𝑑</m:t>
                        </m:r>
                      </m:sub>
                    </m:sSub>
                  </m:oMath>
                </a14:m>
                <a:r>
                  <a:rPr lang="en-US" sz="1400"/>
                  <a:t>		</a:t>
                </a:r>
                <a:endParaRPr lang="en-CA" sz="1400"/>
              </a:p>
              <a:p>
                <a:pPr lvl="1"/>
                <a:r>
                  <a:rPr lang="en-US" sz="1400"/>
                  <a:t>From the receiver perspective, </a:t>
                </a:r>
                <a14:m>
                  <m:oMath xmlns:m="http://schemas.openxmlformats.org/officeDocument/2006/math">
                    <m:r>
                      <a:rPr lang="en-US" sz="1400" i="1">
                        <a:latin typeface="Cambria Math"/>
                      </a:rPr>
                      <m:t>𝑃𝑉</m:t>
                    </m:r>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𝑓𝑖𝑥𝑒𝑑</m:t>
                        </m:r>
                      </m:sub>
                    </m:sSub>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𝑓𝑙𝑜𝑎𝑡</m:t>
                        </m:r>
                      </m:sub>
                    </m:sSub>
                  </m:oMath>
                </a14:m>
                <a:endParaRPr lang="en-CA" sz="1400"/>
              </a:p>
              <a:p>
                <a:pPr marL="76200" indent="0">
                  <a:buNone/>
                </a:pPr>
                <a:endParaRPr lang="en-CA" sz="14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683568" y="1491630"/>
                <a:ext cx="7730740" cy="3168352"/>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033541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FRA</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611560" y="1347614"/>
                <a:ext cx="7992888" cy="3672408"/>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Guide</a:t>
                </a:r>
                <a:endParaRPr lang="en-CA"/>
              </a:p>
              <a:p>
                <a:pPr lvl="0">
                  <a:spcBef>
                    <a:spcPts val="1200"/>
                  </a:spcBef>
                </a:pPr>
                <a:r>
                  <a:rPr lang="en-US" sz="1600"/>
                  <a:t>Usually a FRA is settled at arrear, i.e,  the end of a forwarding period while a swaplet is settled at the beginning of the forward period, although both are paid at the end. The denominators in (3) and </a:t>
                </a:r>
                <a:r>
                  <a:rPr lang="en-US" sz="1600" smtClean="0"/>
                  <a:t>(4) canbe thought off as </a:t>
                </a:r>
                <a:r>
                  <a:rPr lang="en-US" sz="1600"/>
                  <a:t>the adjustment to this difference.</a:t>
                </a:r>
                <a:endParaRPr lang="en-CA" sz="1600"/>
              </a:p>
              <a:p>
                <a:pPr lvl="0"/>
                <a:r>
                  <a:rPr lang="en-US" sz="1600"/>
                  <a:t>Using fixed leg as an example, we first calculate the payoff,</a:t>
                </a:r>
                <a:r>
                  <a:rPr lang="en-US" sz="1600" smtClean="0"/>
                  <a:t> </a:t>
                </a:r>
                <a14:m>
                  <m:oMath xmlns:m="http://schemas.openxmlformats.org/officeDocument/2006/math">
                    <m:r>
                      <a:rPr lang="en-US" sz="1600" i="1">
                        <a:latin typeface="Cambria Math"/>
                      </a:rPr>
                      <m:t>𝑁𝑅</m:t>
                    </m:r>
                    <m:r>
                      <a:rPr lang="en-US" sz="1600" i="1">
                        <a:latin typeface="Cambria Math"/>
                      </a:rPr>
                      <m:t>𝜏</m:t>
                    </m:r>
                  </m:oMath>
                </a14:m>
                <a:r>
                  <a:rPr lang="en-US" sz="1600" smtClean="0"/>
                  <a:t>, </a:t>
                </a:r>
                <a:r>
                  <a:rPr lang="en-US" sz="1600"/>
                  <a:t>at the end of the </a:t>
                </a:r>
                <a:r>
                  <a:rPr lang="en-US" sz="1600" smtClean="0"/>
                  <a:t>forward period</a:t>
                </a:r>
                <a:r>
                  <a:rPr lang="en-US" sz="1600"/>
                  <a:t>. The payoff needs to be discounted to the start date as </a:t>
                </a:r>
                <a14:m>
                  <m:oMath xmlns:m="http://schemas.openxmlformats.org/officeDocument/2006/math">
                    <m:f>
                      <m:fPr>
                        <m:type m:val="skw"/>
                        <m:ctrlPr>
                          <a:rPr lang="en-CA" sz="1600" i="1">
                            <a:latin typeface="Cambria Math"/>
                          </a:rPr>
                        </m:ctrlPr>
                      </m:fPr>
                      <m:num>
                        <m:r>
                          <a:rPr lang="en-US" sz="1600" i="1">
                            <a:latin typeface="Cambria Math"/>
                          </a:rPr>
                          <m:t>𝑁𝑅</m:t>
                        </m:r>
                        <m:r>
                          <a:rPr lang="en-US" sz="1600" i="1">
                            <a:latin typeface="Cambria Math"/>
                          </a:rPr>
                          <m:t>𝜏</m:t>
                        </m:r>
                      </m:num>
                      <m:den>
                        <m:r>
                          <a:rPr lang="en-US" sz="1600" i="1">
                            <a:latin typeface="Cambria Math"/>
                          </a:rPr>
                          <m:t>(1+</m:t>
                        </m:r>
                        <m:r>
                          <a:rPr lang="en-US" sz="1600" i="1">
                            <a:latin typeface="Cambria Math"/>
                          </a:rPr>
                          <m:t>𝑅</m:t>
                        </m:r>
                        <m:r>
                          <a:rPr lang="en-US" sz="1600" i="1">
                            <a:latin typeface="Cambria Math"/>
                          </a:rPr>
                          <m:t>𝜏</m:t>
                        </m:r>
                        <m:r>
                          <a:rPr lang="en-US" sz="1600" i="1">
                            <a:latin typeface="Cambria Math"/>
                          </a:rPr>
                          <m:t>)</m:t>
                        </m:r>
                      </m:den>
                    </m:f>
                  </m:oMath>
                </a14:m>
                <a:r>
                  <a:rPr lang="en-US" sz="1600"/>
                  <a:t>. Finally the amount is discounted from the payment </a:t>
                </a:r>
                <a:r>
                  <a:rPr lang="en-US" sz="1600" smtClean="0"/>
                  <a:t>date (end date).</a:t>
                </a:r>
                <a:endParaRPr lang="en-CA" sz="1600"/>
              </a:p>
              <a:p>
                <a:pPr lvl="0"/>
                <a:r>
                  <a:rPr lang="en-US" sz="1600"/>
                  <a:t>Any compounded interest zero rate curves can be used to compute discount factor, of course the formulas will be slightly different. The most </a:t>
                </a:r>
                <a:r>
                  <a:rPr lang="en-US" sz="1600" smtClean="0"/>
                  <a:t>commonly </a:t>
                </a:r>
                <a:r>
                  <a:rPr lang="en-US" sz="1600"/>
                  <a:t>used one is continuously compounded zero rates</a:t>
                </a:r>
                <a:r>
                  <a:rPr lang="en-US" sz="1600" smtClean="0"/>
                  <a:t>.</a:t>
                </a:r>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611560" y="1347614"/>
                <a:ext cx="7992888" cy="3672408"/>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385293193"/>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2493</TotalTime>
  <Words>765</Words>
  <Application>Microsoft Office PowerPoint</Application>
  <PresentationFormat>On-screen Show (16:9)</PresentationFormat>
  <Paragraphs>129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Times New Roman</vt:lpstr>
      <vt:lpstr>SimSun</vt:lpstr>
      <vt:lpstr>Raleway</vt:lpstr>
      <vt:lpstr>Karla</vt:lpstr>
      <vt:lpstr>Cambria Math</vt:lpstr>
      <vt:lpstr>Calibri</vt:lpstr>
      <vt:lpstr>Escalus template</vt:lpstr>
      <vt:lpstr> Forward Rate Agreement (FRA) Product and Valuation  Alan White  FinPricing  http://www.finpricing.com  </vt:lpstr>
      <vt:lpstr>FRA</vt:lpstr>
      <vt:lpstr>FRA</vt:lpstr>
      <vt:lpstr>FRA</vt:lpstr>
      <vt:lpstr>FRA</vt:lpstr>
      <vt:lpstr>FRA</vt:lpstr>
      <vt:lpstr>FRA</vt:lpstr>
      <vt:lpstr>FRA</vt:lpstr>
      <vt:lpstr>FRA</vt:lpstr>
      <vt:lpstr>FRA</vt:lpstr>
      <vt:lpstr>FRA</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304</cp:revision>
  <dcterms:modified xsi:type="dcterms:W3CDTF">2018-04-27T19:32:18Z</dcterms:modified>
</cp:coreProperties>
</file>