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61" r:id="rId3"/>
    <p:sldId id="298" r:id="rId4"/>
    <p:sldId id="299" r:id="rId5"/>
    <p:sldId id="300" r:id="rId6"/>
    <p:sldId id="301" r:id="rId7"/>
    <p:sldId id="302" r:id="rId8"/>
    <p:sldId id="297" r:id="rId9"/>
  </p:sldIdLst>
  <p:sldSz cx="9144000" cy="5143500" type="screen16x9"/>
  <p:notesSz cx="6858000" cy="9144000"/>
  <p:embeddedFontLst>
    <p:embeddedFont>
      <p:font typeface="Raleway" panose="020B060402020202020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  <p:embeddedFont>
      <p:font typeface="SimSun" panose="02010600030101010101" pitchFamily="2" charset="-122"/>
      <p:regular r:id="rId20"/>
    </p:embeddedFont>
    <p:embeddedFont>
      <p:font typeface="Karla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6145309-564F-4F0F-801C-C215B3F1332B}">
  <a:tblStyle styleId="{96145309-564F-4F0F-801C-C215B3F133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10534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4064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403648" y="2139702"/>
            <a:ext cx="7056784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smtClean="0"/>
              <a:t/>
            </a:r>
            <a:br>
              <a:rPr lang="en" sz="4400" smtClean="0"/>
            </a:br>
            <a:r>
              <a:rPr lang="en" sz="4400" smtClean="0"/>
              <a:t>Interest Rate Futures and Valuation</a:t>
            </a:r>
            <a:br>
              <a:rPr lang="en" sz="4400" smtClean="0"/>
            </a:br>
            <a:r>
              <a:rPr lang="en" sz="4400" smtClean="0"/>
              <a:t/>
            </a:r>
            <a:br>
              <a:rPr lang="en" sz="4400" smtClean="0"/>
            </a:br>
            <a:r>
              <a:rPr lang="en" sz="2400" smtClean="0"/>
              <a:t/>
            </a:r>
            <a:br>
              <a:rPr lang="en" sz="2400" smtClean="0"/>
            </a:br>
            <a:r>
              <a:rPr lang="en" sz="2400"/>
              <a:t>D</a:t>
            </a:r>
            <a:r>
              <a:rPr lang="en" sz="2400" smtClean="0"/>
              <a:t>mitry Popov</a:t>
            </a:r>
            <a:br>
              <a:rPr lang="en" sz="2400" smtClean="0"/>
            </a:br>
            <a:r>
              <a:rPr lang="en" sz="1800"/>
              <a:t/>
            </a:r>
            <a:br>
              <a:rPr lang="en" sz="1800"/>
            </a:br>
            <a:r>
              <a:rPr lang="en" sz="1800" smtClean="0"/>
              <a:t>FinPricing</a:t>
            </a:r>
            <a:br>
              <a:rPr lang="en" sz="1800" smtClean="0"/>
            </a:br>
            <a:r>
              <a:rPr lang="en" sz="1800" smtClean="0"/>
              <a:t/>
            </a:r>
            <a:br>
              <a:rPr lang="en" sz="1800" smtClean="0"/>
            </a:br>
            <a:r>
              <a:rPr lang="en" sz="1600" smtClean="0"/>
              <a:t>http:</a:t>
            </a:r>
            <a:r>
              <a:rPr lang="en-CA" sz="1600" smtClean="0"/>
              <a:t>//www.finpricing.com</a:t>
            </a:r>
            <a:r>
              <a:rPr lang="en" sz="1800" smtClean="0"/>
              <a:t/>
            </a:r>
            <a:br>
              <a:rPr lang="en" sz="1800" smtClean="0"/>
            </a:br>
            <a:r>
              <a:rPr lang="en" sz="1800" smtClean="0"/>
              <a:t/>
            </a:r>
            <a:br>
              <a:rPr lang="en" sz="1800" smtClean="0"/>
            </a:br>
            <a:endParaRPr/>
          </a:p>
        </p:txBody>
      </p:sp>
      <p:pic>
        <p:nvPicPr>
          <p:cNvPr id="3" name="Picture 2" descr="C:\CapTim\src\web\imag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54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Interest Rate Future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99592" y="1635646"/>
            <a:ext cx="7370700" cy="324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 sz="2800" smtClean="0"/>
              <a:t>Summary</a:t>
            </a:r>
            <a:endParaRPr lang="en" sz="2800" smtClean="0"/>
          </a:p>
          <a:p>
            <a:pPr lvl="0">
              <a:spcBef>
                <a:spcPts val="1200"/>
              </a:spcBef>
            </a:pPr>
            <a:r>
              <a:rPr lang="en-US" sz="1800"/>
              <a:t>Interest Rate </a:t>
            </a:r>
            <a:r>
              <a:rPr lang="en-US" sz="1800" smtClean="0"/>
              <a:t>Future </a:t>
            </a:r>
            <a:r>
              <a:rPr lang="en-US" sz="1800"/>
              <a:t>Definition</a:t>
            </a:r>
            <a:endParaRPr lang="en-CA" sz="1800"/>
          </a:p>
          <a:p>
            <a:pPr lvl="0">
              <a:lnSpc>
                <a:spcPct val="150000"/>
              </a:lnSpc>
            </a:pPr>
            <a:r>
              <a:rPr lang="en-US" sz="1800"/>
              <a:t>Advantages of trading interest rate futures </a:t>
            </a:r>
            <a:endParaRPr lang="en-US" sz="1800" smtClean="0"/>
          </a:p>
          <a:p>
            <a:pPr lvl="0">
              <a:lnSpc>
                <a:spcPct val="150000"/>
              </a:lnSpc>
            </a:pPr>
            <a:r>
              <a:rPr lang="en-US" sz="1800" smtClean="0"/>
              <a:t>Valuation</a:t>
            </a:r>
            <a:endParaRPr lang="en-CA" sz="1800"/>
          </a:p>
          <a:p>
            <a:pPr lvl="0">
              <a:lnSpc>
                <a:spcPct val="150000"/>
              </a:lnSpc>
            </a:pPr>
            <a:r>
              <a:rPr lang="en-US" sz="1800" smtClean="0"/>
              <a:t>A real world example</a:t>
            </a:r>
            <a:endParaRPr lang="en-CA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Interest Rate Future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71600" y="1419622"/>
            <a:ext cx="7370700" cy="3384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 sz="2800"/>
              <a:t>Interest Rate </a:t>
            </a:r>
            <a:r>
              <a:rPr lang="en-US" sz="2800" smtClean="0"/>
              <a:t>Future </a:t>
            </a:r>
            <a:r>
              <a:rPr lang="en-US" sz="2800"/>
              <a:t>Definition</a:t>
            </a:r>
            <a:endParaRPr lang="en-CA" sz="2800"/>
          </a:p>
          <a:p>
            <a:pPr lvl="0">
              <a:spcBef>
                <a:spcPts val="1200"/>
              </a:spcBef>
            </a:pPr>
            <a:r>
              <a:rPr lang="en-US" sz="1600"/>
              <a:t>An interest rate future is a contract between the buyer and seller to deliver an interest rate asset at a specified rate on a specified date.</a:t>
            </a:r>
            <a:endParaRPr lang="en-CA" sz="1600"/>
          </a:p>
          <a:p>
            <a:pPr lvl="0"/>
            <a:r>
              <a:rPr lang="en-US" sz="1600"/>
              <a:t>The future allows the buyer and seller to lock in the price of the interest rate asset at a future date.</a:t>
            </a:r>
            <a:endParaRPr lang="en-CA" sz="1600"/>
          </a:p>
          <a:p>
            <a:r>
              <a:rPr lang="en-US" sz="1600"/>
              <a:t>Interest </a:t>
            </a:r>
            <a:r>
              <a:rPr lang="en-US" sz="1600"/>
              <a:t>rate </a:t>
            </a:r>
            <a:r>
              <a:rPr lang="en-US" sz="1600" smtClean="0"/>
              <a:t>futures </a:t>
            </a:r>
            <a:r>
              <a:rPr lang="en-US" sz="1600"/>
              <a:t>are usually traded in an </a:t>
            </a:r>
            <a:r>
              <a:rPr lang="en-US" sz="1600"/>
              <a:t>exchange</a:t>
            </a:r>
            <a:r>
              <a:rPr lang="en-US" sz="1600" smtClean="0"/>
              <a:t>.</a:t>
            </a:r>
            <a:endParaRPr lang="en-US" sz="1600" smtClean="0"/>
          </a:p>
          <a:p>
            <a:pPr lvl="0"/>
            <a:r>
              <a:rPr lang="en-US" sz="1600" smtClean="0"/>
              <a:t>It </a:t>
            </a:r>
            <a:r>
              <a:rPr lang="en-US" sz="1600"/>
              <a:t>is used to hedge against adverse changes in interest rates.</a:t>
            </a:r>
            <a:endParaRPr lang="en-CA" sz="1600"/>
          </a:p>
          <a:p>
            <a:pPr lvl="0"/>
            <a:r>
              <a:rPr lang="en-US" sz="1600"/>
              <a:t>Interest rate futures are mainly listed for 3-month Eurodollar, 1-month LIBOR, 1-month banker’s acceptance futures and 3-month banker’s acceptance futures.</a:t>
            </a: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175699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Interest Rate Future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71600" y="1419622"/>
            <a:ext cx="7370700" cy="324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Advantages of trading interest rate </a:t>
            </a:r>
            <a:r>
              <a:rPr lang="en-US" smtClean="0"/>
              <a:t>futures</a:t>
            </a:r>
            <a:endParaRPr lang="en-CA"/>
          </a:p>
          <a:p>
            <a:pPr lvl="0">
              <a:spcBef>
                <a:spcPts val="1200"/>
              </a:spcBef>
            </a:pPr>
            <a:r>
              <a:rPr lang="en-US" sz="1600"/>
              <a:t>Interest rate futures are used to hedge against interest rate risk. </a:t>
            </a:r>
            <a:endParaRPr lang="en-US" sz="1600" smtClean="0"/>
          </a:p>
          <a:p>
            <a:pPr lvl="0"/>
            <a:r>
              <a:rPr lang="en-US" sz="1600"/>
              <a:t>Investors can use </a:t>
            </a:r>
            <a:r>
              <a:rPr lang="en-US" sz="1600" smtClean="0"/>
              <a:t>interest rate </a:t>
            </a:r>
            <a:r>
              <a:rPr lang="en-US" sz="1600"/>
              <a:t>futures to secure an interest rate for money it plans to borrow or lend in the future. </a:t>
            </a:r>
            <a:endParaRPr lang="en-US" sz="1600" smtClean="0"/>
          </a:p>
          <a:p>
            <a:pPr lvl="0"/>
            <a:r>
              <a:rPr lang="en-US" sz="1600" smtClean="0"/>
              <a:t>Futures </a:t>
            </a:r>
            <a:r>
              <a:rPr lang="en-US" sz="1600"/>
              <a:t>markets tend to be more liquid than underlying cash markets.</a:t>
            </a:r>
            <a:endParaRPr lang="en-CA" sz="1600"/>
          </a:p>
          <a:p>
            <a:pPr lvl="0"/>
            <a:r>
              <a:rPr lang="en-US" sz="1600" smtClean="0"/>
              <a:t>Other </a:t>
            </a:r>
            <a:r>
              <a:rPr lang="en-US" sz="1600"/>
              <a:t>benefits</a:t>
            </a:r>
            <a:endParaRPr lang="en-CA" sz="1600"/>
          </a:p>
          <a:p>
            <a:pPr lvl="1">
              <a:spcBef>
                <a:spcPts val="600"/>
              </a:spcBef>
            </a:pPr>
            <a:r>
              <a:rPr lang="en-US" sz="1400"/>
              <a:t>Price transparency and liquidity</a:t>
            </a:r>
            <a:endParaRPr lang="en-CA" sz="1400"/>
          </a:p>
          <a:p>
            <a:pPr lvl="1"/>
            <a:r>
              <a:rPr lang="en-US" sz="1400"/>
              <a:t>Immediate execution and confirmation</a:t>
            </a:r>
            <a:endParaRPr lang="en-CA" sz="1400"/>
          </a:p>
          <a:p>
            <a:pPr lvl="1"/>
            <a:r>
              <a:rPr lang="en-US" sz="1400"/>
              <a:t>Reduction of counterparty risk</a:t>
            </a:r>
            <a:endParaRPr lang="en-CA" sz="1400"/>
          </a:p>
          <a:p>
            <a:pPr lvl="1"/>
            <a:r>
              <a:rPr lang="en-US" sz="1400"/>
              <a:t>Centralized clearing.</a:t>
            </a:r>
            <a:endParaRPr lang="en-CA" sz="1400"/>
          </a:p>
        </p:txBody>
      </p:sp>
    </p:spTree>
    <p:extLst>
      <p:ext uri="{BB962C8B-B14F-4D97-AF65-F5344CB8AC3E}">
        <p14:creationId xmlns:p14="http://schemas.microsoft.com/office/powerpoint/2010/main" val="364940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Interest Rate Future</a:t>
            </a:r>
            <a:endParaRPr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71600" y="1419622"/>
                <a:ext cx="7370700" cy="324036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CA" smtClean="0"/>
                  <a:t>Valuation</a:t>
                </a:r>
                <a:endParaRPr lang="en-CA"/>
              </a:p>
              <a:p>
                <a:pPr lvl="0">
                  <a:spcBef>
                    <a:spcPts val="1200"/>
                  </a:spcBef>
                </a:pPr>
                <a:r>
                  <a:rPr lang="en-US" sz="1600"/>
                  <a:t>The price of an interest rate future is quoted by the exchange.</a:t>
                </a:r>
                <a:endParaRPr lang="en-CA" sz="1600"/>
              </a:p>
              <a:p>
                <a:pPr lvl="0"/>
                <a:r>
                  <a:rPr lang="en-US" sz="1600"/>
                  <a:t>A model is mainly used for calculating sensitivities and managing market risk.</a:t>
                </a:r>
                <a:endParaRPr lang="en-CA" sz="1600"/>
              </a:p>
              <a:p>
                <a:pPr lvl="0"/>
                <a:r>
                  <a:rPr lang="en-US" sz="1600"/>
                  <a:t>The present value of an interest rate future is given by</a:t>
                </a:r>
                <a:endParaRPr lang="en-CA" sz="16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𝑃𝑉</m:t>
                      </m:r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𝑛</m:t>
                      </m:r>
                      <m:r>
                        <a:rPr lang="en-US" sz="1600" i="1">
                          <a:latin typeface="Cambria Math"/>
                        </a:rPr>
                        <m:t>𝜏</m:t>
                      </m:r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r>
                            <a:rPr lang="en-US" sz="1600" i="1">
                              <a:latin typeface="Cambria Math"/>
                            </a:rPr>
                            <m:t>𝐹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+</m:t>
                      </m:r>
                      <m:r>
                        <a:rPr lang="en-US" sz="1600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CA" sz="1600"/>
              </a:p>
              <a:p>
                <a:pPr marL="533400" lvl="1" indent="0">
                  <a:buNone/>
                </a:pPr>
                <a:r>
                  <a:rPr lang="en-US" sz="1400"/>
                  <a:t>where </a:t>
                </a:r>
                <a:endParaRPr lang="en-CA" sz="140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1400" i="1"/>
                  <a:t>t</a:t>
                </a:r>
                <a:r>
                  <a:rPr lang="en-US" sz="1400"/>
                  <a:t> – the valuation date, </a:t>
                </a:r>
                <a:endParaRPr lang="en-CA" sz="140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1400" i="1"/>
                  <a:t>n</a:t>
                </a:r>
                <a:r>
                  <a:rPr lang="en-US" sz="1400"/>
                  <a:t> – the contract size, </a:t>
                </a:r>
                <a:endParaRPr lang="en-CA" sz="1400"/>
              </a:p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𝜏</m:t>
                    </m:r>
                  </m:oMath>
                </a14:m>
                <a:r>
                  <a:rPr lang="en-US" sz="1400"/>
                  <a:t> – day count fraction for period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𝑇</m:t>
                        </m:r>
                        <m:r>
                          <a:rPr lang="en-US" sz="1400" i="1">
                            <a:latin typeface="Cambria Math"/>
                          </a:rPr>
                          <m:t>,</m:t>
                        </m:r>
                        <m:r>
                          <a:rPr lang="en-US" sz="1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400"/>
                  <a:t>]; in particular,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𝜏</m:t>
                    </m:r>
                    <m:r>
                      <a:rPr lang="en-US" sz="1400" i="1">
                        <a:latin typeface="Cambria Math"/>
                      </a:rPr>
                      <m:t>=90/360</m:t>
                    </m:r>
                  </m:oMath>
                </a14:m>
                <a:r>
                  <a:rPr lang="en-US" sz="1400"/>
                  <a:t> for 30-month Eurodollar future</a:t>
                </a:r>
                <a:r>
                  <a:rPr lang="en-US" sz="1400" smtClean="0"/>
                  <a:t>.</a:t>
                </a:r>
                <a:endParaRPr lang="en-CA" sz="1400"/>
              </a:p>
            </p:txBody>
          </p:sp>
        </mc:Choice>
        <mc:Fallback xmlns=""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1600" y="1419622"/>
                <a:ext cx="7370700" cy="32403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689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Interest Rate Future</a:t>
            </a:r>
            <a:endParaRPr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71600" y="1419622"/>
                <a:ext cx="7370700" cy="324036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CA" smtClean="0"/>
                  <a:t>Valuation (Cont)</a:t>
                </a:r>
                <a:endParaRPr lang="en-CA"/>
              </a:p>
              <a:p>
                <a:pPr lvl="2">
                  <a:spcBef>
                    <a:spcPts val="1200"/>
                  </a:spcBef>
                  <a:buFont typeface="Wingdings" panose="05000000000000000000" pitchFamily="2" charset="2"/>
                  <a:buChar char="§"/>
                </a:pPr>
                <a:r>
                  <a:rPr lang="en-US" sz="1600" i="1" smtClean="0"/>
                  <a:t>T</a:t>
                </a:r>
                <a:r>
                  <a:rPr lang="en-US" sz="1600" smtClean="0"/>
                  <a:t> </a:t>
                </a:r>
                <a:r>
                  <a:rPr lang="en-US" sz="1600"/>
                  <a:t>– the maturity of the future contract and also the start date </a:t>
                </a:r>
                <a:r>
                  <a:rPr lang="en-US" sz="1600" smtClean="0"/>
                  <a:t>of forward </a:t>
                </a:r>
                <a:r>
                  <a:rPr lang="en-US" sz="1600"/>
                  <a:t>period</a:t>
                </a:r>
                <a:endParaRPr lang="en-CA" sz="1600"/>
              </a:p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600"/>
                  <a:t> – the end date of the forward period</a:t>
                </a:r>
                <a:endParaRPr lang="en-CA" sz="160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1600" i="1"/>
                  <a:t>F</a:t>
                </a:r>
                <a:r>
                  <a:rPr lang="en-US" sz="1600"/>
                  <a:t> – the quoted future contract price at the trading date.</a:t>
                </a:r>
                <a:endParaRPr lang="en-CA" sz="160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16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=100−</m:t>
                    </m:r>
                    <m:r>
                      <a:rPr lang="en-US" sz="1600" i="1">
                        <a:latin typeface="Cambria Math"/>
                      </a:rPr>
                      <m:t>𝑌</m:t>
                    </m:r>
                    <m:d>
                      <m:dPr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  <m:r>
                          <a:rPr lang="en-US" sz="1600" i="1">
                            <a:latin typeface="Cambria Math"/>
                          </a:rPr>
                          <m:t>;</m:t>
                        </m:r>
                        <m:r>
                          <a:rPr lang="en-US" sz="1600" i="1">
                            <a:latin typeface="Cambria Math"/>
                          </a:rPr>
                          <m:t>𝑇</m:t>
                        </m:r>
                        <m:r>
                          <a:rPr lang="en-US" sz="16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CA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𝐸</m:t>
                            </m:r>
                          </m:sub>
                        </m:sSub>
                      </m:e>
                    </m:d>
                    <m:r>
                      <a:rPr lang="en-CA" sz="1600" b="0" i="1" smtClean="0">
                        <a:latin typeface="Cambria Math"/>
                      </a:rPr>
                      <m:t>+</m:t>
                    </m:r>
                    <m:r>
                      <a:rPr lang="en-CA" sz="16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1600"/>
                  <a:t> – the future contract price at valuation date </a:t>
                </a:r>
                <a:r>
                  <a:rPr lang="en-US" sz="1600" i="1"/>
                  <a:t>t</a:t>
                </a:r>
                <a:r>
                  <a:rPr lang="en-US" sz="1600"/>
                  <a:t>.</a:t>
                </a:r>
                <a:endParaRPr lang="en-CA" sz="1600"/>
              </a:p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𝑌</m:t>
                    </m:r>
                    <m:r>
                      <a:rPr lang="en-US" sz="1600" i="1">
                        <a:latin typeface="Cambria Math"/>
                      </a:rPr>
                      <m:t>(</m:t>
                    </m:r>
                    <m:r>
                      <a:rPr lang="en-US" sz="1600" i="1">
                        <a:latin typeface="Cambria Math"/>
                      </a:rPr>
                      <m:t>𝑡</m:t>
                    </m:r>
                    <m:r>
                      <a:rPr lang="en-US" sz="1600" i="1">
                        <a:latin typeface="Cambria Math"/>
                      </a:rPr>
                      <m:t>;</m:t>
                    </m:r>
                    <m:r>
                      <a:rPr lang="en-US" sz="1600" i="1">
                        <a:latin typeface="Cambria Math"/>
                      </a:rPr>
                      <m:t>𝑇</m:t>
                    </m:r>
                    <m:r>
                      <a:rPr lang="en-US" sz="16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C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/>
                  <a:t> – the annually compounded forward yield for </a:t>
                </a:r>
                <a:r>
                  <a:rPr lang="en-US" sz="1600" smtClean="0"/>
                  <a:t>the forward </a:t>
                </a:r>
                <a:r>
                  <a:rPr lang="en-US" sz="1600"/>
                  <a:t>period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𝑇</m:t>
                        </m:r>
                        <m:r>
                          <a:rPr lang="en-US" sz="1600" i="1">
                            <a:latin typeface="Cambria Math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600"/>
                  <a:t>].</a:t>
                </a:r>
                <a:endParaRPr lang="en-CA" sz="160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1600" i="1"/>
                  <a:t>C</a:t>
                </a:r>
                <a:r>
                  <a:rPr lang="en-US" sz="1600"/>
                  <a:t> – a constant used to match the market price.</a:t>
                </a:r>
                <a:endParaRPr lang="en-CA" sz="1600"/>
              </a:p>
            </p:txBody>
          </p:sp>
        </mc:Choice>
        <mc:Fallback xmlns=""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1600" y="1419622"/>
                <a:ext cx="7370700" cy="32403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1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Interest Rate Future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71600" y="1347614"/>
            <a:ext cx="7370700" cy="324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 smtClean="0"/>
              <a:t>A Real World Example</a:t>
            </a:r>
            <a:endParaRPr lang="en-CA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184756"/>
              </p:ext>
            </p:extLst>
          </p:nvPr>
        </p:nvGraphicFramePr>
        <p:xfrm>
          <a:off x="2771800" y="1995686"/>
          <a:ext cx="3849370" cy="2754629"/>
        </p:xfrm>
        <a:graphic>
          <a:graphicData uri="http://schemas.openxmlformats.org/drawingml/2006/table">
            <a:tbl>
              <a:tblPr firstRow="1" firstCol="1" bandRow="1">
                <a:tableStyleId>{96145309-564F-4F0F-801C-C215B3F1332B}</a:tableStyleId>
              </a:tblPr>
              <a:tblGrid>
                <a:gridCol w="1958975"/>
                <a:gridCol w="1890395"/>
              </a:tblGrid>
              <a:tr h="248411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smtClean="0">
                          <a:effectLst/>
                          <a:latin typeface="+mn-lt"/>
                          <a:ea typeface="SimSun"/>
                          <a:cs typeface="Times New Roman"/>
                        </a:rPr>
                        <a:t>Interest rate future specification</a:t>
                      </a:r>
                      <a:endParaRPr lang="en-CA" sz="1100">
                        <a:effectLst/>
                        <a:latin typeface="+mn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Buy Sell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Buy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Currency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USD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Contract Size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10000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First Delivery Date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5/30/2018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Last Delivery Date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6/29/2018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Future Maturity Date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6/18/2018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Tenor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3M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Future Ticker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EDM18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Future Ticker Size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Future Ticker Value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 of Contract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Quote Price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98.405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Trade Date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12/2/2016</a:t>
                      </a:r>
                      <a:endParaRPr lang="en-CA" sz="11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01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6"/>
            <a:ext cx="5533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  <a:endParaRPr sz="6000">
              <a:solidFill>
                <a:srgbClr val="ABE33F"/>
              </a:solidFill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406937" y="2499742"/>
            <a:ext cx="1274938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275856" y="4011910"/>
            <a:ext cx="4824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You can find </a:t>
            </a:r>
            <a:r>
              <a:rPr lang="en" smtClean="0"/>
              <a:t>more </a:t>
            </a:r>
            <a:r>
              <a:rPr lang="en"/>
              <a:t>details at</a:t>
            </a:r>
          </a:p>
          <a:p>
            <a:pPr>
              <a:buClr>
                <a:schemeClr val="dk1"/>
              </a:buClr>
              <a:buSzPts val="1100"/>
            </a:pPr>
            <a:r>
              <a:rPr lang="en"/>
              <a:t>http:</a:t>
            </a:r>
            <a:r>
              <a:rPr lang="en-CA"/>
              <a:t>//</a:t>
            </a:r>
            <a:r>
              <a:rPr lang="en-CA" smtClean="0"/>
              <a:t>www.finpricing.com/lib/IrFuture.html</a:t>
            </a: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0537448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2407</TotalTime>
  <Words>472</Words>
  <Application>Microsoft Office PowerPoint</Application>
  <PresentationFormat>On-screen Show (16:9)</PresentationFormat>
  <Paragraphs>74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Raleway</vt:lpstr>
      <vt:lpstr>Calibri</vt:lpstr>
      <vt:lpstr>Cambria Math</vt:lpstr>
      <vt:lpstr>Wingdings</vt:lpstr>
      <vt:lpstr>Times New Roman</vt:lpstr>
      <vt:lpstr>SimSun</vt:lpstr>
      <vt:lpstr>Karla</vt:lpstr>
      <vt:lpstr>Escalus template</vt:lpstr>
      <vt:lpstr> Interest Rate Futures and Valuation   Dmitry Popov  FinPricing  http://www.finpricing.com  </vt:lpstr>
      <vt:lpstr>Interest Rate Future</vt:lpstr>
      <vt:lpstr>Interest Rate Future</vt:lpstr>
      <vt:lpstr>Interest Rate Future</vt:lpstr>
      <vt:lpstr>Interest Rate Future</vt:lpstr>
      <vt:lpstr>Interest Rate Future</vt:lpstr>
      <vt:lpstr>Interest Rate Future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Tom</dc:creator>
  <cp:lastModifiedBy>tim</cp:lastModifiedBy>
  <cp:revision>253</cp:revision>
  <dcterms:modified xsi:type="dcterms:W3CDTF">2018-04-21T20:21:06Z</dcterms:modified>
</cp:coreProperties>
</file>