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1" r:id="rId3"/>
    <p:sldId id="298" r:id="rId4"/>
    <p:sldId id="299" r:id="rId5"/>
    <p:sldId id="300" r:id="rId6"/>
    <p:sldId id="304" r:id="rId7"/>
    <p:sldId id="306" r:id="rId8"/>
    <p:sldId id="302" r:id="rId9"/>
    <p:sldId id="297" r:id="rId10"/>
  </p:sldIdLst>
  <p:sldSz cx="9144000" cy="5143500" type="screen16x9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SimSun" panose="02010600030101010101" pitchFamily="2" charset="-122"/>
      <p:regular r:id="rId21"/>
    </p:embeddedFont>
    <p:embeddedFont>
      <p:font typeface="Karl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03648" y="2139702"/>
            <a:ext cx="705678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Interest Rate </a:t>
            </a:r>
            <a:r>
              <a:rPr lang="en" sz="4400" smtClean="0"/>
              <a:t>Future Options </a:t>
            </a:r>
            <a:r>
              <a:rPr lang="en" sz="4400" smtClean="0"/>
              <a:t>and Valuation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/>
            </a:r>
            <a:br>
              <a:rPr lang="en" sz="2400" smtClean="0"/>
            </a:br>
            <a:r>
              <a:rPr lang="en" sz="2400"/>
              <a:t>D</a:t>
            </a:r>
            <a:r>
              <a:rPr lang="en" sz="2400" smtClean="0"/>
              <a:t>mitry Popov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</a:t>
            </a:r>
            <a:r>
              <a:rPr lang="en-CA" sz="2000" smtClean="0"/>
              <a:t>Future Option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>
              <a:spcBef>
                <a:spcPts val="1800"/>
              </a:spcBef>
            </a:pPr>
            <a:r>
              <a:rPr lang="en-US" sz="1800"/>
              <a:t>Interest Rate </a:t>
            </a:r>
            <a:r>
              <a:rPr lang="en-US" sz="1800" smtClean="0"/>
              <a:t>Future </a:t>
            </a:r>
            <a:r>
              <a:rPr lang="en-US" sz="1800" smtClean="0"/>
              <a:t>Option Definition</a:t>
            </a:r>
            <a:endParaRPr lang="en-CA" sz="1800"/>
          </a:p>
          <a:p>
            <a:pPr lvl="0">
              <a:lnSpc>
                <a:spcPct val="150000"/>
              </a:lnSpc>
            </a:pPr>
            <a:r>
              <a:rPr lang="en-US" sz="1800"/>
              <a:t>Advantages of </a:t>
            </a:r>
            <a:r>
              <a:rPr lang="en-US" sz="1800" smtClean="0"/>
              <a:t>Trading </a:t>
            </a:r>
            <a:r>
              <a:rPr lang="en-US" sz="1800"/>
              <a:t>I</a:t>
            </a:r>
            <a:r>
              <a:rPr lang="en-US" sz="1800" smtClean="0"/>
              <a:t>nterest </a:t>
            </a:r>
            <a:r>
              <a:rPr lang="en-US" sz="1800"/>
              <a:t>R</a:t>
            </a:r>
            <a:r>
              <a:rPr lang="en-US" sz="1800" smtClean="0"/>
              <a:t>ate Future Options </a:t>
            </a:r>
            <a:endParaRPr lang="en-US" sz="1800" smtClean="0"/>
          </a:p>
          <a:p>
            <a:pPr lvl="0">
              <a:lnSpc>
                <a:spcPct val="150000"/>
              </a:lnSpc>
            </a:pPr>
            <a:r>
              <a:rPr lang="en-US" sz="1800" smtClean="0"/>
              <a:t>Valuation</a:t>
            </a:r>
            <a:endParaRPr lang="en-CA" sz="1800"/>
          </a:p>
          <a:p>
            <a:pPr lvl="0">
              <a:lnSpc>
                <a:spcPct val="150000"/>
              </a:lnSpc>
            </a:pPr>
            <a:r>
              <a:rPr lang="en-US" sz="1800" smtClean="0"/>
              <a:t>A </a:t>
            </a:r>
            <a:r>
              <a:rPr lang="en-US" sz="1800" smtClean="0"/>
              <a:t>Real </a:t>
            </a:r>
            <a:r>
              <a:rPr lang="en-US" sz="1800"/>
              <a:t>W</a:t>
            </a:r>
            <a:r>
              <a:rPr lang="en-US" sz="1800" smtClean="0"/>
              <a:t>orld </a:t>
            </a:r>
            <a:r>
              <a:rPr lang="en-US" sz="1800"/>
              <a:t>E</a:t>
            </a:r>
            <a:r>
              <a:rPr lang="en-US" sz="1800" smtClean="0"/>
              <a:t>xample</a:t>
            </a:r>
            <a:endParaRPr lang="en-CA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</a:t>
            </a:r>
            <a:r>
              <a:rPr lang="en-CA" sz="2000" smtClean="0"/>
              <a:t>Future Option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514716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/>
              <a:t>Interest Rate Future Option Definition</a:t>
            </a:r>
            <a:endParaRPr lang="en-CA" sz="2800"/>
          </a:p>
          <a:p>
            <a:pPr lvl="0"/>
            <a:r>
              <a:rPr lang="en-US" sz="1600"/>
              <a:t>An interest rate future option gives the holder the right but not the obligation to buy or sell an interest rate future at a specified price on a specified date.</a:t>
            </a:r>
            <a:endParaRPr lang="en-CA" sz="1600"/>
          </a:p>
          <a:p>
            <a:pPr lvl="0"/>
            <a:r>
              <a:rPr lang="en-US" sz="1600"/>
              <a:t>Interest rate future options are usually traded in an exchange.</a:t>
            </a:r>
            <a:endParaRPr lang="en-CA" sz="1600"/>
          </a:p>
          <a:p>
            <a:pPr lvl="0"/>
            <a:r>
              <a:rPr lang="en-US" sz="1600"/>
              <a:t>It is used to hedge against adverse changes in interest rates.</a:t>
            </a:r>
            <a:endParaRPr lang="en-CA" sz="1600"/>
          </a:p>
          <a:p>
            <a:pPr lvl="0"/>
            <a:r>
              <a:rPr lang="en-US" sz="1600"/>
              <a:t>The buyer normally can exercise the option on any business day (American style) prior to expiration by giving notice to the exchange.</a:t>
            </a:r>
            <a:endParaRPr lang="en-CA" sz="1600"/>
          </a:p>
          <a:p>
            <a:pPr lvl="0"/>
            <a:r>
              <a:rPr lang="en-US" sz="1600"/>
              <a:t>Option sellers </a:t>
            </a:r>
            <a:r>
              <a:rPr lang="en-US" sz="1600"/>
              <a:t>(</a:t>
            </a:r>
            <a:r>
              <a:rPr lang="en-US" sz="1600" smtClean="0"/>
              <a:t>writers) </a:t>
            </a:r>
            <a:r>
              <a:rPr lang="en-US" sz="1600"/>
              <a:t>receive a fixed premium upfront and in return are obligated to buy or sell the underlying asset </a:t>
            </a:r>
            <a:r>
              <a:rPr lang="en-US" sz="1600"/>
              <a:t>at </a:t>
            </a:r>
            <a:r>
              <a:rPr lang="en-US" sz="1600" smtClean="0"/>
              <a:t>a </a:t>
            </a:r>
            <a:r>
              <a:rPr lang="en-US" sz="1600"/>
              <a:t>specified price.</a:t>
            </a:r>
            <a:endParaRPr lang="en-CA" sz="1600"/>
          </a:p>
          <a:p>
            <a:pPr lvl="0"/>
            <a:r>
              <a:rPr lang="en-US" sz="1600"/>
              <a:t>Option writers are exposed to unlimited liability.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75699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</a:t>
            </a:r>
            <a:r>
              <a:rPr lang="en-CA" sz="2000" smtClean="0"/>
              <a:t>Future Option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491630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Advantages of </a:t>
            </a:r>
            <a:r>
              <a:rPr lang="en-US" smtClean="0"/>
              <a:t>Trading </a:t>
            </a:r>
            <a:r>
              <a:rPr lang="en-US"/>
              <a:t>I</a:t>
            </a:r>
            <a:r>
              <a:rPr lang="en-US" smtClean="0"/>
              <a:t>nterest </a:t>
            </a:r>
            <a:r>
              <a:rPr lang="en-US"/>
              <a:t>R</a:t>
            </a:r>
            <a:r>
              <a:rPr lang="en-US" smtClean="0"/>
              <a:t>ate Futures Options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An investor who expected short-term interest rates to decline would also be expecting the price of the future contracts to increase. Thus, they might be inclined to purchase a </a:t>
            </a:r>
            <a:r>
              <a:rPr lang="en-US" sz="1600"/>
              <a:t>3-month </a:t>
            </a:r>
            <a:r>
              <a:rPr lang="en-US" sz="1600" smtClean="0"/>
              <a:t>Eurodollar </a:t>
            </a:r>
            <a:r>
              <a:rPr lang="en-US" sz="1600"/>
              <a:t>futures call option to speculate on their belief.</a:t>
            </a:r>
            <a:endParaRPr lang="en-CA" sz="1600"/>
          </a:p>
          <a:p>
            <a:pPr lvl="0"/>
            <a:r>
              <a:rPr lang="en-US" sz="1600"/>
              <a:t>The advantage of future options over options of a spot asset stems from the liquidity of futures contracts.</a:t>
            </a:r>
            <a:endParaRPr lang="en-CA" sz="1600"/>
          </a:p>
          <a:p>
            <a:pPr lvl="0"/>
            <a:r>
              <a:rPr lang="en-US" sz="1600"/>
              <a:t>Futures markets tend to be more liquid than underlying cash markets.</a:t>
            </a:r>
            <a:endParaRPr lang="en-CA" sz="1600"/>
          </a:p>
          <a:p>
            <a:pPr lvl="0"/>
            <a:r>
              <a:rPr lang="en-US" sz="1600"/>
              <a:t>Interest </a:t>
            </a:r>
            <a:r>
              <a:rPr lang="en-US" sz="1600"/>
              <a:t>rate </a:t>
            </a:r>
            <a:r>
              <a:rPr lang="en-US" sz="1600" smtClean="0"/>
              <a:t>futures </a:t>
            </a:r>
            <a:r>
              <a:rPr lang="en-US" sz="1600"/>
              <a:t>options are leveraged </a:t>
            </a:r>
            <a:r>
              <a:rPr lang="en-US" sz="1600"/>
              <a:t>instruments</a:t>
            </a:r>
            <a:r>
              <a:rPr lang="en-US" sz="1600" smtClean="0"/>
              <a:t>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64940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</a:t>
            </a:r>
            <a:r>
              <a:rPr lang="en-CA" sz="2000" smtClean="0"/>
              <a:t>Future Option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347614"/>
                <a:ext cx="7370700" cy="367240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smtClean="0"/>
                  <a:t>Valuation</a:t>
                </a:r>
                <a:endParaRPr lang="en-CA"/>
              </a:p>
              <a:p>
                <a:pPr lvl="0">
                  <a:spcBef>
                    <a:spcPts val="800"/>
                  </a:spcBef>
                </a:pPr>
                <a:r>
                  <a:rPr lang="en-US" sz="1600"/>
                  <a:t>The price of an interest rate </a:t>
                </a:r>
                <a:r>
                  <a:rPr lang="en-US" sz="1600" smtClean="0"/>
                  <a:t>future option </a:t>
                </a:r>
                <a:r>
                  <a:rPr lang="en-US" sz="1600"/>
                  <a:t>is quoted by the exchange.</a:t>
                </a:r>
                <a:endParaRPr lang="en-CA" sz="1600"/>
              </a:p>
              <a:p>
                <a:pPr lvl="0"/>
                <a:r>
                  <a:rPr lang="en-US" sz="1600"/>
                  <a:t>A model is mainly used for calculating sensitivities and managing </a:t>
                </a:r>
                <a:r>
                  <a:rPr lang="en-US" sz="1600" smtClean="0"/>
                  <a:t>risk</a:t>
                </a:r>
                <a:r>
                  <a:rPr lang="en-US" sz="1600"/>
                  <a:t>.</a:t>
                </a:r>
                <a:endParaRPr lang="en-CA" sz="1600"/>
              </a:p>
              <a:p>
                <a:pPr lvl="0"/>
                <a:r>
                  <a:rPr lang="en-US" sz="1600"/>
                  <a:t>European option approximation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Interest rate future options are normally American options. One may use an European </a:t>
                </a:r>
                <a:r>
                  <a:rPr lang="en-US" sz="1400"/>
                  <a:t>option </a:t>
                </a:r>
                <a:r>
                  <a:rPr lang="en-US" sz="1400" smtClean="0"/>
                  <a:t>to approximate.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The present value of a call option is </a:t>
                </a:r>
                <a:r>
                  <a:rPr lang="en-US" sz="1400"/>
                  <a:t>given </a:t>
                </a:r>
                <a:r>
                  <a:rPr lang="en-US" sz="1400" smtClean="0"/>
                  <a:t>by</a:t>
                </a:r>
              </a:p>
              <a:p>
                <a:pPr marL="533400" lvl="1" indent="0">
                  <a:spcBef>
                    <a:spcPts val="300"/>
                  </a:spcBef>
                  <a:buNone/>
                </a:pPr>
                <a:endParaRPr lang="en-CA" sz="500"/>
              </a:p>
              <a:p>
                <a:pPr marL="76200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𝑉</m:t>
                      </m:r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r>
                        <a:rPr lang="en-US" sz="1400" i="1"/>
                        <m:t>𝑁</m:t>
                      </m:r>
                      <m:r>
                        <a:rPr lang="en-US" sz="1400" i="1"/>
                        <m:t>𝜏</m:t>
                      </m:r>
                      <m:r>
                        <a:rPr lang="en-US" sz="1400" i="1"/>
                        <m:t>𝐷</m:t>
                      </m:r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𝐿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/>
                            <m:t>Φ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/>
                            <m:t>−</m:t>
                          </m:r>
                          <m:r>
                            <a:rPr lang="en-US" sz="1400" i="1"/>
                            <m:t>𝐾</m:t>
                          </m:r>
                          <m:r>
                            <m:rPr>
                              <m:sty m:val="p"/>
                            </m:rPr>
                            <a:rPr lang="en-US" sz="1400"/>
                            <m:t>Φ</m:t>
                          </m:r>
                          <m:r>
                            <a:rPr lang="en-US" sz="1400" i="1"/>
                            <m:t>(</m:t>
                          </m:r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𝑑</m:t>
                              </m:r>
                            </m:e>
                            <m:sub>
                              <m:r>
                                <a:rPr lang="en-US" sz="1400" i="1"/>
                                <m:t>2</m:t>
                              </m:r>
                            </m:sub>
                          </m:sSub>
                          <m:r>
                            <a:rPr lang="en-US" sz="1400" i="1"/>
                            <m:t>)</m:t>
                          </m:r>
                        </m:e>
                      </m:d>
                    </m:oMath>
                  </m:oMathPara>
                </a14:m>
                <a:endParaRPr lang="en-CA" sz="1400" smtClean="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The present value of </a:t>
                </a:r>
                <a:r>
                  <a:rPr lang="en-US" sz="1400"/>
                  <a:t>a </a:t>
                </a:r>
                <a:r>
                  <a:rPr lang="en-US" sz="1400" smtClean="0"/>
                  <a:t>put </a:t>
                </a:r>
                <a:r>
                  <a:rPr lang="en-US" sz="1400"/>
                  <a:t>option is given by</a:t>
                </a:r>
              </a:p>
              <a:p>
                <a:pPr marL="533400" lvl="1" indent="0">
                  <a:spcBef>
                    <a:spcPts val="300"/>
                  </a:spcBef>
                  <a:buNone/>
                </a:pPr>
                <a:endParaRPr lang="en-CA" sz="500"/>
              </a:p>
              <a:p>
                <a:pPr marL="76200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𝑁</m:t>
                      </m:r>
                      <m:r>
                        <a:rPr lang="en-US" sz="1400" i="1">
                          <a:latin typeface="Cambria Math"/>
                        </a:rPr>
                        <m:t>𝜏</m:t>
                      </m:r>
                      <m:r>
                        <a:rPr lang="en-US" sz="14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347614"/>
                <a:ext cx="7370700" cy="36724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6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</a:t>
            </a:r>
            <a:r>
              <a:rPr lang="en-CA" sz="2000" smtClean="0"/>
              <a:t>Future Option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347614"/>
                <a:ext cx="7370700" cy="3600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smtClean="0"/>
                  <a:t>Valuation (Cont)</a:t>
                </a:r>
                <a:endParaRPr lang="en-CA"/>
              </a:p>
              <a:p>
                <a:pPr lvl="1"/>
                <a:r>
                  <a:rPr lang="en-US" sz="1400" smtClean="0"/>
                  <a:t>where </a:t>
                </a:r>
                <a:endParaRPr lang="en-US" sz="140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400" i="1"/>
                  <a:t>t</a:t>
                </a:r>
                <a:r>
                  <a:rPr lang="en-US" sz="1400" i="1" smtClean="0"/>
                  <a:t> </a:t>
                </a:r>
                <a:r>
                  <a:rPr lang="en-US" sz="1400" smtClean="0"/>
                  <a:t>- </a:t>
                </a:r>
                <a:r>
                  <a:rPr lang="en-US" sz="1400"/>
                  <a:t>the valuation date, </a:t>
                </a:r>
                <a:endParaRPr lang="en-US" sz="140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200" i="1"/>
                  <a:t>L(t</a:t>
                </a:r>
                <a:r>
                  <a:rPr lang="en-US" sz="1200" i="1"/>
                  <a:t>) = 100-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  <m:r>
                          <a:rPr lang="en-US" sz="1200" i="1">
                            <a:latin typeface="Cambria Math"/>
                          </a:rPr>
                          <m:t>;</m:t>
                        </m:r>
                        <m:r>
                          <a:rPr lang="en-US" sz="1200" i="1">
                            <a:latin typeface="Cambria Math"/>
                          </a:rPr>
                          <m:t>𝑇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CA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d>
                    <m:r>
                      <a:rPr lang="en-CA" sz="1200" i="1">
                        <a:latin typeface="Cambria Math"/>
                      </a:rPr>
                      <m:t>+</m:t>
                    </m:r>
                    <m:r>
                      <a:rPr lang="en-CA" sz="12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1200"/>
                  <a:t> </a:t>
                </a:r>
                <a:r>
                  <a:rPr lang="en-US" sz="1400"/>
                  <a:t>– the forward </a:t>
                </a:r>
                <a:r>
                  <a:rPr lang="en-US" sz="1400"/>
                  <a:t>rate; </a:t>
                </a:r>
                <a:r>
                  <a:rPr lang="en-US" sz="1400" i="1"/>
                  <a:t>C</a:t>
                </a:r>
                <a:r>
                  <a:rPr lang="en-US" sz="1400"/>
                  <a:t> is used to match market </a:t>
                </a:r>
                <a:r>
                  <a:rPr lang="en-US" sz="1400"/>
                  <a:t>future </a:t>
                </a:r>
                <a:r>
                  <a:rPr lang="en-US" sz="1400" smtClean="0"/>
                  <a:t>price.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400" i="1" smtClean="0"/>
                  <a:t>K</a:t>
                </a:r>
                <a:r>
                  <a:rPr lang="en-US" sz="1400" smtClean="0"/>
                  <a:t> </a:t>
                </a:r>
                <a:r>
                  <a:rPr lang="en-US" sz="1400"/>
                  <a:t>– </a:t>
                </a:r>
                <a:r>
                  <a:rPr lang="en-US" sz="1400"/>
                  <a:t>the </a:t>
                </a:r>
                <a:r>
                  <a:rPr lang="en-US" sz="1400" smtClean="0"/>
                  <a:t>strike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400" i="1" smtClean="0"/>
                  <a:t>N</a:t>
                </a:r>
                <a:r>
                  <a:rPr lang="en-US" sz="1400" smtClean="0"/>
                  <a:t> </a:t>
                </a:r>
                <a:r>
                  <a:rPr lang="en-US" sz="1400"/>
                  <a:t>– </a:t>
                </a:r>
                <a:r>
                  <a:rPr lang="en-US" sz="1400"/>
                  <a:t>the </a:t>
                </a:r>
                <a:r>
                  <a:rPr lang="en-US" sz="1400" smtClean="0"/>
                  <a:t>notional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400" i="1"/>
                      <m:t>𝜏</m:t>
                    </m:r>
                  </m:oMath>
                </a14:m>
                <a:r>
                  <a:rPr lang="en-US" sz="1400"/>
                  <a:t> – the day count fraction </a:t>
                </a:r>
                <a:r>
                  <a:rPr lang="en-US" sz="1400"/>
                  <a:t>for </a:t>
                </a:r>
                <a:r>
                  <a:rPr lang="en-US" sz="1400" smtClean="0"/>
                  <a:t>the forward period </a:t>
                </a:r>
                <a:r>
                  <a:rPr lang="en-US" sz="140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𝑇</m:t>
                        </m:r>
                        <m:r>
                          <a:rPr lang="en-US" sz="1400" i="1"/>
                          <m:t>,</m:t>
                        </m:r>
                        <m:r>
                          <a:rPr lang="en-US" sz="1400" i="1"/>
                          <m:t>𝑇</m:t>
                        </m:r>
                      </m:e>
                      <m:sub>
                        <m:r>
                          <a:rPr lang="en-US" sz="1400" i="1"/>
                          <m:t>𝐸</m:t>
                        </m:r>
                      </m:sub>
                    </m:sSub>
                  </m:oMath>
                </a14:m>
                <a:r>
                  <a:rPr lang="en-US" sz="1400"/>
                  <a:t>]</a:t>
                </a:r>
                <a:endParaRPr lang="en-US" sz="140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400" i="1" smtClean="0"/>
                  <a:t>T</a:t>
                </a:r>
                <a:r>
                  <a:rPr lang="en-US" sz="1400" smtClean="0"/>
                  <a:t> </a:t>
                </a:r>
                <a:r>
                  <a:rPr lang="en-US" sz="1400"/>
                  <a:t>– the maturity of the future contract and also the start date of </a:t>
                </a:r>
                <a:r>
                  <a:rPr lang="en-US" sz="1400"/>
                  <a:t>forward </a:t>
                </a:r>
                <a:r>
                  <a:rPr lang="en-US" sz="1400" smtClean="0"/>
                  <a:t>period</a:t>
                </a:r>
                <a:endParaRPr lang="en-CA" sz="1400" i="1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𝑇</m:t>
                        </m:r>
                      </m:e>
                      <m:sub>
                        <m:r>
                          <a:rPr lang="en-US" sz="1400" i="1"/>
                          <m:t>𝐸</m:t>
                        </m:r>
                      </m:sub>
                    </m:sSub>
                  </m:oMath>
                </a14:m>
                <a:r>
                  <a:rPr lang="en-US" sz="1400"/>
                  <a:t> – the end date of the forward period</a:t>
                </a:r>
                <a:endParaRPr lang="en-CA" sz="1400" b="0" i="1" smtClean="0">
                  <a:latin typeface="Cambria Math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/>
                      </a:rPr>
                      <m:t>𝐷</m:t>
                    </m:r>
                    <m:r>
                      <a:rPr lang="en-CA" sz="1400" b="0" i="1" smtClean="0">
                        <a:latin typeface="Cambria Math"/>
                      </a:rPr>
                      <m:t>=</m:t>
                    </m:r>
                    <m:r>
                      <a:rPr lang="en-CA" sz="1400" b="0" i="1" smtClean="0">
                        <a:latin typeface="Cambria Math"/>
                      </a:rPr>
                      <m:t>𝐷</m:t>
                    </m:r>
                    <m:r>
                      <a:rPr lang="en-CA" sz="1400" b="0" i="1" smtClean="0">
                        <a:latin typeface="Cambria Math"/>
                      </a:rPr>
                      <m:t>(</m:t>
                    </m:r>
                    <m:r>
                      <a:rPr lang="en-CA" sz="1400" b="0" i="1" smtClean="0">
                        <a:latin typeface="Cambria Math"/>
                      </a:rPr>
                      <m:t>𝑡</m:t>
                    </m:r>
                    <m:r>
                      <a:rPr lang="en-CA" sz="1400" b="0" i="1" smtClean="0">
                        <a:latin typeface="Cambria Math"/>
                      </a:rPr>
                      <m:t>,</m:t>
                    </m:r>
                    <m:r>
                      <a:rPr lang="en-CA" sz="1400" b="0" i="1" smtClean="0">
                        <a:latin typeface="Cambria Math"/>
                      </a:rPr>
                      <m:t>𝑇</m:t>
                    </m:r>
                    <m:r>
                      <a:rPr lang="en-CA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smtClean="0"/>
                  <a:t> </a:t>
                </a:r>
                <a:r>
                  <a:rPr lang="en-US" sz="1400"/>
                  <a:t>– the discount factor</a:t>
                </a:r>
                <a:endParaRPr lang="en-CA" sz="140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/>
                      <m:t>Φ</m:t>
                    </m:r>
                  </m:oMath>
                </a14:m>
                <a:r>
                  <a:rPr lang="en-US" sz="1400"/>
                  <a:t> </a:t>
                </a:r>
                <a:r>
                  <a:rPr lang="en-US" sz="1400"/>
                  <a:t>– </a:t>
                </a:r>
                <a:r>
                  <a:rPr lang="en-US" sz="1400" smtClean="0"/>
                  <a:t>the accumulative </a:t>
                </a:r>
                <a:r>
                  <a:rPr lang="en-US" sz="1400"/>
                  <a:t>normal </a:t>
                </a:r>
                <a:r>
                  <a:rPr lang="en-US" sz="1400"/>
                  <a:t>distribution </a:t>
                </a:r>
                <a:r>
                  <a:rPr lang="en-US" sz="1400" smtClean="0"/>
                  <a:t>function</a:t>
                </a:r>
                <a:endParaRPr lang="en-CA" sz="1400" i="1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𝑑</m:t>
                        </m:r>
                      </m:e>
                      <m:sub>
                        <m:r>
                          <a:rPr lang="en-US" sz="1400" i="1"/>
                          <m:t>1,2</m:t>
                        </m:r>
                      </m:sub>
                    </m:sSub>
                    <m:r>
                      <a:rPr lang="en-US" sz="1400" i="1"/>
                      <m:t>=</m:t>
                    </m:r>
                    <m:d>
                      <m:dPr>
                        <m:ctrlPr>
                          <a:rPr lang="en-CA" sz="1400" i="1"/>
                        </m:ctrlPr>
                      </m:dPr>
                      <m:e>
                        <m:func>
                          <m:funcPr>
                            <m:ctrlPr>
                              <a:rPr lang="en-CA" sz="14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/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14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400" i="1"/>
                                    </m:ctrlPr>
                                  </m:fPr>
                                  <m:num>
                                    <m:r>
                                      <a:rPr lang="en-CA" sz="1400" b="0" i="1" smtClean="0">
                                        <a:latin typeface="Cambria Math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1400" i="1"/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400" i="1"/>
                          <m:t>±0.5</m:t>
                        </m:r>
                        <m:sSubSup>
                          <m:sSubSupPr>
                            <m:ctrlPr>
                              <a:rPr lang="en-CA" sz="1400" i="1"/>
                            </m:ctrlPr>
                          </m:sSubSupPr>
                          <m:e>
                            <m:r>
                              <a:rPr lang="en-US" sz="1400" i="1"/>
                              <m:t>𝜎</m:t>
                            </m:r>
                          </m:e>
                          <m:sub/>
                          <m:sup>
                            <m:r>
                              <a:rPr lang="en-US" sz="1400" i="1"/>
                              <m:t>2</m:t>
                            </m:r>
                          </m:sup>
                        </m:sSubSup>
                        <m:r>
                          <a:rPr lang="en-CA" sz="1400" b="0" i="1" smtClean="0">
                            <a:latin typeface="Cambria Math"/>
                          </a:rPr>
                          <m:t>(</m:t>
                        </m:r>
                        <m:r>
                          <a:rPr lang="en-CA" sz="1400" b="0" i="1" smtClean="0">
                            <a:latin typeface="Cambria Math"/>
                          </a:rPr>
                          <m:t>𝑇</m:t>
                        </m:r>
                        <m:r>
                          <a:rPr lang="en-CA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CA" sz="1400" b="0" i="1" smtClean="0">
                            <a:latin typeface="Cambria Math"/>
                          </a:rPr>
                          <m:t>𝑡</m:t>
                        </m:r>
                        <m:r>
                          <a:rPr lang="en-CA" sz="1400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1400" i="1"/>
                      <m:t>/(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CA" sz="1400" i="1"/>
                        </m:ctrlPr>
                      </m:radPr>
                      <m:deg/>
                      <m:e>
                        <m:r>
                          <a:rPr lang="en-CA" sz="1400" b="0" i="1" smtClean="0">
                            <a:latin typeface="Cambria Math"/>
                          </a:rPr>
                          <m:t>𝑇</m:t>
                        </m:r>
                        <m:r>
                          <a:rPr lang="en-CA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CA" sz="1400" b="0" i="1" smtClean="0">
                            <a:latin typeface="Cambria Math"/>
                          </a:rPr>
                          <m:t>𝑡</m:t>
                        </m:r>
                      </m:e>
                    </m:rad>
                    <m:r>
                      <a:rPr lang="en-US" sz="1400" i="1"/>
                      <m:t>)</m:t>
                    </m:r>
                  </m:oMath>
                </a14:m>
                <a:r>
                  <a:rPr lang="en-US" sz="1400"/>
                  <a:t> </a:t>
                </a: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347614"/>
                <a:ext cx="7370700" cy="3600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39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</a:t>
            </a:r>
            <a:r>
              <a:rPr lang="en-CA" sz="2000" smtClean="0"/>
              <a:t>Future Option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491630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Valuation (Cont)</a:t>
            </a:r>
            <a:endParaRPr lang="en-CA" sz="1400"/>
          </a:p>
          <a:p>
            <a:pPr marL="76200" lvl="0" indent="0" algn="ctr">
              <a:buNone/>
            </a:pPr>
            <a:endParaRPr lang="en-CA" sz="1400"/>
          </a:p>
          <a:p>
            <a:pPr lvl="0"/>
            <a:r>
              <a:rPr lang="en-US" sz="1600"/>
              <a:t>American option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600" smtClean="0"/>
              <a:t>Price interest rate future options as American options</a:t>
            </a:r>
          </a:p>
          <a:p>
            <a:pPr lvl="1">
              <a:spcBef>
                <a:spcPts val="600"/>
              </a:spcBef>
            </a:pPr>
            <a:r>
              <a:rPr lang="en-US" sz="1600" smtClean="0"/>
              <a:t>Tree</a:t>
            </a:r>
            <a:r>
              <a:rPr lang="en-US" sz="1600"/>
              <a:t>, PDE or lattice can be used to price an American option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600"/>
              <a:t>Given interest rate future options </a:t>
            </a:r>
            <a:r>
              <a:rPr lang="en-US" sz="1600"/>
              <a:t>are </a:t>
            </a:r>
            <a:r>
              <a:rPr lang="en-US" sz="1600" smtClean="0"/>
              <a:t>simple </a:t>
            </a:r>
            <a:r>
              <a:rPr lang="en-US" sz="1600"/>
              <a:t>products, we use Black Scholes dynamics plus binomial tree to price an American interest rate future option. </a:t>
            </a:r>
            <a:endParaRPr lang="en-CA" sz="1600"/>
          </a:p>
          <a:p>
            <a:pPr marL="76200" lvl="0" indent="0" algn="ctr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44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</a:t>
            </a:r>
            <a:r>
              <a:rPr lang="en-CA" sz="2000" smtClean="0"/>
              <a:t>Future Option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14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A Real World Example</a:t>
            </a:r>
            <a:endParaRPr lang="en-CA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25277"/>
              </p:ext>
            </p:extLst>
          </p:nvPr>
        </p:nvGraphicFramePr>
        <p:xfrm>
          <a:off x="1691681" y="2067694"/>
          <a:ext cx="5521603" cy="2146167"/>
        </p:xfrm>
        <a:graphic>
          <a:graphicData uri="http://schemas.openxmlformats.org/drawingml/2006/table">
            <a:tbl>
              <a:tblPr firstRow="1" firstCol="1" bandRow="1">
                <a:tableStyleId>{96145309-564F-4F0F-801C-C215B3F1332B}</a:tableStyleId>
              </a:tblPr>
              <a:tblGrid>
                <a:gridCol w="1644928"/>
                <a:gridCol w="1176020"/>
                <a:gridCol w="1635760"/>
                <a:gridCol w="1064895"/>
              </a:tblGrid>
              <a:tr h="218307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Future option specification</a:t>
                      </a:r>
                      <a:endParaRPr lang="en-CA" sz="11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Underlying future specification</a:t>
                      </a:r>
                      <a:endParaRPr lang="en-CA" sz="11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Quote Price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Contract Size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Trade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11/23/2016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 Delivery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5/30/2017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Option Maturity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6/19/2017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 Delivery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6/30/2017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Settlement Amount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-62500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Future Maturity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6/19/2017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Settlement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11/23/2016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Tenor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3M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Strike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98.75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Future Ticker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EDM17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Option Ticker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EDM17P 98.75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Future Ticker Size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Call Put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Contract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Currency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USD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Buy Sell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www.finpricing.com/lib/IrFutureOption.html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654</Words>
  <Application>Microsoft Office PowerPoint</Application>
  <PresentationFormat>On-screen Show (16:9)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Raleway</vt:lpstr>
      <vt:lpstr>Calibri</vt:lpstr>
      <vt:lpstr>Cambria Math</vt:lpstr>
      <vt:lpstr>Wingdings</vt:lpstr>
      <vt:lpstr>Times New Roman</vt:lpstr>
      <vt:lpstr>SimSun</vt:lpstr>
      <vt:lpstr>Karla</vt:lpstr>
      <vt:lpstr>Escalus template</vt:lpstr>
      <vt:lpstr> Interest Rate Future Options and Valuation   Dmitry Popov  FinPricing  http://www.finpricing.com  </vt:lpstr>
      <vt:lpstr>Interest Rate Future Option</vt:lpstr>
      <vt:lpstr>Interest Rate Future Option</vt:lpstr>
      <vt:lpstr>Interest Rate Future Option</vt:lpstr>
      <vt:lpstr>Interest Rate Future Option</vt:lpstr>
      <vt:lpstr>Interest Rate Future Option</vt:lpstr>
      <vt:lpstr>Interest Rate Future Option</vt:lpstr>
      <vt:lpstr>Interest Rate Future Option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280</cp:revision>
  <dcterms:modified xsi:type="dcterms:W3CDTF">2018-04-21T21:12:41Z</dcterms:modified>
</cp:coreProperties>
</file>