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68" r:id="rId4"/>
    <p:sldId id="269" r:id="rId5"/>
    <p:sldId id="280" r:id="rId6"/>
    <p:sldId id="281" r:id="rId7"/>
    <p:sldId id="273" r:id="rId8"/>
    <p:sldId id="282" r:id="rId9"/>
    <p:sldId id="283" r:id="rId10"/>
    <p:sldId id="284" r:id="rId11"/>
    <p:sldId id="277" r:id="rId12"/>
    <p:sldId id="278" r:id="rId13"/>
    <p:sldId id="279"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6/1/2018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finpricing.com/lib/IrOI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371600"/>
            <a:ext cx="7315200" cy="1470025"/>
          </a:xfrm>
        </p:spPr>
        <p:txBody>
          <a:bodyPr/>
          <a:lstStyle/>
          <a:p>
            <a:pPr algn="r"/>
            <a:r>
              <a:rPr lang="en-CA" sz="4800" smtClean="0">
                <a:effectLst/>
              </a:rPr>
              <a:t>OIS Curve Construction and OIS Discounting</a:t>
            </a:r>
            <a:endParaRPr lang="en-CA" sz="4800">
              <a:effectLst/>
            </a:endParaRPr>
          </a:p>
        </p:txBody>
      </p:sp>
      <p:sp>
        <p:nvSpPr>
          <p:cNvPr id="3" name="Subtitle 2"/>
          <p:cNvSpPr>
            <a:spLocks noGrp="1"/>
          </p:cNvSpPr>
          <p:nvPr>
            <p:ph type="subTitle" idx="1"/>
          </p:nvPr>
        </p:nvSpPr>
        <p:spPr>
          <a:xfrm>
            <a:off x="4038600" y="4800600"/>
            <a:ext cx="4343400" cy="990600"/>
          </a:xfrm>
        </p:spPr>
        <p:txBody>
          <a:bodyPr>
            <a:normAutofit fontScale="92500" lnSpcReduction="20000"/>
          </a:bodyPr>
          <a:lstStyle/>
          <a:p>
            <a:r>
              <a:rPr lang="en-PH" b="1" smtClean="0">
                <a:solidFill>
                  <a:schemeClr val="tx1"/>
                </a:solidFill>
              </a:rPr>
              <a:t>Michael Taylor</a:t>
            </a:r>
          </a:p>
          <a:p>
            <a:endParaRPr lang="en-PH" sz="1300"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OIS</a:t>
            </a:r>
            <a:endParaRPr lang="en-PH" sz="2400" dirty="0"/>
          </a:p>
        </p:txBody>
      </p:sp>
      <p:sp>
        <p:nvSpPr>
          <p:cNvPr id="3" name="Content Placeholder 2"/>
          <p:cNvSpPr>
            <a:spLocks noGrp="1"/>
          </p:cNvSpPr>
          <p:nvPr>
            <p:ph idx="1"/>
          </p:nvPr>
        </p:nvSpPr>
        <p:spPr>
          <a:xfrm>
            <a:off x="609600" y="1752600"/>
            <a:ext cx="8077200" cy="4876800"/>
          </a:xfrm>
        </p:spPr>
        <p:txBody>
          <a:bodyPr>
            <a:noAutofit/>
          </a:bodyPr>
          <a:lstStyle/>
          <a:p>
            <a:pPr marL="0" lvl="0" indent="0" algn="ctr">
              <a:buNone/>
            </a:pPr>
            <a:r>
              <a:rPr lang="en-CA" smtClean="0"/>
              <a:t>OIS</a:t>
            </a:r>
            <a:r>
              <a:rPr lang="en-CA" smtClean="0"/>
              <a:t> </a:t>
            </a:r>
            <a:r>
              <a:rPr lang="en-CA"/>
              <a:t>Curve Construction </a:t>
            </a:r>
            <a:r>
              <a:rPr lang="en-CA" smtClean="0"/>
              <a:t>Overview (Cont)</a:t>
            </a:r>
            <a:endParaRPr lang="en-CA"/>
          </a:p>
          <a:p>
            <a:pPr lvl="1">
              <a:spcBef>
                <a:spcPts val="1200"/>
              </a:spcBef>
              <a:buClr>
                <a:srgbClr val="00B050"/>
              </a:buClr>
              <a:buFont typeface="Arial" panose="020B0604020202020204" pitchFamily="34" charset="0"/>
              <a:buChar char="•"/>
            </a:pPr>
            <a:r>
              <a:rPr lang="en-CA" sz="2000" smtClean="0"/>
              <a:t>Create these two sets of unknown curve points and make an initial guess for their values. </a:t>
            </a:r>
          </a:p>
          <a:p>
            <a:pPr lvl="1">
              <a:spcBef>
                <a:spcPts val="1200"/>
              </a:spcBef>
              <a:buClr>
                <a:srgbClr val="00B050"/>
              </a:buClr>
              <a:buFont typeface="Arial" panose="020B0604020202020204" pitchFamily="34" charset="0"/>
              <a:buChar char="•"/>
            </a:pPr>
            <a:r>
              <a:rPr lang="en-CA" sz="2000" smtClean="0"/>
              <a:t>Price all of the given instruments using the initial guess of the two curves. </a:t>
            </a:r>
          </a:p>
          <a:p>
            <a:pPr lvl="1">
              <a:spcBef>
                <a:spcPts val="1200"/>
              </a:spcBef>
              <a:buClr>
                <a:srgbClr val="00B050"/>
              </a:buClr>
              <a:buFont typeface="Arial" panose="020B0604020202020204" pitchFamily="34" charset="0"/>
              <a:buChar char="•"/>
            </a:pPr>
            <a:r>
              <a:rPr lang="en-CA" sz="2000" smtClean="0"/>
              <a:t>Compare the prices with the market quotes and adjust the initial guess accordingly. This would be performed by the same numerical optimization routine as is currently used in FinPricing, the Levenberg-Marquardt algorithm. The only difference is the greater number of points that will be perturbed in the algorithm. </a:t>
            </a:r>
          </a:p>
          <a:p>
            <a:pPr lvl="1">
              <a:spcBef>
                <a:spcPts val="1200"/>
              </a:spcBef>
              <a:buClr>
                <a:srgbClr val="00B050"/>
              </a:buClr>
              <a:buFont typeface="Arial" panose="020B0604020202020204" pitchFamily="34" charset="0"/>
              <a:buChar char="•"/>
            </a:pPr>
            <a:r>
              <a:rPr lang="en-CA" sz="2000" smtClean="0"/>
              <a:t>Repeat the pricing and adjustment until the error reaches acceptable levels.</a:t>
            </a:r>
            <a:endParaRPr lang="en-CA" sz="2000"/>
          </a:p>
        </p:txBody>
      </p:sp>
    </p:spTree>
    <p:extLst>
      <p:ext uri="{BB962C8B-B14F-4D97-AF65-F5344CB8AC3E}">
        <p14:creationId xmlns:p14="http://schemas.microsoft.com/office/powerpoint/2010/main" val="309309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OIS</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a:t>Interpolation</a:t>
            </a:r>
            <a:endParaRPr lang="en-CA" sz="4800"/>
          </a:p>
          <a:p>
            <a:pPr lvl="0">
              <a:buClr>
                <a:srgbClr val="00B050"/>
              </a:buClr>
              <a:buFont typeface="Wingdings" panose="05000000000000000000" pitchFamily="2" charset="2"/>
              <a:buChar char="§"/>
            </a:pPr>
            <a:r>
              <a:rPr lang="en-CA" sz="2200"/>
              <a:t>Most popular interpolation algorithms in curve bootstrapping are linear, log-linear and cubic spline.</a:t>
            </a:r>
          </a:p>
          <a:p>
            <a:pPr lvl="0">
              <a:buClr>
                <a:srgbClr val="00B050"/>
              </a:buClr>
              <a:buFont typeface="Wingdings" panose="05000000000000000000" pitchFamily="2" charset="2"/>
              <a:buChar char="§"/>
            </a:pPr>
            <a:r>
              <a:rPr lang="en-CA" sz="2200"/>
              <a:t>The selected interpolation rule can be applied to </a:t>
            </a:r>
            <a:r>
              <a:rPr lang="en-CA" sz="2200" smtClean="0"/>
              <a:t>either zero </a:t>
            </a:r>
            <a:r>
              <a:rPr lang="en-CA" sz="2200"/>
              <a:t>rates or discount factors.</a:t>
            </a:r>
          </a:p>
          <a:p>
            <a:pPr lvl="0">
              <a:buClr>
                <a:srgbClr val="00B050"/>
              </a:buClr>
              <a:buFont typeface="Wingdings" panose="05000000000000000000" pitchFamily="2" charset="2"/>
              <a:buChar char="§"/>
            </a:pPr>
            <a:r>
              <a:rPr lang="en-CA" sz="2200"/>
              <a:t>Some critics argue that some of </a:t>
            </a:r>
            <a:r>
              <a:rPr lang="en-CA" sz="2200" smtClean="0"/>
              <a:t>these </a:t>
            </a:r>
            <a:r>
              <a:rPr lang="en-CA" sz="2200"/>
              <a:t>simple interpolations cannot generate smooth forward rates and the others may be able to produce smooth forward rates but fail to match the market quotes.		</a:t>
            </a:r>
          </a:p>
          <a:p>
            <a:pPr lvl="0">
              <a:buClr>
                <a:srgbClr val="00B050"/>
              </a:buClr>
              <a:buFont typeface="Wingdings" panose="05000000000000000000" pitchFamily="2" charset="2"/>
              <a:buChar char="§"/>
            </a:pPr>
            <a:r>
              <a:rPr lang="en-CA" sz="2200"/>
              <a:t>Also they cannot guarantee the continuity and positivity of forward rates</a:t>
            </a:r>
            <a:r>
              <a:rPr lang="en-CA" sz="2200" smtClean="0"/>
              <a:t>.</a:t>
            </a:r>
            <a:endParaRPr lang="en-CA" sz="2200"/>
          </a:p>
        </p:txBody>
      </p:sp>
    </p:spTree>
    <p:extLst>
      <p:ext uri="{BB962C8B-B14F-4D97-AF65-F5344CB8AC3E}">
        <p14:creationId xmlns:p14="http://schemas.microsoft.com/office/powerpoint/2010/main" val="386572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OIS</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smtClean="0"/>
              <a:t>Interpolation (Cont)</a:t>
            </a:r>
            <a:endParaRPr lang="en-CA" sz="4800"/>
          </a:p>
          <a:p>
            <a:pPr lvl="0">
              <a:spcBef>
                <a:spcPts val="1800"/>
              </a:spcBef>
              <a:buClr>
                <a:srgbClr val="00B050"/>
              </a:buClr>
              <a:buFont typeface="Wingdings" panose="05000000000000000000" pitchFamily="2" charset="2"/>
              <a:buChar char="§"/>
            </a:pPr>
            <a:r>
              <a:rPr lang="en-CA" sz="2200" smtClean="0"/>
              <a:t>The </a:t>
            </a:r>
            <a:r>
              <a:rPr lang="en-CA" sz="2200"/>
              <a:t>monotone convex interpolation is more rigorous. It meets the following essential criteria:</a:t>
            </a:r>
          </a:p>
          <a:p>
            <a:pPr lvl="1">
              <a:spcBef>
                <a:spcPts val="1800"/>
              </a:spcBef>
              <a:buClr>
                <a:srgbClr val="00B050"/>
              </a:buClr>
              <a:buFont typeface="Arial" panose="020B0604020202020204" pitchFamily="34" charset="0"/>
              <a:buChar char="•"/>
            </a:pPr>
            <a:r>
              <a:rPr lang="en-CA" sz="2000" smtClean="0"/>
              <a:t>Replicate </a:t>
            </a:r>
            <a:r>
              <a:rPr lang="en-CA" sz="2000"/>
              <a:t>the quotes of all input underlying instruments.</a:t>
            </a:r>
          </a:p>
          <a:p>
            <a:pPr lvl="1">
              <a:spcBef>
                <a:spcPts val="1800"/>
              </a:spcBef>
              <a:buClr>
                <a:srgbClr val="00B050"/>
              </a:buClr>
              <a:buFont typeface="Arial" panose="020B0604020202020204" pitchFamily="34" charset="0"/>
              <a:buChar char="•"/>
            </a:pPr>
            <a:r>
              <a:rPr lang="en-CA" sz="2000"/>
              <a:t>Guarantee the positivity of the implied forward rates</a:t>
            </a:r>
          </a:p>
          <a:p>
            <a:pPr lvl="1">
              <a:spcBef>
                <a:spcPts val="1800"/>
              </a:spcBef>
              <a:buClr>
                <a:srgbClr val="00B050"/>
              </a:buClr>
              <a:buFont typeface="Arial" panose="020B0604020202020204" pitchFamily="34" charset="0"/>
              <a:buChar char="•"/>
            </a:pPr>
            <a:r>
              <a:rPr lang="en-CA" sz="2000"/>
              <a:t>Produce smooth forward curves.</a:t>
            </a:r>
          </a:p>
          <a:p>
            <a:pPr lvl="0">
              <a:spcBef>
                <a:spcPts val="1800"/>
              </a:spcBef>
              <a:buClr>
                <a:srgbClr val="00B050"/>
              </a:buClr>
              <a:buFont typeface="Wingdings" panose="05000000000000000000" pitchFamily="2" charset="2"/>
              <a:buChar char="§"/>
            </a:pPr>
            <a:r>
              <a:rPr lang="en-CA" sz="2200"/>
              <a:t>Although the monotone convex interpolation rule sounds almost perfectly, it is not very popular </a:t>
            </a:r>
            <a:r>
              <a:rPr lang="en-CA" sz="2200" smtClean="0"/>
              <a:t>with practitioners.</a:t>
            </a:r>
            <a:endParaRPr lang="en-CA" sz="2200"/>
          </a:p>
        </p:txBody>
      </p:sp>
    </p:spTree>
    <p:extLst>
      <p:ext uri="{BB962C8B-B14F-4D97-AF65-F5344CB8AC3E}">
        <p14:creationId xmlns:p14="http://schemas.microsoft.com/office/powerpoint/2010/main" val="40777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OIS</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a:t>Optimization</a:t>
            </a:r>
          </a:p>
          <a:p>
            <a:pPr lvl="0">
              <a:spcBef>
                <a:spcPts val="1800"/>
              </a:spcBef>
              <a:buClr>
                <a:srgbClr val="00B050"/>
              </a:buClr>
              <a:buFont typeface="Wingdings" panose="05000000000000000000" pitchFamily="2" charset="2"/>
              <a:buChar char="§"/>
            </a:pPr>
            <a:r>
              <a:rPr lang="en-CA" sz="2200"/>
              <a:t>As described above, the bootstrapping process needs to solve a yield using a root finding algorithm. </a:t>
            </a:r>
          </a:p>
          <a:p>
            <a:pPr lvl="0">
              <a:spcBef>
                <a:spcPts val="1800"/>
              </a:spcBef>
              <a:buClr>
                <a:srgbClr val="00B050"/>
              </a:buClr>
              <a:buFont typeface="Wingdings" panose="05000000000000000000" pitchFamily="2" charset="2"/>
              <a:buChar char="§"/>
            </a:pPr>
            <a:r>
              <a:rPr lang="en-CA" sz="2200"/>
              <a:t>In other words, it needs an optimization solution to match the prices of curve-generated instruments to their market quotes.</a:t>
            </a:r>
          </a:p>
          <a:p>
            <a:pPr lvl="0">
              <a:spcBef>
                <a:spcPts val="1800"/>
              </a:spcBef>
              <a:buClr>
                <a:srgbClr val="00B050"/>
              </a:buClr>
              <a:buFont typeface="Wingdings" panose="05000000000000000000" pitchFamily="2" charset="2"/>
              <a:buChar char="§"/>
            </a:pPr>
            <a:r>
              <a:rPr lang="en-CA" sz="2200"/>
              <a:t>FinPricing employs the Levenberg-Marquardt algorithm for root finding, which is very common in curve construction.</a:t>
            </a:r>
          </a:p>
          <a:p>
            <a:pPr lvl="0">
              <a:spcBef>
                <a:spcPts val="1800"/>
              </a:spcBef>
              <a:buClr>
                <a:srgbClr val="00B050"/>
              </a:buClr>
              <a:buFont typeface="Wingdings" panose="05000000000000000000" pitchFamily="2" charset="2"/>
              <a:buChar char="§"/>
            </a:pPr>
            <a:r>
              <a:rPr lang="en-CA" sz="2200"/>
              <a:t>Another popular algorithm is the Excel Solver, especially in Excel application.</a:t>
            </a:r>
          </a:p>
        </p:txBody>
      </p:sp>
    </p:spTree>
    <p:extLst>
      <p:ext uri="{BB962C8B-B14F-4D97-AF65-F5344CB8AC3E}">
        <p14:creationId xmlns:p14="http://schemas.microsoft.com/office/powerpoint/2010/main" val="271858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hlinkClick r:id="rId2"/>
              </a:rPr>
              <a:t>http://</a:t>
            </a:r>
            <a:r>
              <a:rPr lang="en-CA" sz="1600" smtClean="0">
                <a:hlinkClick r:id="rId2"/>
              </a:rPr>
              <a:t>www.finpricing.com/lib/IrOIS.html</a:t>
            </a:r>
            <a:endParaRPr lang="en-CA" sz="1600" smtClean="0"/>
          </a:p>
          <a:p>
            <a:pPr marL="0" lvl="0" indent="0" algn="r">
              <a:spcBef>
                <a:spcPts val="1200"/>
              </a:spcBef>
              <a:buClr>
                <a:srgbClr val="00B050"/>
              </a:buClr>
              <a:buNone/>
            </a:pP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OIS</a:t>
            </a:r>
            <a:endParaRPr lang="en-PH" sz="2400" dirty="0"/>
          </a:p>
        </p:txBody>
      </p:sp>
      <p:sp>
        <p:nvSpPr>
          <p:cNvPr id="3" name="Content Placeholder 2"/>
          <p:cNvSpPr>
            <a:spLocks noGrp="1"/>
          </p:cNvSpPr>
          <p:nvPr>
            <p:ph idx="1"/>
          </p:nvPr>
        </p:nvSpPr>
        <p:spPr>
          <a:xfrm>
            <a:off x="609600" y="2133600"/>
            <a:ext cx="8077200" cy="4267200"/>
          </a:xfrm>
        </p:spPr>
        <p:txBody>
          <a:bodyPr>
            <a:noAutofit/>
          </a:bodyPr>
          <a:lstStyle/>
          <a:p>
            <a:pPr marL="0" indent="0">
              <a:buNone/>
            </a:pPr>
            <a:r>
              <a:rPr lang="en-CA" sz="2400" smtClean="0"/>
              <a:t>	O</a:t>
            </a:r>
            <a:r>
              <a:rPr lang="en-US" sz="2400"/>
              <a:t>vernight index swaps (OIS) curves became the market standard for discounting collateralized cashflows. The reason often given for using the OIS rate as the discount rate is that it is derived from the fed funds rate and the fed funds rate is the interest rate usually paid on collateral. As such the fed funds rate and OIS rate are the relevant funding rates for collateralized transactions.</a:t>
            </a:r>
            <a:endParaRPr lang="en-CA" sz="2400"/>
          </a:p>
          <a:p>
            <a:pPr marL="0" indent="0">
              <a:buNone/>
            </a:pPr>
            <a:r>
              <a:rPr lang="en-CA" sz="2400"/>
              <a:t>	</a:t>
            </a:r>
            <a:r>
              <a:rPr lang="en-CA" sz="2400" smtClean="0"/>
              <a:t>Many </a:t>
            </a:r>
            <a:r>
              <a:rPr lang="en-CA" sz="2400"/>
              <a:t>banks now consider that overnight indexed swap (OIS) rates should be used for discounting when collateralized portfolios are valued and that LIBOR should be used for discounting when portfolios are not </a:t>
            </a:r>
            <a:r>
              <a:rPr lang="en-CA" sz="2400"/>
              <a:t>collateralized</a:t>
            </a:r>
            <a:r>
              <a:rPr lang="en-CA" sz="2400" smtClean="0"/>
              <a:t>.</a:t>
            </a:r>
            <a:endParaRPr lang="en-CA" sz="2400"/>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OIS</a:t>
            </a:r>
            <a:endParaRPr lang="en-PH" sz="2400" dirty="0"/>
          </a:p>
        </p:txBody>
      </p:sp>
      <p:sp>
        <p:nvSpPr>
          <p:cNvPr id="3" name="Content Placeholder 2"/>
          <p:cNvSpPr>
            <a:spLocks noGrp="1"/>
          </p:cNvSpPr>
          <p:nvPr>
            <p:ph idx="1"/>
          </p:nvPr>
        </p:nvSpPr>
        <p:spPr>
          <a:xfrm>
            <a:off x="609600" y="1981200"/>
            <a:ext cx="8077200" cy="4419600"/>
          </a:xfrm>
        </p:spPr>
        <p:txBody>
          <a:bodyPr>
            <a:noAutofit/>
          </a:bodyPr>
          <a:lstStyle/>
          <a:p>
            <a:pPr marL="0" lvl="0" indent="0" algn="ctr">
              <a:buNone/>
            </a:pPr>
            <a:r>
              <a:rPr lang="en-CA" sz="2400" smtClean="0"/>
              <a:t>	</a:t>
            </a:r>
            <a:r>
              <a:rPr lang="en-CA" sz="4000"/>
              <a:t>Summary</a:t>
            </a:r>
          </a:p>
          <a:p>
            <a:pPr lvl="0">
              <a:spcBef>
                <a:spcPts val="2400"/>
              </a:spcBef>
              <a:buClr>
                <a:srgbClr val="00B050"/>
              </a:buClr>
              <a:buFont typeface="Wingdings" panose="05000000000000000000" pitchFamily="2" charset="2"/>
              <a:buChar char="§"/>
            </a:pPr>
            <a:r>
              <a:rPr lang="en-CA" sz="2600" smtClean="0"/>
              <a:t>OIS</a:t>
            </a:r>
            <a:r>
              <a:rPr lang="en-CA" sz="2600" smtClean="0"/>
              <a:t> Discounting  </a:t>
            </a:r>
            <a:r>
              <a:rPr lang="en-CA" sz="2600"/>
              <a:t>Introduction</a:t>
            </a:r>
          </a:p>
          <a:p>
            <a:pPr lvl="0">
              <a:spcBef>
                <a:spcPts val="2400"/>
              </a:spcBef>
              <a:buClr>
                <a:srgbClr val="00B050"/>
              </a:buClr>
              <a:buFont typeface="Wingdings" panose="05000000000000000000" pitchFamily="2" charset="2"/>
              <a:buChar char="§"/>
            </a:pPr>
            <a:r>
              <a:rPr lang="en-CA" sz="2600" smtClean="0"/>
              <a:t>OIS</a:t>
            </a:r>
            <a:r>
              <a:rPr lang="en-CA" sz="2600" smtClean="0"/>
              <a:t>Curve </a:t>
            </a:r>
            <a:r>
              <a:rPr lang="en-CA" sz="2600" smtClean="0"/>
              <a:t>Construction and Bootstrapping Overview</a:t>
            </a:r>
            <a:endParaRPr lang="en-CA" sz="2600"/>
          </a:p>
          <a:p>
            <a:pPr>
              <a:spcBef>
                <a:spcPts val="2400"/>
              </a:spcBef>
              <a:buClr>
                <a:srgbClr val="00B050"/>
              </a:buClr>
              <a:buFont typeface="Wingdings" panose="05000000000000000000" pitchFamily="2" charset="2"/>
              <a:buChar char="§"/>
            </a:pPr>
            <a:r>
              <a:rPr lang="en-CA" sz="2600" smtClean="0"/>
              <a:t>Interpolation</a:t>
            </a:r>
          </a:p>
          <a:p>
            <a:pPr>
              <a:spcBef>
                <a:spcPts val="2400"/>
              </a:spcBef>
              <a:buClr>
                <a:srgbClr val="00B050"/>
              </a:buClr>
              <a:buFont typeface="Wingdings" panose="05000000000000000000" pitchFamily="2" charset="2"/>
              <a:buChar char="§"/>
            </a:pPr>
            <a:r>
              <a:rPr lang="en-CA" sz="2600" smtClean="0"/>
              <a:t>Optimization</a:t>
            </a:r>
          </a:p>
        </p:txBody>
      </p:sp>
    </p:spTree>
    <p:extLst>
      <p:ext uri="{BB962C8B-B14F-4D97-AF65-F5344CB8AC3E}">
        <p14:creationId xmlns:p14="http://schemas.microsoft.com/office/powerpoint/2010/main" val="414676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OIS</a:t>
            </a:r>
            <a:endParaRPr lang="en-PH" sz="2400" dirty="0"/>
          </a:p>
        </p:txBody>
      </p:sp>
      <p:sp>
        <p:nvSpPr>
          <p:cNvPr id="3" name="Content Placeholder 2"/>
          <p:cNvSpPr>
            <a:spLocks noGrp="1"/>
          </p:cNvSpPr>
          <p:nvPr>
            <p:ph idx="1"/>
          </p:nvPr>
        </p:nvSpPr>
        <p:spPr>
          <a:xfrm>
            <a:off x="609600" y="1905000"/>
            <a:ext cx="8077200" cy="4267200"/>
          </a:xfrm>
        </p:spPr>
        <p:txBody>
          <a:bodyPr>
            <a:noAutofit/>
          </a:bodyPr>
          <a:lstStyle/>
          <a:p>
            <a:pPr marL="0" lvl="0" indent="0" algn="ctr">
              <a:buNone/>
            </a:pPr>
            <a:r>
              <a:rPr lang="en-CA"/>
              <a:t>OIS Discounting Introduction</a:t>
            </a:r>
          </a:p>
          <a:p>
            <a:pPr lvl="0">
              <a:spcBef>
                <a:spcPts val="1200"/>
              </a:spcBef>
              <a:buClr>
                <a:srgbClr val="00B050"/>
              </a:buClr>
              <a:buFont typeface="Wingdings" panose="05000000000000000000" pitchFamily="2" charset="2"/>
              <a:buChar char="§"/>
            </a:pPr>
            <a:r>
              <a:rPr lang="en-CA" sz="2200"/>
              <a:t>In the past, a classic yield curve, such as 3 month LIBOR was used for both discounting cashflows and projecting forward rates. </a:t>
            </a:r>
          </a:p>
          <a:p>
            <a:pPr lvl="0">
              <a:spcBef>
                <a:spcPts val="1200"/>
              </a:spcBef>
              <a:buClr>
                <a:srgbClr val="00B050"/>
              </a:buClr>
              <a:buFont typeface="Wingdings" panose="05000000000000000000" pitchFamily="2" charset="2"/>
              <a:buChar char="§"/>
            </a:pPr>
            <a:r>
              <a:rPr lang="en-CA" sz="2200"/>
              <a:t>However, this classic viewpoint is too simplistic. It does not take into account the relative credit risk between lending money forward over a short period of time at interbank rates, versus the risk involved in short-term funding of those loans.</a:t>
            </a:r>
          </a:p>
          <a:p>
            <a:pPr lvl="0">
              <a:spcBef>
                <a:spcPts val="1200"/>
              </a:spcBef>
              <a:buClr>
                <a:srgbClr val="00B050"/>
              </a:buClr>
              <a:buFont typeface="Wingdings" panose="05000000000000000000" pitchFamily="2" charset="2"/>
              <a:buChar char="§"/>
            </a:pPr>
            <a:r>
              <a:rPr lang="en-CA" sz="2200"/>
              <a:t>Prior to the 2007 financial crisis, market practitioners considered the LIBOR curve as a proxy for the risk-free curve and used it for discounting </a:t>
            </a:r>
            <a:r>
              <a:rPr lang="en-CA" sz="2200"/>
              <a:t>cashflows</a:t>
            </a:r>
            <a:r>
              <a:rPr lang="en-CA" sz="2200" smtClean="0"/>
              <a:t>.</a:t>
            </a:r>
            <a:endParaRPr lang="en-CA" sz="2200"/>
          </a:p>
        </p:txBody>
      </p:sp>
    </p:spTree>
    <p:extLst>
      <p:ext uri="{BB962C8B-B14F-4D97-AF65-F5344CB8AC3E}">
        <p14:creationId xmlns:p14="http://schemas.microsoft.com/office/powerpoint/2010/main" val="3718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OIS</a:t>
            </a:r>
            <a:endParaRPr lang="en-PH" sz="2400" dirty="0"/>
          </a:p>
        </p:txBody>
      </p:sp>
      <p:sp>
        <p:nvSpPr>
          <p:cNvPr id="3" name="Content Placeholder 2"/>
          <p:cNvSpPr>
            <a:spLocks noGrp="1"/>
          </p:cNvSpPr>
          <p:nvPr>
            <p:ph idx="1"/>
          </p:nvPr>
        </p:nvSpPr>
        <p:spPr>
          <a:xfrm>
            <a:off x="609600" y="1752600"/>
            <a:ext cx="8077200" cy="4648200"/>
          </a:xfrm>
        </p:spPr>
        <p:txBody>
          <a:bodyPr>
            <a:noAutofit/>
          </a:bodyPr>
          <a:lstStyle/>
          <a:p>
            <a:pPr marL="0" lvl="0" indent="0" algn="ctr">
              <a:buNone/>
            </a:pPr>
            <a:r>
              <a:rPr lang="en-CA"/>
              <a:t>OIS </a:t>
            </a:r>
            <a:r>
              <a:rPr lang="en-CA"/>
              <a:t>Discounting </a:t>
            </a:r>
            <a:r>
              <a:rPr lang="en-CA" smtClean="0"/>
              <a:t>Introduction (Cont)</a:t>
            </a:r>
            <a:endParaRPr lang="en-CA"/>
          </a:p>
          <a:p>
            <a:pPr lvl="0">
              <a:spcBef>
                <a:spcPts val="1200"/>
              </a:spcBef>
              <a:buClr>
                <a:srgbClr val="00B050"/>
              </a:buClr>
              <a:buFont typeface="Wingdings" panose="05000000000000000000" pitchFamily="2" charset="2"/>
              <a:buChar char="§"/>
            </a:pPr>
            <a:r>
              <a:rPr lang="en-CA" sz="2200" smtClean="0"/>
              <a:t>During </a:t>
            </a:r>
            <a:r>
              <a:rPr lang="en-CA" sz="2200"/>
              <a:t>the financial crisis, the spread between three month US LIBOR and three month US treasury rate—increased dramatically. As a result, the LIBOR curve can not be regarded as risk free </a:t>
            </a:r>
            <a:r>
              <a:rPr lang="en-CA" sz="2200"/>
              <a:t>anymore</a:t>
            </a:r>
            <a:r>
              <a:rPr lang="en-CA" sz="2200" smtClean="0"/>
              <a:t>.</a:t>
            </a:r>
            <a:endParaRPr lang="en-CA" sz="2200"/>
          </a:p>
          <a:p>
            <a:pPr lvl="0">
              <a:spcBef>
                <a:spcPts val="1200"/>
              </a:spcBef>
              <a:buClr>
                <a:srgbClr val="00B050"/>
              </a:buClr>
              <a:buFont typeface="Wingdings" panose="05000000000000000000" pitchFamily="2" charset="2"/>
              <a:buChar char="§"/>
            </a:pPr>
            <a:r>
              <a:rPr lang="en-CA" sz="2200"/>
              <a:t>Market practitioners started to use a new valuation methodology referred to as dual curve discounting, overnight index swaps (OIS) discounting or CSA discounting. </a:t>
            </a:r>
          </a:p>
          <a:p>
            <a:pPr lvl="0">
              <a:spcBef>
                <a:spcPts val="1200"/>
              </a:spcBef>
              <a:buClr>
                <a:srgbClr val="00B050"/>
              </a:buClr>
              <a:buFont typeface="Wingdings" panose="05000000000000000000" pitchFamily="2" charset="2"/>
              <a:buChar char="§"/>
            </a:pPr>
            <a:r>
              <a:rPr lang="en-CA" sz="2200"/>
              <a:t>OIS curves became the market standard for discounting collateralized cashflows. This curve represents the market expectations of the Federal Reserve daily target for the overnight lending rate</a:t>
            </a:r>
            <a:r>
              <a:rPr lang="en-CA" sz="2200"/>
              <a:t>. </a:t>
            </a:r>
            <a:endParaRPr lang="en-CA" sz="2200"/>
          </a:p>
        </p:txBody>
      </p:sp>
    </p:spTree>
    <p:extLst>
      <p:ext uri="{BB962C8B-B14F-4D97-AF65-F5344CB8AC3E}">
        <p14:creationId xmlns:p14="http://schemas.microsoft.com/office/powerpoint/2010/main" val="263611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OIS</a:t>
            </a:r>
            <a:endParaRPr lang="en-PH" sz="2400" dirty="0"/>
          </a:p>
        </p:txBody>
      </p:sp>
      <p:sp>
        <p:nvSpPr>
          <p:cNvPr id="3" name="Content Placeholder 2"/>
          <p:cNvSpPr>
            <a:spLocks noGrp="1"/>
          </p:cNvSpPr>
          <p:nvPr>
            <p:ph idx="1"/>
          </p:nvPr>
        </p:nvSpPr>
        <p:spPr>
          <a:xfrm>
            <a:off x="609600" y="2057400"/>
            <a:ext cx="8077200" cy="4343400"/>
          </a:xfrm>
        </p:spPr>
        <p:txBody>
          <a:bodyPr>
            <a:noAutofit/>
          </a:bodyPr>
          <a:lstStyle/>
          <a:p>
            <a:pPr marL="0" lvl="0" indent="0" algn="ctr">
              <a:buNone/>
            </a:pPr>
            <a:r>
              <a:rPr lang="en-CA"/>
              <a:t>OIS </a:t>
            </a:r>
            <a:r>
              <a:rPr lang="en-CA"/>
              <a:t>Discounting </a:t>
            </a:r>
            <a:r>
              <a:rPr lang="en-CA" smtClean="0"/>
              <a:t>Introduction (Cont)</a:t>
            </a:r>
            <a:endParaRPr lang="en-CA"/>
          </a:p>
          <a:p>
            <a:pPr lvl="0">
              <a:spcBef>
                <a:spcPts val="1200"/>
              </a:spcBef>
              <a:buClr>
                <a:srgbClr val="00B050"/>
              </a:buClr>
              <a:buFont typeface="Wingdings" panose="05000000000000000000" pitchFamily="2" charset="2"/>
              <a:buChar char="§"/>
            </a:pPr>
            <a:r>
              <a:rPr lang="en-US" sz="2200" smtClean="0"/>
              <a:t>The </a:t>
            </a:r>
            <a:r>
              <a:rPr lang="en-US" sz="2200"/>
              <a:t>reason often given for using the OIS rate as the discount rate is that it is derived from the fed funds rate and the fed funds rate is the interest rate usually paid on collateral. As such the fed funds rate and OIS rate are the relevant funding rates for collateralized transactions.</a:t>
            </a:r>
            <a:endParaRPr lang="en-CA" sz="2200"/>
          </a:p>
          <a:p>
            <a:pPr lvl="0">
              <a:spcBef>
                <a:spcPts val="1200"/>
              </a:spcBef>
              <a:buClr>
                <a:srgbClr val="00B050"/>
              </a:buClr>
              <a:buFont typeface="Wingdings" panose="05000000000000000000" pitchFamily="2" charset="2"/>
              <a:buChar char="§"/>
            </a:pPr>
            <a:r>
              <a:rPr lang="en-CA" sz="2200"/>
              <a:t>Many banks now consider </a:t>
            </a:r>
            <a:r>
              <a:rPr lang="en-CA" sz="2200"/>
              <a:t>that </a:t>
            </a:r>
            <a:r>
              <a:rPr lang="en-CA" sz="2200" smtClean="0"/>
              <a:t>OIS </a:t>
            </a:r>
            <a:r>
              <a:rPr lang="en-CA" sz="2200"/>
              <a:t>rates should be used for discounting when collateralized portfolios are valued and that LIBOR should be used for discounting when portfolios are not collateralized.</a:t>
            </a:r>
          </a:p>
        </p:txBody>
      </p:sp>
    </p:spTree>
    <p:extLst>
      <p:ext uri="{BB962C8B-B14F-4D97-AF65-F5344CB8AC3E}">
        <p14:creationId xmlns:p14="http://schemas.microsoft.com/office/powerpoint/2010/main" val="335892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OIS</a:t>
            </a:r>
            <a:endParaRPr lang="en-PH" sz="2400" dirty="0"/>
          </a:p>
        </p:txBody>
      </p:sp>
      <p:sp>
        <p:nvSpPr>
          <p:cNvPr id="3" name="Content Placeholder 2"/>
          <p:cNvSpPr>
            <a:spLocks noGrp="1"/>
          </p:cNvSpPr>
          <p:nvPr>
            <p:ph idx="1"/>
          </p:nvPr>
        </p:nvSpPr>
        <p:spPr>
          <a:xfrm>
            <a:off x="609600" y="1905000"/>
            <a:ext cx="8077200" cy="4724400"/>
          </a:xfrm>
        </p:spPr>
        <p:txBody>
          <a:bodyPr>
            <a:noAutofit/>
          </a:bodyPr>
          <a:lstStyle/>
          <a:p>
            <a:pPr marL="0" lvl="0" indent="0" algn="ctr">
              <a:buNone/>
            </a:pPr>
            <a:r>
              <a:rPr lang="en-CA" smtClean="0"/>
              <a:t>OIS</a:t>
            </a:r>
            <a:r>
              <a:rPr lang="en-CA" smtClean="0"/>
              <a:t> </a:t>
            </a:r>
            <a:r>
              <a:rPr lang="en-CA"/>
              <a:t>Curve Construction Overview</a:t>
            </a:r>
          </a:p>
          <a:p>
            <a:pPr lvl="0">
              <a:spcBef>
                <a:spcPts val="1200"/>
              </a:spcBef>
              <a:buClr>
                <a:srgbClr val="00B050"/>
              </a:buClr>
              <a:buFont typeface="Wingdings" panose="05000000000000000000" pitchFamily="2" charset="2"/>
              <a:buChar char="§"/>
            </a:pPr>
            <a:r>
              <a:rPr lang="en-CA" sz="2200"/>
              <a:t>The most liquid instruments that can be used to build OIS curve are Fed Fund Futures and OIS swaps that pay at the daily compounded Fed Fund rate.</a:t>
            </a:r>
          </a:p>
          <a:p>
            <a:pPr lvl="0">
              <a:spcBef>
                <a:spcPts val="1200"/>
              </a:spcBef>
              <a:buClr>
                <a:srgbClr val="00B050"/>
              </a:buClr>
              <a:buFont typeface="Wingdings" panose="05000000000000000000" pitchFamily="2" charset="2"/>
              <a:buChar char="§"/>
            </a:pPr>
            <a:r>
              <a:rPr lang="en-CA" sz="2200"/>
              <a:t>However, Fed Fund Futures are currently only </a:t>
            </a:r>
            <a:r>
              <a:rPr lang="en-CA" sz="2200"/>
              <a:t>liquid </a:t>
            </a:r>
            <a:r>
              <a:rPr lang="en-CA" sz="2200" smtClean="0"/>
              <a:t>up </a:t>
            </a:r>
            <a:r>
              <a:rPr lang="en-CA" sz="2200"/>
              <a:t>to two years and OIS </a:t>
            </a:r>
            <a:r>
              <a:rPr lang="en-CA" sz="2200"/>
              <a:t>swaps </a:t>
            </a:r>
            <a:r>
              <a:rPr lang="en-CA" sz="2200" smtClean="0"/>
              <a:t>up </a:t>
            </a:r>
            <a:r>
              <a:rPr lang="en-CA" sz="2200"/>
              <a:t>to ten years.</a:t>
            </a:r>
          </a:p>
          <a:p>
            <a:pPr lvl="0">
              <a:spcBef>
                <a:spcPts val="1200"/>
              </a:spcBef>
              <a:buClr>
                <a:srgbClr val="00B050"/>
              </a:buClr>
              <a:buFont typeface="Wingdings" panose="05000000000000000000" pitchFamily="2" charset="2"/>
              <a:buChar char="§"/>
            </a:pPr>
            <a:r>
              <a:rPr lang="en-CA" sz="2200"/>
              <a:t>Beyond ten years, the most liquid instruments are Fed Fund versus 3M LIBOR basis swaps, which are </a:t>
            </a:r>
            <a:r>
              <a:rPr lang="en-CA" sz="2200"/>
              <a:t>liquid </a:t>
            </a:r>
            <a:r>
              <a:rPr lang="en-CA" sz="2200" smtClean="0"/>
              <a:t>up </a:t>
            </a:r>
            <a:r>
              <a:rPr lang="en-CA" sz="2200"/>
              <a:t>to thirty years. </a:t>
            </a:r>
          </a:p>
          <a:p>
            <a:pPr lvl="0">
              <a:spcBef>
                <a:spcPts val="1200"/>
              </a:spcBef>
              <a:buClr>
                <a:srgbClr val="00B050"/>
              </a:buClr>
              <a:buFont typeface="Wingdings" panose="05000000000000000000" pitchFamily="2" charset="2"/>
              <a:buChar char="§"/>
            </a:pPr>
            <a:r>
              <a:rPr lang="en-CA" sz="2200"/>
              <a:t>The problem is that to price these basis swaps one needs both the OIS curve, to project the Fed Fund rate, and the LIBOR curve, to project the LIBOR rate</a:t>
            </a:r>
            <a:r>
              <a:rPr lang="en-CA" sz="2200"/>
              <a:t>. </a:t>
            </a:r>
            <a:endParaRPr lang="en-CA" sz="2200"/>
          </a:p>
        </p:txBody>
      </p:sp>
    </p:spTree>
    <p:extLst>
      <p:ext uri="{BB962C8B-B14F-4D97-AF65-F5344CB8AC3E}">
        <p14:creationId xmlns:p14="http://schemas.microsoft.com/office/powerpoint/2010/main" val="385644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OIS</a:t>
            </a:r>
            <a:endParaRPr lang="en-PH" sz="2400" dirty="0"/>
          </a:p>
        </p:txBody>
      </p:sp>
      <p:sp>
        <p:nvSpPr>
          <p:cNvPr id="3" name="Content Placeholder 2"/>
          <p:cNvSpPr>
            <a:spLocks noGrp="1"/>
          </p:cNvSpPr>
          <p:nvPr>
            <p:ph idx="1"/>
          </p:nvPr>
        </p:nvSpPr>
        <p:spPr>
          <a:xfrm>
            <a:off x="609600" y="2057400"/>
            <a:ext cx="8077200" cy="4572000"/>
          </a:xfrm>
        </p:spPr>
        <p:txBody>
          <a:bodyPr>
            <a:noAutofit/>
          </a:bodyPr>
          <a:lstStyle/>
          <a:p>
            <a:pPr marL="0" lvl="0" indent="0" algn="ctr">
              <a:buNone/>
            </a:pPr>
            <a:r>
              <a:rPr lang="en-CA" smtClean="0"/>
              <a:t>OIS</a:t>
            </a:r>
            <a:r>
              <a:rPr lang="en-CA" smtClean="0"/>
              <a:t> </a:t>
            </a:r>
            <a:r>
              <a:rPr lang="en-CA"/>
              <a:t>Curve Construction </a:t>
            </a:r>
            <a:r>
              <a:rPr lang="en-CA" smtClean="0"/>
              <a:t>Overview (Cont)</a:t>
            </a:r>
            <a:endParaRPr lang="en-CA"/>
          </a:p>
          <a:p>
            <a:pPr lvl="0">
              <a:spcBef>
                <a:spcPts val="1200"/>
              </a:spcBef>
              <a:buClr>
                <a:srgbClr val="00B050"/>
              </a:buClr>
              <a:buFont typeface="Wingdings" panose="05000000000000000000" pitchFamily="2" charset="2"/>
              <a:buChar char="§"/>
            </a:pPr>
            <a:r>
              <a:rPr lang="en-CA" sz="2200" smtClean="0"/>
              <a:t>In </a:t>
            </a:r>
            <a:r>
              <a:rPr lang="en-CA" sz="2200"/>
              <a:t>the past one could have generated the Libor curve separately, by using the single curve for both forward projection and discounting. </a:t>
            </a:r>
          </a:p>
          <a:p>
            <a:pPr lvl="0">
              <a:spcBef>
                <a:spcPts val="1200"/>
              </a:spcBef>
              <a:buClr>
                <a:srgbClr val="00B050"/>
              </a:buClr>
              <a:buFont typeface="Wingdings" panose="05000000000000000000" pitchFamily="2" charset="2"/>
              <a:buChar char="§"/>
            </a:pPr>
            <a:r>
              <a:rPr lang="en-CA" sz="2200"/>
              <a:t>However, in the modern market Libor swaps are quoted using OIS discounting. This means that in order to generate a forward Libor curve from Libor swap quotes one must first have the OIS curve already constructed so that one knows how to discount the cashflows. So neither the OIS curve nor the Libor curve can be built without the other. The two curves must be generated </a:t>
            </a:r>
            <a:r>
              <a:rPr lang="en-CA" sz="2200"/>
              <a:t>simultaneously</a:t>
            </a:r>
            <a:r>
              <a:rPr lang="en-CA" sz="2200" smtClean="0"/>
              <a:t>.</a:t>
            </a:r>
            <a:endParaRPr lang="en-CA" sz="2200"/>
          </a:p>
        </p:txBody>
      </p:sp>
    </p:spTree>
    <p:extLst>
      <p:ext uri="{BB962C8B-B14F-4D97-AF65-F5344CB8AC3E}">
        <p14:creationId xmlns:p14="http://schemas.microsoft.com/office/powerpoint/2010/main" val="296990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OIS</a:t>
            </a:r>
            <a:endParaRPr lang="en-PH" sz="2400" dirty="0"/>
          </a:p>
        </p:txBody>
      </p:sp>
      <p:sp>
        <p:nvSpPr>
          <p:cNvPr id="3" name="Content Placeholder 2"/>
          <p:cNvSpPr>
            <a:spLocks noGrp="1"/>
          </p:cNvSpPr>
          <p:nvPr>
            <p:ph idx="1"/>
          </p:nvPr>
        </p:nvSpPr>
        <p:spPr>
          <a:xfrm>
            <a:off x="609600" y="1905000"/>
            <a:ext cx="8077200" cy="4724400"/>
          </a:xfrm>
        </p:spPr>
        <p:txBody>
          <a:bodyPr>
            <a:noAutofit/>
          </a:bodyPr>
          <a:lstStyle/>
          <a:p>
            <a:pPr marL="0" lvl="0" indent="0" algn="ctr">
              <a:buNone/>
            </a:pPr>
            <a:r>
              <a:rPr lang="en-CA" smtClean="0"/>
              <a:t>OIS</a:t>
            </a:r>
            <a:r>
              <a:rPr lang="en-CA" smtClean="0"/>
              <a:t> </a:t>
            </a:r>
            <a:r>
              <a:rPr lang="en-CA"/>
              <a:t>Curve Construction </a:t>
            </a:r>
            <a:r>
              <a:rPr lang="en-CA" smtClean="0"/>
              <a:t>Overview (Cont)</a:t>
            </a:r>
            <a:endParaRPr lang="en-CA"/>
          </a:p>
          <a:p>
            <a:pPr lvl="0">
              <a:spcBef>
                <a:spcPts val="1200"/>
              </a:spcBef>
              <a:buClr>
                <a:srgbClr val="00B050"/>
              </a:buClr>
              <a:buFont typeface="Wingdings" panose="05000000000000000000" pitchFamily="2" charset="2"/>
              <a:buChar char="§"/>
            </a:pPr>
            <a:r>
              <a:rPr lang="en-CA" sz="2200" smtClean="0"/>
              <a:t>The central tenet of curve construction under OIS discounting is to bootstrap multiple curves simultaneously.</a:t>
            </a:r>
          </a:p>
          <a:p>
            <a:pPr lvl="0">
              <a:spcBef>
                <a:spcPts val="1200"/>
              </a:spcBef>
              <a:buClr>
                <a:srgbClr val="00B050"/>
              </a:buClr>
              <a:buFont typeface="Wingdings" panose="05000000000000000000" pitchFamily="2" charset="2"/>
              <a:buChar char="§"/>
            </a:pPr>
            <a:r>
              <a:rPr lang="en-CA" sz="2200" smtClean="0"/>
              <a:t>One needs two term structure inputs: a term structure of OIS instruments and a term structure of LIBOR/swaps.</a:t>
            </a:r>
          </a:p>
          <a:p>
            <a:pPr lvl="0">
              <a:spcBef>
                <a:spcPts val="1200"/>
              </a:spcBef>
              <a:buClr>
                <a:srgbClr val="00B050"/>
              </a:buClr>
              <a:buFont typeface="Wingdings" panose="05000000000000000000" pitchFamily="2" charset="2"/>
              <a:buChar char="§"/>
            </a:pPr>
            <a:r>
              <a:rPr lang="en-CA" sz="2200" smtClean="0"/>
              <a:t>This method proceeds as follows:</a:t>
            </a:r>
          </a:p>
          <a:p>
            <a:pPr lvl="1">
              <a:spcBef>
                <a:spcPts val="1200"/>
              </a:spcBef>
              <a:buClr>
                <a:srgbClr val="00B050"/>
              </a:buClr>
              <a:buFont typeface="Arial" panose="020B0604020202020204" pitchFamily="34" charset="0"/>
              <a:buChar char="•"/>
            </a:pPr>
            <a:r>
              <a:rPr lang="en-CA" sz="2000" smtClean="0"/>
              <a:t>From the underlying instruments, determine which define a point on the OIS curve and which define a point on the Libor curve.</a:t>
            </a:r>
          </a:p>
          <a:p>
            <a:pPr lvl="1">
              <a:spcBef>
                <a:spcPts val="1200"/>
              </a:spcBef>
              <a:buClr>
                <a:srgbClr val="00B050"/>
              </a:buClr>
              <a:buFont typeface="Arial" panose="020B0604020202020204" pitchFamily="34" charset="0"/>
              <a:buChar char="•"/>
            </a:pPr>
            <a:r>
              <a:rPr lang="en-CA" sz="2000" smtClean="0"/>
              <a:t>All missing values have to be interpolated using linear interpolation on rates.</a:t>
            </a:r>
          </a:p>
        </p:txBody>
      </p:sp>
    </p:spTree>
    <p:extLst>
      <p:ext uri="{BB962C8B-B14F-4D97-AF65-F5344CB8AC3E}">
        <p14:creationId xmlns:p14="http://schemas.microsoft.com/office/powerpoint/2010/main" val="907370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TotalTime>
  <Words>919</Words>
  <Application>Microsoft Office PowerPoint</Application>
  <PresentationFormat>On-screen Show (4:3)</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OIS Curve Construction and OIS Discounting</vt:lpstr>
      <vt:lpstr>OIS</vt:lpstr>
      <vt:lpstr>OIS</vt:lpstr>
      <vt:lpstr>OIS</vt:lpstr>
      <vt:lpstr>OIS</vt:lpstr>
      <vt:lpstr>OIS</vt:lpstr>
      <vt:lpstr>OIS</vt:lpstr>
      <vt:lpstr>OIS</vt:lpstr>
      <vt:lpstr>OIS</vt:lpstr>
      <vt:lpstr>OIS</vt:lpstr>
      <vt:lpstr>OIS</vt:lpstr>
      <vt:lpstr>OIS</vt:lpstr>
      <vt:lpstr>OIS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292</cp:revision>
  <dcterms:created xsi:type="dcterms:W3CDTF">2006-08-16T00:00:00Z</dcterms:created>
  <dcterms:modified xsi:type="dcterms:W3CDTF">2018-06-01T15:28:14Z</dcterms:modified>
</cp:coreProperties>
</file>