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61" r:id="rId3"/>
    <p:sldId id="298" r:id="rId4"/>
    <p:sldId id="299" r:id="rId5"/>
    <p:sldId id="300" r:id="rId6"/>
    <p:sldId id="301" r:id="rId7"/>
    <p:sldId id="302" r:id="rId8"/>
    <p:sldId id="303" r:id="rId9"/>
    <p:sldId id="304" r:id="rId10"/>
    <p:sldId id="305" r:id="rId11"/>
    <p:sldId id="297" r:id="rId12"/>
  </p:sldIdLst>
  <p:sldSz cx="9144000" cy="5143500" type="screen16x9"/>
  <p:notesSz cx="6858000" cy="9144000"/>
  <p:embeddedFontLst>
    <p:embeddedFont>
      <p:font typeface="Raleway" panose="020B0604020202020204" charset="0"/>
      <p:regular r:id="rId14"/>
      <p:bold r:id="rId15"/>
      <p:italic r:id="rId16"/>
      <p:boldItalic r:id="rId17"/>
    </p:embeddedFont>
    <p:embeddedFont>
      <p:font typeface="Karla" panose="020B0604020202020204" charset="0"/>
      <p:regular r:id="rId18"/>
      <p:bold r:id="rId19"/>
      <p:italic r:id="rId20"/>
      <p:boldItalic r:id="rId21"/>
    </p:embeddedFont>
    <p:embeddedFont>
      <p:font typeface="Cambria Math" panose="02040503050406030204" pitchFamily="18" charset="0"/>
      <p:regular r:id="rId22"/>
    </p:embeddedFont>
    <p:embeddedFont>
      <p:font typeface="Calibri" panose="020F0502020204030204" pitchFamily="34" charset="0"/>
      <p:regular r:id="rId23"/>
      <p:bold r:id="rId24"/>
      <p:italic r:id="rId25"/>
      <p:boldItalic r:id="rId26"/>
    </p:embeddedFont>
    <p:embeddedFont>
      <p:font typeface="SimSun" panose="02010600030101010101" pitchFamily="2" charset="-122"/>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Interest Rate Swap Vaulation Pratical Guide</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pPr lvl="1"/>
            <a:endParaRPr lang="en-CA" sz="1600"/>
          </a:p>
          <a:p>
            <a:pPr lvl="0"/>
            <a:endParaRPr lang="en-CA" sz="1600"/>
          </a:p>
        </p:txBody>
      </p:sp>
      <p:graphicFrame>
        <p:nvGraphicFramePr>
          <p:cNvPr id="4" name="Table 3"/>
          <p:cNvGraphicFramePr>
            <a:graphicFrameLocks noGrp="1"/>
          </p:cNvGraphicFramePr>
          <p:nvPr>
            <p:extLst>
              <p:ext uri="{D42A27DB-BD31-4B8C-83A1-F6EECF244321}">
                <p14:modId xmlns:p14="http://schemas.microsoft.com/office/powerpoint/2010/main" val="177500160"/>
              </p:ext>
            </p:extLst>
          </p:nvPr>
        </p:nvGraphicFramePr>
        <p:xfrm>
          <a:off x="2339752" y="2067694"/>
          <a:ext cx="4826635" cy="2506345"/>
        </p:xfrm>
        <a:graphic>
          <a:graphicData uri="http://schemas.openxmlformats.org/drawingml/2006/table">
            <a:tbl>
              <a:tblPr firstRow="1" firstCol="1" bandRow="1">
                <a:tableStyleId>{96145309-564F-4F0F-801C-C215B3F1332B}</a:tableStyleId>
              </a:tblPr>
              <a:tblGrid>
                <a:gridCol w="1405890"/>
                <a:gridCol w="906145"/>
                <a:gridCol w="1438275"/>
                <a:gridCol w="1076325"/>
              </a:tblGrid>
              <a:tr h="0">
                <a:tc gridSpan="2">
                  <a:txBody>
                    <a:bodyPr/>
                    <a:lstStyle/>
                    <a:p>
                      <a:pPr marL="457200" algn="ctr">
                        <a:lnSpc>
                          <a:spcPct val="100000"/>
                        </a:lnSpc>
                        <a:spcAft>
                          <a:spcPts val="0"/>
                        </a:spcAft>
                      </a:pPr>
                      <a:r>
                        <a:rPr lang="en-US" sz="1100" b="1">
                          <a:effectLst/>
                        </a:rPr>
                        <a:t>Leg 1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c gridSpan="2">
                  <a:txBody>
                    <a:bodyPr/>
                    <a:lstStyle/>
                    <a:p>
                      <a:pPr marL="457200" algn="ctr">
                        <a:lnSpc>
                          <a:spcPct val="100000"/>
                        </a:lnSpc>
                        <a:spcAft>
                          <a:spcPts val="0"/>
                        </a:spcAft>
                      </a:pPr>
                      <a:r>
                        <a:rPr lang="en-US" sz="1100" b="1">
                          <a:effectLst/>
                        </a:rPr>
                        <a:t>Leg 2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00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Fixed</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5000000</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5000000</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Receive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7/1/2015</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7/1/2015</a:t>
                      </a:r>
                      <a:endParaRPr lang="en-CA" sz="1100">
                        <a:effectLst/>
                        <a:latin typeface="Calibri"/>
                        <a:ea typeface="SimSun"/>
                        <a:cs typeface="Times New Roman"/>
                      </a:endParaRPr>
                    </a:p>
                  </a:txBody>
                  <a:tcPr marL="68580" marR="68580" marT="0" marB="0" anchor="ctr"/>
                </a:tc>
              </a:tr>
              <a:tr h="266065">
                <a:tc>
                  <a:txBody>
                    <a:bodyPr/>
                    <a:lstStyle/>
                    <a:p>
                      <a:pPr>
                        <a:lnSpc>
                          <a:spcPct val="100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3/1/2023</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3/1/2023</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100">
                          <a:effectLst/>
                        </a:rPr>
                        <a:t>Fixed Rate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0.0455</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Spread</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0</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gridSpan="2">
                  <a:txBody>
                    <a:bodyPr/>
                    <a:lstStyle/>
                    <a:p>
                      <a:pPr algn="ctr">
                        <a:lnSpc>
                          <a:spcPct val="100000"/>
                        </a:lnSpc>
                        <a:spcAft>
                          <a:spcPts val="0"/>
                        </a:spcAft>
                      </a:pPr>
                      <a:r>
                        <a:rPr lang="en-US" sz="1200" b="1">
                          <a:effectLst/>
                        </a:rPr>
                        <a:t>Index Specification</a:t>
                      </a:r>
                      <a:endParaRPr lang="en-CA" sz="1100" b="1">
                        <a:effectLst/>
                        <a:latin typeface="Calibri"/>
                        <a:ea typeface="SimSun"/>
                        <a:cs typeface="Times New Roman"/>
                      </a:endParaRPr>
                    </a:p>
                  </a:txBody>
                  <a:tcPr marL="68580" marR="68580" marT="0" marB="0" anchor="ctr"/>
                </a:tc>
                <a:tc hMerge="1">
                  <a:txBody>
                    <a:bodyPr/>
                    <a:lstStyle/>
                    <a:p>
                      <a:endParaRPr lang="en-CA"/>
                    </a:p>
                  </a:txBody>
                  <a:tcP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Index Day Count</a:t>
                      </a:r>
                      <a:endParaRPr lang="en-CA" sz="1100">
                        <a:effectLst/>
                        <a:latin typeface="Calibri"/>
                        <a:ea typeface="SimSun"/>
                        <a:cs typeface="Times New Roman"/>
                      </a:endParaRPr>
                    </a:p>
                  </a:txBody>
                  <a:tcPr marL="68580" marR="68580" marT="0" marB="0" anchor="ctr"/>
                </a:tc>
                <a:tc>
                  <a:txBody>
                    <a:bodyPr/>
                    <a:lstStyle/>
                    <a:p>
                      <a:pPr>
                        <a:lnSpc>
                          <a:spcPct val="100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8904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www.finpricing.com/lib/IrSwap.html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Interest Rate Swap Introduction</a:t>
            </a:r>
            <a:endParaRPr lang="en-CA" sz="1800"/>
          </a:p>
          <a:p>
            <a:pPr lvl="0">
              <a:lnSpc>
                <a:spcPct val="150000"/>
              </a:lnSpc>
            </a:pPr>
            <a:r>
              <a:rPr lang="en-US" sz="1800"/>
              <a:t>The Use of Interest Rate Swap </a:t>
            </a:r>
            <a:endParaRPr lang="en-CA" sz="1800"/>
          </a:p>
          <a:p>
            <a:pPr lvl="0">
              <a:lnSpc>
                <a:spcPct val="150000"/>
              </a:lnSpc>
            </a:pPr>
            <a:r>
              <a:rPr lang="en-US" sz="1800"/>
              <a:t>Swap or Swaplet Payoff</a:t>
            </a:r>
            <a:endParaRPr lang="en-CA" sz="1800"/>
          </a:p>
          <a:p>
            <a:pPr lvl="0">
              <a:lnSpc>
                <a:spcPct val="150000"/>
              </a:lnSpc>
            </a:pPr>
            <a:r>
              <a:rPr lang="en-US" sz="1800" smtClean="0"/>
              <a:t>Valuation</a:t>
            </a:r>
            <a:endParaRPr lang="en-CA" sz="1800"/>
          </a:p>
          <a:p>
            <a:pPr lvl="0">
              <a:lnSpc>
                <a:spcPct val="150000"/>
              </a:lnSpc>
            </a:pPr>
            <a:r>
              <a:rPr lang="en-US" sz="1800"/>
              <a:t>Practical Notes</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a:t>Interest Rate Swap Introduction</a:t>
            </a:r>
            <a:endParaRPr lang="en-CA"/>
          </a:p>
          <a:p>
            <a:pPr lvl="0"/>
            <a:r>
              <a:rPr lang="en-US" sz="1600"/>
              <a:t>An interest rate swap is an agreement between two parties to exchange future interest rate payments over a set period of time.</a:t>
            </a:r>
            <a:endParaRPr lang="en-CA" sz="1600"/>
          </a:p>
          <a:p>
            <a:r>
              <a:rPr lang="en-US" sz="1600"/>
              <a:t>An interest rate swap consists of a series of payment periods, called swaplets.</a:t>
            </a:r>
            <a:endParaRPr lang="en-CA" sz="1600"/>
          </a:p>
          <a:p>
            <a:pPr lvl="0"/>
            <a:r>
              <a:rPr lang="en-US" sz="1600" smtClean="0"/>
              <a:t>Vanilla </a:t>
            </a:r>
            <a:r>
              <a:rPr lang="en-US" sz="1600"/>
              <a:t>Interest Rate Swaps involve the exchange of a fixed interest rate for a floating rate, or vice versa.</a:t>
            </a:r>
            <a:endParaRPr lang="en-CA" sz="1600"/>
          </a:p>
          <a:p>
            <a:pPr lvl="0"/>
            <a:r>
              <a:rPr lang="en-US" sz="1600"/>
              <a:t>There are two legs associated with each party: a fixed leg and a floating leg.</a:t>
            </a:r>
            <a:endParaRPr lang="en-CA" sz="1600"/>
          </a:p>
          <a:p>
            <a:pPr lvl="0"/>
            <a:r>
              <a:rPr lang="en-US" sz="1600"/>
              <a:t>Swaps are OTC derivatives that bear counterparty credit </a:t>
            </a:r>
            <a:r>
              <a:rPr lang="en-US" sz="1600" smtClean="0"/>
              <a:t>risk.</a:t>
            </a:r>
            <a:endParaRPr lang="en-CA" sz="1600"/>
          </a:p>
        </p:txBody>
      </p:sp>
    </p:spTree>
    <p:extLst>
      <p:ext uri="{BB962C8B-B14F-4D97-AF65-F5344CB8AC3E}">
        <p14:creationId xmlns:p14="http://schemas.microsoft.com/office/powerpoint/2010/main" val="787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a:t>The Use of Interest Rate Swap </a:t>
            </a:r>
            <a:endParaRPr lang="en-CA"/>
          </a:p>
          <a:p>
            <a:pPr lvl="0"/>
            <a:r>
              <a:rPr lang="en-US" sz="1600"/>
              <a:t>Swaps are the most popular OTC derivatives that are generally used to manage exposure to fluctuations in interest rates.</a:t>
            </a:r>
            <a:endParaRPr lang="en-CA" sz="1600"/>
          </a:p>
          <a:p>
            <a:pPr lvl="0"/>
            <a:r>
              <a:rPr lang="en-US" sz="1600"/>
              <a:t>Swaps can </a:t>
            </a:r>
            <a:r>
              <a:rPr lang="en-US" sz="1600" smtClean="0"/>
              <a:t>also be used </a:t>
            </a:r>
            <a:r>
              <a:rPr lang="en-US" sz="1600"/>
              <a:t>to obtain a marginally lower interest rate. Thus they are often utilized by a firm that can borrow money easily at one type of interest rate but prefers a different type.</a:t>
            </a:r>
            <a:endParaRPr lang="en-CA" sz="1600"/>
          </a:p>
          <a:p>
            <a:pPr lvl="0"/>
            <a:r>
              <a:rPr lang="en-US" sz="1600"/>
              <a:t>Swaps allow investors to adjust interest rate exposure and offset interest rate </a:t>
            </a:r>
            <a:r>
              <a:rPr lang="en-US" sz="1600" smtClean="0"/>
              <a:t>risk.</a:t>
            </a:r>
            <a:endParaRPr lang="en-CA" sz="1600"/>
          </a:p>
          <a:p>
            <a:pPr lvl="0"/>
            <a:r>
              <a:rPr lang="en-US" sz="1600"/>
              <a:t>Speculators use swaps to speculate on the movement of interest rates.</a:t>
            </a:r>
            <a:endParaRPr lang="en-CA" sz="1600"/>
          </a:p>
          <a:p>
            <a:pPr lvl="0"/>
            <a:r>
              <a:rPr lang="en-US" sz="1600"/>
              <a:t>More and more swaps are cleared through central counterparties </a:t>
            </a:r>
            <a:r>
              <a:rPr lang="en-US" sz="1600" smtClean="0"/>
              <a:t>(CCPs) nowadays.</a:t>
            </a:r>
            <a:endParaRPr lang="en-CA" sz="1600"/>
          </a:p>
        </p:txBody>
      </p:sp>
    </p:spTree>
    <p:extLst>
      <p:ext uri="{BB962C8B-B14F-4D97-AF65-F5344CB8AC3E}">
        <p14:creationId xmlns:p14="http://schemas.microsoft.com/office/powerpoint/2010/main" val="38484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smtClean="0"/>
                  <a:t>Swap or Swaplet Payoff</a:t>
                </a:r>
                <a:endParaRPr lang="en-CA"/>
              </a:p>
              <a:p>
                <a:pPr lvl="0"/>
                <a:r>
                  <a:rPr lang="en-US" sz="1600"/>
                  <a:t>From the fixed rate payer perspective, the payoff of a swap or swaplet at payment date 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𝑃𝑎𝑦𝑓𝑓</m:t>
                          </m:r>
                        </m:e>
                        <m:sub>
                          <m:r>
                            <a:rPr lang="en-US" sz="1400" i="1">
                              <a:latin typeface="Cambria Math"/>
                            </a:rPr>
                            <m:t>𝑝𝑎𝑦𝑒𝑟</m:t>
                          </m:r>
                        </m:sub>
                      </m:sSub>
                      <m:r>
                        <a:rPr lang="en-US" sz="1400" i="1">
                          <a:latin typeface="Cambria Math"/>
                        </a:rPr>
                        <m:t>=</m:t>
                      </m:r>
                      <m:r>
                        <a:rPr lang="en-US" sz="1400" i="1">
                          <a:latin typeface="Cambria Math"/>
                        </a:rPr>
                        <m:t>𝑁</m:t>
                      </m:r>
                      <m:r>
                        <a:rPr lang="en-US" sz="1400" i="1">
                          <a:latin typeface="Cambria Math"/>
                        </a:rPr>
                        <m:t>𝜏</m:t>
                      </m:r>
                      <m:r>
                        <a:rPr lang="en-US" sz="1400" i="1">
                          <a:latin typeface="Cambria Math"/>
                        </a:rPr>
                        <m:t>(</m:t>
                      </m:r>
                      <m:r>
                        <a:rPr lang="en-CA" sz="1400" b="0" i="1" smtClean="0">
                          <a:latin typeface="Cambria Math"/>
                        </a:rPr>
                        <m:t>𝐹</m:t>
                      </m:r>
                      <m:r>
                        <a:rPr lang="en-US" sz="1400" i="1">
                          <a:latin typeface="Cambria Math"/>
                        </a:rPr>
                        <m:t>−</m:t>
                      </m:r>
                      <m:r>
                        <a:rPr lang="en-CA" sz="1400" b="0" i="1" smtClean="0">
                          <a:latin typeface="Cambria Math"/>
                        </a:rPr>
                        <m:t>𝑅</m:t>
                      </m:r>
                      <m:r>
                        <a:rPr lang="en-US" sz="1400" i="1">
                          <a:latin typeface="Cambria Math"/>
                        </a:rPr>
                        <m:t>)</m:t>
                      </m:r>
                    </m:oMath>
                  </m:oMathPara>
                </a14:m>
                <a:endParaRPr lang="en-CA" sz="1400"/>
              </a:p>
              <a:p>
                <a:pPr marL="533400" lvl="1" indent="0">
                  <a:buNone/>
                </a:pPr>
                <a:r>
                  <a:rPr lang="en-US" sz="1400" smtClean="0"/>
                  <a:t>where </a:t>
                </a:r>
                <a:endParaRPr lang="en-CA" sz="1400"/>
              </a:p>
              <a:p>
                <a:pPr lvl="1">
                  <a:spcBef>
                    <a:spcPts val="300"/>
                  </a:spcBef>
                </a:pPr>
                <a:r>
                  <a:rPr lang="en-US" sz="1400"/>
                  <a:t>N- the notional;</a:t>
                </a:r>
                <a:endParaRPr lang="en-CA" sz="1400"/>
              </a:p>
              <a:p>
                <a:pPr lvl="1"/>
                <a:r>
                  <a:rPr lang="en-US" sz="1400"/>
                  <a:t> </a:t>
                </a:r>
                <a14:m>
                  <m:oMath xmlns:m="http://schemas.openxmlformats.org/officeDocument/2006/math">
                    <m:r>
                      <a:rPr lang="en-US" sz="1400" i="1">
                        <a:latin typeface="Cambria Math"/>
                      </a:rPr>
                      <m:t>𝜏</m:t>
                    </m:r>
                  </m:oMath>
                </a14:m>
                <a:r>
                  <a:rPr lang="en-US" sz="1400"/>
                  <a:t> – accrual period in years (e.g., a 3 month period </a:t>
                </a:r>
                <a14:m>
                  <m:oMath xmlns:m="http://schemas.openxmlformats.org/officeDocument/2006/math">
                    <m:r>
                      <a:rPr lang="en-US" sz="1400" i="1">
                        <a:latin typeface="Cambria Math"/>
                      </a:rPr>
                      <m:t>≈</m:t>
                    </m:r>
                  </m:oMath>
                </a14:m>
                <a:r>
                  <a:rPr lang="en-US" sz="1400"/>
                  <a:t> 3/12 = </a:t>
                </a:r>
                <a:r>
                  <a:rPr lang="en-US" sz="1400" smtClean="0"/>
                  <a:t>0.25 years)</a:t>
                </a:r>
                <a:endParaRPr lang="en-CA" sz="1400"/>
              </a:p>
              <a:p>
                <a:pPr lvl="1"/>
                <a:r>
                  <a:rPr lang="en-US" sz="1400"/>
                  <a:t>R – the fixed rate in simply compounding.</a:t>
                </a:r>
                <a:endParaRPr lang="en-CA" sz="1400"/>
              </a:p>
              <a:p>
                <a:pPr lvl="1"/>
                <a:r>
                  <a:rPr lang="en-US" sz="1400"/>
                  <a:t>F – the realized floating rate in simply compounding</a:t>
                </a:r>
                <a:endParaRPr lang="en-CA" sz="1400"/>
              </a:p>
              <a:p>
                <a:pPr lvl="0"/>
                <a:r>
                  <a:rPr lang="en-US" sz="1600"/>
                  <a:t>From the fixed rate receiver perspective, the payoff of a swap or swaplet at payment date 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𝑃𝑎𝑦𝑓𝑓</m:t>
                          </m:r>
                        </m:e>
                        <m:sub>
                          <m:r>
                            <a:rPr lang="en-US" sz="1400" i="1">
                              <a:latin typeface="Cambria Math"/>
                            </a:rPr>
                            <m:t>𝑟𝑒𝑐𝑒𝑖𝑣𝑒𝑟</m:t>
                          </m:r>
                        </m:sub>
                      </m:sSub>
                      <m:r>
                        <a:rPr lang="en-US" sz="1400" i="1">
                          <a:latin typeface="Cambria Math"/>
                        </a:rPr>
                        <m:t>=</m:t>
                      </m:r>
                      <m:r>
                        <a:rPr lang="en-US" sz="1400" i="1">
                          <a:latin typeface="Cambria Math"/>
                        </a:rPr>
                        <m:t>𝑁</m:t>
                      </m:r>
                      <m:r>
                        <a:rPr lang="en-US" sz="1400" i="1">
                          <a:latin typeface="Cambria Math"/>
                        </a:rPr>
                        <m:t>𝜏</m:t>
                      </m:r>
                      <m:r>
                        <a:rPr lang="en-US" sz="1400" i="1">
                          <a:latin typeface="Cambria Math"/>
                        </a:rPr>
                        <m:t>(</m:t>
                      </m:r>
                      <m:r>
                        <a:rPr lang="en-CA" sz="1400" b="0" i="1" smtClean="0">
                          <a:latin typeface="Cambria Math"/>
                        </a:rPr>
                        <m:t>𝑅</m:t>
                      </m:r>
                      <m:r>
                        <a:rPr lang="en-US" sz="1400" i="1">
                          <a:latin typeface="Cambria Math"/>
                        </a:rPr>
                        <m:t>−</m:t>
                      </m:r>
                      <m:r>
                        <a:rPr lang="en-CA" sz="1400" b="0" i="1" smtClean="0">
                          <a:latin typeface="Cambria Math"/>
                        </a:rPr>
                        <m:t>𝐹</m:t>
                      </m:r>
                      <m:r>
                        <a:rPr lang="en-US" sz="1400" i="1">
                          <a:latin typeface="Cambria Math"/>
                        </a:rPr>
                        <m:t>)</m:t>
                      </m:r>
                    </m:oMath>
                  </m:oMathPara>
                </a14:m>
                <a:endParaRPr lang="en-CA" sz="1400"/>
              </a:p>
              <a:p>
                <a:pPr lvl="0"/>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971600" y="1419622"/>
                <a:ext cx="7370700" cy="3528392"/>
              </a:xfrm>
              <a:prstGeom prst="rect">
                <a:avLst/>
              </a:prstGeom>
              <a:blipFill rotWithShape="1">
                <a:blip r:embed="rId3"/>
                <a:stretch>
                  <a:fillRect r="-248"/>
                </a:stretch>
              </a:blipFill>
            </p:spPr>
            <p:txBody>
              <a:bodyPr/>
              <a:lstStyle/>
              <a:p>
                <a:r>
                  <a:rPr lang="en-CA">
                    <a:noFill/>
                  </a:rPr>
                  <a:t> </a:t>
                </a:r>
              </a:p>
            </p:txBody>
          </p:sp>
        </mc:Fallback>
      </mc:AlternateContent>
    </p:spTree>
    <p:extLst>
      <p:ext uri="{BB962C8B-B14F-4D97-AF65-F5344CB8AC3E}">
        <p14:creationId xmlns:p14="http://schemas.microsoft.com/office/powerpoint/2010/main" val="188638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smtClean="0"/>
                  <a:t>Valuation</a:t>
                </a:r>
                <a:endParaRPr lang="en-CA"/>
              </a:p>
              <a:p>
                <a:pPr lvl="0"/>
                <a:r>
                  <a:rPr lang="en-US" sz="1600"/>
                  <a:t>The present value of a fixed rate leg is given </a:t>
                </a:r>
                <a:r>
                  <a:rPr lang="en-US" sz="1600" smtClean="0"/>
                  <a:t>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𝑃𝑉</m:t>
                          </m:r>
                        </m:e>
                        <m:sub>
                          <m:r>
                            <a:rPr lang="en-US" sz="1400" i="1">
                              <a:latin typeface="Cambria Math"/>
                            </a:rPr>
                            <m:t>𝑓𝑖𝑥𝑒𝑑</m:t>
                          </m:r>
                        </m:sub>
                      </m:sSub>
                      <m:d>
                        <m:dPr>
                          <m:ctrlPr>
                            <a:rPr lang="en-CA" sz="1400" i="1">
                              <a:latin typeface="Cambria Math"/>
                            </a:rPr>
                          </m:ctrlPr>
                        </m:dPr>
                        <m:e>
                          <m:r>
                            <a:rPr lang="en-US" sz="1400" i="1">
                              <a:latin typeface="Cambria Math"/>
                            </a:rPr>
                            <m:t>𝑡</m:t>
                          </m:r>
                        </m:e>
                      </m:d>
                      <m:r>
                        <a:rPr lang="en-US" sz="1400" i="1">
                          <a:latin typeface="Cambria Math"/>
                        </a:rPr>
                        <m:t>=</m:t>
                      </m:r>
                      <m:r>
                        <a:rPr lang="en-US" sz="1400" i="1">
                          <a:latin typeface="Cambria Math"/>
                        </a:rPr>
                        <m:t>𝑅𝑁</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e>
                      </m:nary>
                    </m:oMath>
                  </m:oMathPara>
                </a14:m>
                <a:endParaRPr lang="en-CA" sz="1400"/>
              </a:p>
              <a:p>
                <a:pPr marL="533400" lvl="1" indent="0">
                  <a:buNone/>
                </a:pPr>
                <a:r>
                  <a:rPr lang="en-US" sz="1400"/>
                  <a:t>where t is the valuation date and </a:t>
                </a: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m:t>
                    </m:r>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is the discount factor.</a:t>
                </a:r>
                <a:endParaRPr lang="en-CA" sz="1400"/>
              </a:p>
              <a:p>
                <a:pPr lvl="0"/>
                <a:r>
                  <a:rPr lang="en-US" sz="1600"/>
                  <a:t>The present value of a floating leg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a:latin typeface="Cambria Math"/>
                            </a:rPr>
                          </m:ctrlPr>
                        </m:sSubPr>
                        <m:e>
                          <m:r>
                            <a:rPr lang="en-US" sz="1400" i="1">
                              <a:latin typeface="Cambria Math"/>
                            </a:rPr>
                            <m:t>𝑃𝑉</m:t>
                          </m:r>
                        </m:e>
                        <m:sub>
                          <m:r>
                            <a:rPr lang="en-US" sz="1400" i="1">
                              <a:latin typeface="Cambria Math"/>
                            </a:rPr>
                            <m:t>𝑓𝑙𝑜𝑎𝑡</m:t>
                          </m:r>
                        </m:sub>
                      </m:sSub>
                      <m:d>
                        <m:dPr>
                          <m:ctrlPr>
                            <a:rPr lang="en-CA" sz="1400" i="1">
                              <a:latin typeface="Cambria Math"/>
                            </a:rPr>
                          </m:ctrlPr>
                        </m:dPr>
                        <m:e>
                          <m:r>
                            <a:rPr lang="en-US" sz="1400" i="1">
                              <a:latin typeface="Cambria Math"/>
                            </a:rPr>
                            <m:t>𝑡</m:t>
                          </m:r>
                        </m:e>
                      </m:d>
                      <m:r>
                        <a:rPr lang="en-US" sz="1400" i="1">
                          <a:latin typeface="Cambria Math"/>
                        </a:rPr>
                        <m:t>=</m:t>
                      </m:r>
                      <m:r>
                        <a:rPr lang="en-US" sz="1400" i="1">
                          <a:latin typeface="Cambria Math"/>
                        </a:rPr>
                        <m:t>𝑁</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d>
                            <m:dPr>
                              <m:ctrlPr>
                                <a:rPr lang="en-CA" sz="1400" i="1">
                                  <a:latin typeface="Cambria Math"/>
                                </a:rPr>
                              </m:ctrlPr>
                            </m:dPr>
                            <m:e>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𝑠</m:t>
                              </m:r>
                            </m:e>
                          </m:d>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e>
                      </m:nary>
                    </m:oMath>
                  </m:oMathPara>
                </a14:m>
                <a:endParaRPr lang="en-CA" sz="1400"/>
              </a:p>
              <a:p>
                <a:pPr marL="533400" lvl="1" indent="0">
                  <a:buNone/>
                </a:pPr>
                <a:r>
                  <a:rPr lang="en-US" sz="1400"/>
                  <a:t>where </a:t>
                </a: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is the </a:t>
                </a:r>
                <a:r>
                  <a:rPr lang="en-US" sz="1400" smtClean="0"/>
                  <a:t>forward </a:t>
                </a:r>
                <a:r>
                  <a:rPr lang="en-US" sz="1400"/>
                  <a:t>rate and s is the floating spread.</a:t>
                </a:r>
                <a:endParaRPr lang="en-CA" sz="1400"/>
              </a:p>
              <a:p>
                <a:pPr lvl="0"/>
                <a:r>
                  <a:rPr lang="en-US" sz="1600"/>
                  <a:t>The present value of an interest rate swap can expressed </a:t>
                </a:r>
                <a:r>
                  <a:rPr lang="en-US" sz="1600" smtClean="0"/>
                  <a:t>as</a:t>
                </a:r>
                <a:r>
                  <a:rPr lang="en-US" sz="1400"/>
                  <a:t>	</a:t>
                </a:r>
                <a:endParaRPr lang="en-CA" sz="1400"/>
              </a:p>
              <a:p>
                <a:pPr lvl="1">
                  <a:spcBef>
                    <a:spcPts val="300"/>
                  </a:spcBef>
                </a:pPr>
                <a:r>
                  <a:rPr lang="en-US" sz="1400"/>
                  <a:t>From the fixed rate receiver perspective, </a:t>
                </a:r>
                <a14:m>
                  <m:oMath xmlns:m="http://schemas.openxmlformats.org/officeDocument/2006/math">
                    <m:r>
                      <a:rPr lang="en-US" sz="1400" i="1">
                        <a:latin typeface="Cambria Math"/>
                      </a:rPr>
                      <m:t>𝑃𝑉</m:t>
                    </m:r>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𝑓𝑖𝑥𝑒𝑑</m:t>
                        </m:r>
                      </m:sub>
                    </m:sSub>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𝑓𝑙𝑜𝑎𝑡</m:t>
                        </m:r>
                      </m:sub>
                    </m:sSub>
                  </m:oMath>
                </a14:m>
                <a:endParaRPr lang="en-CA" sz="1400" smtClean="0"/>
              </a:p>
              <a:p>
                <a:pPr lvl="1"/>
                <a:r>
                  <a:rPr lang="en-US" sz="1400"/>
                  <a:t>From the fixed rate payer perspective, </a:t>
                </a:r>
                <a14:m>
                  <m:oMath xmlns:m="http://schemas.openxmlformats.org/officeDocument/2006/math">
                    <m:r>
                      <a:rPr lang="en-US" sz="1400" i="1">
                        <a:latin typeface="Cambria Math"/>
                      </a:rPr>
                      <m:t>𝑃𝑉</m:t>
                    </m:r>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𝑓𝑙𝑜𝑎𝑡</m:t>
                        </m:r>
                      </m:sub>
                    </m:sSub>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𝑓𝑖𝑥𝑒𝑑</m:t>
                        </m:r>
                      </m:sub>
                    </m:sSub>
                  </m:oMath>
                </a14:m>
                <a:endParaRPr lang="en-CA" sz="1400"/>
              </a:p>
              <a:p>
                <a:pPr lvl="0"/>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36627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a:t>First of all, you need to generate accurate cash flows for each leg. The cash flow generation is based on the start time, end time and payment frequency of the leg, plus calendar (holidays), business convention (e.g., modified following, following, etc.) and whether sticky month end.</a:t>
            </a:r>
            <a:endParaRPr lang="en-CA" sz="1600"/>
          </a:p>
          <a:p>
            <a:pPr lvl="0"/>
            <a:r>
              <a:rPr lang="en-US" sz="1600"/>
              <a:t>We assume that accrual periods are the same as reset periods and payment dates are the same as accrual end dates in the above formulas for brevity. But in fact, they are different due to different market conventions. For example, index periods can overlap each other but swap cash flows are not allowed to overlap.</a:t>
            </a:r>
            <a:endParaRPr lang="en-CA" sz="1600"/>
          </a:p>
          <a:p>
            <a:pPr lvl="0"/>
            <a:r>
              <a:rPr lang="en-US" sz="1600"/>
              <a:t>The accrual period is calculated according to the start date and end date of a cash flow plus day count convention </a:t>
            </a:r>
            <a:endParaRPr lang="en-CA" sz="1600"/>
          </a:p>
          <a:p>
            <a:pPr lvl="0"/>
            <a:endParaRPr lang="en-CA" sz="1600"/>
          </a:p>
        </p:txBody>
      </p:sp>
    </p:spTree>
    <p:extLst>
      <p:ext uri="{BB962C8B-B14F-4D97-AF65-F5344CB8AC3E}">
        <p14:creationId xmlns:p14="http://schemas.microsoft.com/office/powerpoint/2010/main" val="338529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r>
                  <a:rPr lang="en-US" sz="1600" smtClean="0"/>
                  <a:t>The </a:t>
                </a:r>
                <a:r>
                  <a:rPr lang="en-US" sz="1600"/>
                  <a:t>forward rate should be computed based on the reset period (index reset date, index start date, index end date)  that are determined by index definition, such as index tenor and convention. it is simply compounded.</a:t>
                </a:r>
                <a:endParaRPr lang="en-CA" sz="1600"/>
              </a:p>
              <a:p>
                <a:pPr lvl="0"/>
                <a:r>
                  <a:rPr lang="en-US" sz="1600"/>
                  <a:t>Sometimes there is a floating spread added on the top of the floating rate in the floating leg.</a:t>
                </a:r>
                <a:endParaRPr lang="en-CA" sz="1600"/>
              </a:p>
              <a:p>
                <a:pPr lvl="0"/>
                <a:r>
                  <a:rPr lang="en-US" sz="1600"/>
                  <a:t>The formula above doesn’t contain the last live reset cash flow whose reset date is less than valuation date but payment date is greater than valuation date. The reset value </a:t>
                </a:r>
                <a:r>
                  <a:rPr lang="en-US" sz="1600" smtClean="0"/>
                  <a:t>is </a:t>
                </a:r>
              </a:p>
              <a:p>
                <a:pPr marL="76200" lvl="0" indent="0" algn="ctr">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sSub>
                      <m:sSubPr>
                        <m:ctrlPr>
                          <a:rPr lang="en-CA" sz="1600" i="1">
                            <a:latin typeface="Cambria Math"/>
                          </a:rPr>
                        </m:ctrlPr>
                      </m:sSubPr>
                      <m:e>
                        <m:r>
                          <a:rPr lang="en-US" sz="1600" i="1">
                            <a:latin typeface="Cambria Math"/>
                          </a:rPr>
                          <m:t>𝑟</m:t>
                        </m:r>
                      </m:e>
                      <m:sub>
                        <m:r>
                          <a:rPr lang="en-US" sz="1600" i="1">
                            <a:latin typeface="Cambria Math"/>
                          </a:rPr>
                          <m:t>0</m:t>
                        </m:r>
                      </m:sub>
                    </m:sSub>
                    <m:r>
                      <a:rPr lang="en-US" sz="1600" i="1">
                        <a:latin typeface="Cambria Math"/>
                      </a:rPr>
                      <m:t>𝑁</m:t>
                    </m:r>
                    <m:sSub>
                      <m:sSubPr>
                        <m:ctrlPr>
                          <a:rPr lang="en-CA" sz="1600" i="1">
                            <a:latin typeface="Cambria Math"/>
                          </a:rPr>
                        </m:ctrlPr>
                      </m:sSubPr>
                      <m:e>
                        <m:r>
                          <a:rPr lang="en-US" sz="1600" i="1">
                            <a:latin typeface="Cambria Math"/>
                          </a:rPr>
                          <m:t>𝜏</m:t>
                        </m:r>
                      </m:e>
                      <m:sub>
                        <m:r>
                          <a:rPr lang="en-US" sz="1600" i="1">
                            <a:latin typeface="Cambria Math"/>
                          </a:rPr>
                          <m:t>0</m:t>
                        </m:r>
                      </m:sub>
                    </m:sSub>
                    <m:sSub>
                      <m:sSubPr>
                        <m:ctrlPr>
                          <a:rPr lang="en-CA" sz="1600" i="1">
                            <a:latin typeface="Cambria Math"/>
                          </a:rPr>
                        </m:ctrlPr>
                      </m:sSubPr>
                      <m:e>
                        <m:r>
                          <a:rPr lang="en-US" sz="1600" i="1">
                            <a:latin typeface="Cambria Math"/>
                          </a:rPr>
                          <m:t>𝐷</m:t>
                        </m:r>
                      </m:e>
                      <m:sub>
                        <m:r>
                          <a:rPr lang="en-US" sz="1600" i="1">
                            <a:latin typeface="Cambria Math"/>
                          </a:rPr>
                          <m:t>0</m:t>
                        </m:r>
                      </m:sub>
                    </m:sSub>
                  </m:oMath>
                </a14:m>
                <a:r>
                  <a:rPr lang="en-US" sz="1600"/>
                  <a:t> </a:t>
                </a:r>
                <a:endParaRPr lang="en-US" sz="1600" smtClean="0"/>
              </a:p>
              <a:p>
                <a:pPr marL="533400" lvl="1" indent="0">
                  <a:buNone/>
                </a:pPr>
                <a:r>
                  <a:rPr lang="en-US" sz="1600" smtClean="0"/>
                  <a:t>where </a:t>
                </a:r>
                <a14:m>
                  <m:oMath xmlns:m="http://schemas.openxmlformats.org/officeDocument/2006/math">
                    <m:sSub>
                      <m:sSubPr>
                        <m:ctrlPr>
                          <a:rPr lang="en-CA" sz="1600" i="1">
                            <a:latin typeface="Cambria Math"/>
                          </a:rPr>
                        </m:ctrlPr>
                      </m:sSubPr>
                      <m:e>
                        <m:r>
                          <a:rPr lang="en-US" sz="1600" i="1">
                            <a:latin typeface="Cambria Math"/>
                          </a:rPr>
                          <m:t>𝑟</m:t>
                        </m:r>
                      </m:e>
                      <m:sub>
                        <m:r>
                          <a:rPr lang="en-US" sz="1600" i="1">
                            <a:latin typeface="Cambria Math"/>
                          </a:rPr>
                          <m:t>0</m:t>
                        </m:r>
                      </m:sub>
                    </m:sSub>
                  </m:oMath>
                </a14:m>
                <a:r>
                  <a:rPr lang="en-US" sz="1600"/>
                  <a:t> is the reset rate. </a:t>
                </a:r>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r="-710"/>
                </a:stretch>
              </a:blipFill>
            </p:spPr>
            <p:txBody>
              <a:bodyPr/>
              <a:lstStyle/>
              <a:p>
                <a:r>
                  <a:rPr lang="en-CA">
                    <a:noFill/>
                  </a:rPr>
                  <a:t> </a:t>
                </a:r>
              </a:p>
            </p:txBody>
          </p:sp>
        </mc:Fallback>
      </mc:AlternateContent>
    </p:spTree>
    <p:extLst>
      <p:ext uri="{BB962C8B-B14F-4D97-AF65-F5344CB8AC3E}">
        <p14:creationId xmlns:p14="http://schemas.microsoft.com/office/powerpoint/2010/main" val="60876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Swap</a:t>
            </a:r>
            <a:endParaRPr sz="2000"/>
          </a:p>
        </p:txBody>
      </p:sp>
      <p:sp>
        <p:nvSpPr>
          <p:cNvPr id="125" name="Shape 125"/>
          <p:cNvSpPr txBox="1">
            <a:spLocks noGrp="1"/>
          </p:cNvSpPr>
          <p:nvPr>
            <p:ph type="body" idx="1"/>
          </p:nvPr>
        </p:nvSpPr>
        <p:spPr>
          <a:xfrm>
            <a:off x="683568" y="1491630"/>
            <a:ext cx="7730740" cy="3096344"/>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spcBef>
                <a:spcPts val="1800"/>
              </a:spcBef>
            </a:pPr>
            <a:r>
              <a:rPr lang="en-US" sz="1600" smtClean="0"/>
              <a:t>The </a:t>
            </a:r>
            <a:r>
              <a:rPr lang="en-US" sz="1600"/>
              <a:t>present value of the reset cash flow should be added into the present value of the floating leg.</a:t>
            </a:r>
            <a:endParaRPr lang="en-CA" sz="1600"/>
          </a:p>
          <a:p>
            <a:pPr lvl="0"/>
            <a:r>
              <a:rPr lang="en-US" sz="1600"/>
              <a:t>Some dealers take bid-offer spreads into account. In this case, one should </a:t>
            </a:r>
            <a:r>
              <a:rPr lang="en-US" sz="1600" smtClean="0"/>
              <a:t>use the </a:t>
            </a:r>
            <a:r>
              <a:rPr lang="en-US" sz="1600"/>
              <a:t>bid curve constructed from bid quotes for forwarding and </a:t>
            </a:r>
            <a:r>
              <a:rPr lang="en-US" sz="1600" smtClean="0"/>
              <a:t>the offer </a:t>
            </a:r>
            <a:r>
              <a:rPr lang="en-US" sz="1600"/>
              <a:t>curve built from offer quotes for discounting.</a:t>
            </a:r>
            <a:endParaRPr lang="en-CA" sz="1600"/>
          </a:p>
          <a:p>
            <a:pPr lvl="1"/>
            <a:endParaRPr lang="en-CA" sz="1600"/>
          </a:p>
          <a:p>
            <a:pPr lvl="0"/>
            <a:endParaRPr lang="en-CA" sz="1600"/>
          </a:p>
        </p:txBody>
      </p:sp>
    </p:spTree>
    <p:extLst>
      <p:ext uri="{BB962C8B-B14F-4D97-AF65-F5344CB8AC3E}">
        <p14:creationId xmlns:p14="http://schemas.microsoft.com/office/powerpoint/2010/main" val="3474880467"/>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906</Words>
  <Application>Microsoft Office PowerPoint</Application>
  <PresentationFormat>On-screen Show (16:9)</PresentationFormat>
  <Paragraphs>119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Raleway</vt:lpstr>
      <vt:lpstr>Karla</vt:lpstr>
      <vt:lpstr>Cambria Math</vt:lpstr>
      <vt:lpstr>Calibri</vt:lpstr>
      <vt:lpstr>Times New Roman</vt:lpstr>
      <vt:lpstr>SimSun</vt:lpstr>
      <vt:lpstr>Escalus template</vt:lpstr>
      <vt:lpstr> Interest Rate Swap Vaulation Pratical Guide  Alan White  FinPricing  http://www.finpricing.com  </vt:lpstr>
      <vt:lpstr>Swap</vt:lpstr>
      <vt:lpstr>Swap</vt:lpstr>
      <vt:lpstr>Swap</vt:lpstr>
      <vt:lpstr>Swap</vt:lpstr>
      <vt:lpstr>Swap</vt:lpstr>
      <vt:lpstr>Swap</vt:lpstr>
      <vt:lpstr>Swap</vt:lpstr>
      <vt:lpstr>Swap</vt:lpstr>
      <vt:lpstr>Swap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282</cp:revision>
  <dcterms:modified xsi:type="dcterms:W3CDTF">2018-04-25T19:41:44Z</dcterms:modified>
</cp:coreProperties>
</file>