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3"/>
  </p:notesMasterIdLst>
  <p:sldIdLst>
    <p:sldId id="256" r:id="rId2"/>
    <p:sldId id="261" r:id="rId3"/>
    <p:sldId id="298" r:id="rId4"/>
    <p:sldId id="299" r:id="rId5"/>
    <p:sldId id="300" r:id="rId6"/>
    <p:sldId id="301" r:id="rId7"/>
    <p:sldId id="306" r:id="rId8"/>
    <p:sldId id="302" r:id="rId9"/>
    <p:sldId id="307" r:id="rId10"/>
    <p:sldId id="305" r:id="rId11"/>
    <p:sldId id="297" r:id="rId12"/>
  </p:sldIdLst>
  <p:sldSz cx="9144000" cy="5143500" type="screen16x9"/>
  <p:notesSz cx="6858000" cy="9144000"/>
  <p:embeddedFontLst>
    <p:embeddedFont>
      <p:font typeface="SimSun" panose="02010600030101010101" pitchFamily="2" charset="-122"/>
      <p:regular r:id="rId14"/>
    </p:embeddedFont>
    <p:embeddedFont>
      <p:font typeface="Raleway" panose="020B0604020202020204" charset="0"/>
      <p:regular r:id="rId15"/>
      <p:bold r:id="rId16"/>
      <p:italic r:id="rId17"/>
      <p:boldItalic r:id="rId18"/>
    </p:embeddedFont>
    <p:embeddedFont>
      <p:font typeface="Karla" panose="020B0604020202020204" charset="0"/>
      <p:regular r:id="rId19"/>
      <p:bold r:id="rId20"/>
      <p:italic r:id="rId21"/>
      <p:boldItalic r:id="rId22"/>
    </p:embeddedFont>
    <p:embeddedFont>
      <p:font typeface="Cambria Math" panose="02040503050406030204" pitchFamily="18" charset="0"/>
      <p:regular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691679" y="1995686"/>
            <a:ext cx="5976665" cy="1159800"/>
          </a:xfrm>
          <a:prstGeom prst="rect">
            <a:avLst/>
          </a:prstGeom>
        </p:spPr>
        <p:txBody>
          <a:bodyPr spcFirstLastPara="1" wrap="square" lIns="91425" tIns="91425" rIns="91425" bIns="91425" anchor="ctr" anchorCtr="0">
            <a:normAutofit fontScale="90000"/>
          </a:bodyPr>
          <a:lstStyle/>
          <a:p>
            <a:pPr marL="0" lvl="0" indent="0">
              <a:spcBef>
                <a:spcPts val="0"/>
              </a:spcBef>
              <a:spcAft>
                <a:spcPts val="0"/>
              </a:spcAft>
              <a:buNone/>
            </a:pPr>
            <a:r>
              <a:rPr lang="en" sz="4400" smtClean="0"/>
              <a:t/>
            </a:r>
            <a:br>
              <a:rPr lang="en" sz="4400" smtClean="0"/>
            </a:br>
            <a:r>
              <a:rPr lang="en" sz="4400" smtClean="0"/>
              <a:t>Swaption </a:t>
            </a:r>
            <a:r>
              <a:rPr lang="en" sz="4400" smtClean="0"/>
              <a:t>Product and Vaulation</a:t>
            </a:r>
            <a:r>
              <a:rPr lang="en" sz="4400" smtClean="0"/>
              <a:t/>
            </a:r>
            <a:br>
              <a:rPr lang="en" sz="4400" smtClean="0"/>
            </a:br>
            <a:r>
              <a:rPr lang="en" sz="4400" smtClean="0"/>
              <a:t/>
            </a:r>
            <a:br>
              <a:rPr lang="en" sz="4400" smtClean="0"/>
            </a:br>
            <a:r>
              <a:rPr lang="en" sz="2400" smtClean="0"/>
              <a:t>Alan White</a:t>
            </a:r>
            <a:br>
              <a:rPr lang="en" sz="2400" smtClean="0"/>
            </a:br>
            <a:r>
              <a:rPr lang="en" sz="1800"/>
              <a:t/>
            </a:r>
            <a:br>
              <a:rPr lang="en" sz="1800"/>
            </a:br>
            <a:r>
              <a:rPr lang="en" sz="1800" smtClean="0"/>
              <a:t>FinPricing</a:t>
            </a:r>
            <a:br>
              <a:rPr lang="en" sz="1800" smtClean="0"/>
            </a:br>
            <a:r>
              <a:rPr lang="en" sz="1800" smtClean="0"/>
              <a:t/>
            </a:r>
            <a:br>
              <a:rPr lang="en" sz="1800" smtClean="0"/>
            </a:br>
            <a:r>
              <a:rPr lang="en" sz="1600" smtClean="0"/>
              <a:t>http:</a:t>
            </a:r>
            <a:r>
              <a:rPr lang="en-CA" sz="1600" smtClean="0"/>
              <a:t>//www.finpricing.com</a:t>
            </a: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Swaption</a:t>
            </a:r>
            <a:endParaRPr sz="2000"/>
          </a:p>
        </p:txBody>
      </p:sp>
      <p:sp>
        <p:nvSpPr>
          <p:cNvPr id="125" name="Shape 125"/>
          <p:cNvSpPr txBox="1">
            <a:spLocks noGrp="1"/>
          </p:cNvSpPr>
          <p:nvPr>
            <p:ph type="body" idx="1"/>
          </p:nvPr>
        </p:nvSpPr>
        <p:spPr>
          <a:xfrm>
            <a:off x="683568" y="1203598"/>
            <a:ext cx="7730740" cy="374441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pPr lvl="1"/>
            <a:endParaRPr lang="en-CA" sz="1600"/>
          </a:p>
          <a:p>
            <a:pPr lvl="0"/>
            <a:endParaRPr lang="en-CA" sz="1600"/>
          </a:p>
        </p:txBody>
      </p:sp>
      <p:graphicFrame>
        <p:nvGraphicFramePr>
          <p:cNvPr id="2" name="Table 1"/>
          <p:cNvGraphicFramePr>
            <a:graphicFrameLocks noGrp="1"/>
          </p:cNvGraphicFramePr>
          <p:nvPr>
            <p:extLst>
              <p:ext uri="{D42A27DB-BD31-4B8C-83A1-F6EECF244321}">
                <p14:modId xmlns:p14="http://schemas.microsoft.com/office/powerpoint/2010/main" val="1100532648"/>
              </p:ext>
            </p:extLst>
          </p:nvPr>
        </p:nvGraphicFramePr>
        <p:xfrm>
          <a:off x="1529715" y="1807655"/>
          <a:ext cx="6084570" cy="2944368"/>
        </p:xfrm>
        <a:graphic>
          <a:graphicData uri="http://schemas.openxmlformats.org/drawingml/2006/table">
            <a:tbl>
              <a:tblPr firstRow="1" firstCol="1" bandRow="1">
                <a:tableStyleId>{96145309-564F-4F0F-801C-C215B3F1332B}</a:tableStyleId>
              </a:tblPr>
              <a:tblGrid>
                <a:gridCol w="1779270"/>
                <a:gridCol w="809625"/>
                <a:gridCol w="990600"/>
                <a:gridCol w="723900"/>
                <a:gridCol w="989965"/>
                <a:gridCol w="791210"/>
              </a:tblGrid>
              <a:tr h="0">
                <a:tc gridSpan="2">
                  <a:txBody>
                    <a:bodyPr/>
                    <a:lstStyle/>
                    <a:p>
                      <a:pPr algn="ctr">
                        <a:lnSpc>
                          <a:spcPct val="115000"/>
                        </a:lnSpc>
                        <a:spcAft>
                          <a:spcPts val="0"/>
                        </a:spcAft>
                      </a:pPr>
                      <a:r>
                        <a:rPr lang="en-US" sz="1050" b="1">
                          <a:effectLst/>
                        </a:rPr>
                        <a:t>Swaption Specification</a:t>
                      </a:r>
                      <a:endParaRPr lang="en-CA" sz="1050" b="1">
                        <a:effectLst/>
                        <a:latin typeface="Calibri"/>
                        <a:ea typeface="SimSun"/>
                        <a:cs typeface="Times New Roman"/>
                      </a:endParaRPr>
                    </a:p>
                  </a:txBody>
                  <a:tcPr marL="68580" marR="68580" marT="0" marB="0"/>
                </a:tc>
                <a:tc hMerge="1">
                  <a:txBody>
                    <a:bodyPr/>
                    <a:lstStyle/>
                    <a:p>
                      <a:endParaRPr lang="en-CA"/>
                    </a:p>
                  </a:txBody>
                  <a:tcPr/>
                </a:tc>
                <a:tc gridSpan="4">
                  <a:txBody>
                    <a:bodyPr/>
                    <a:lstStyle/>
                    <a:p>
                      <a:pPr algn="ctr">
                        <a:lnSpc>
                          <a:spcPct val="115000"/>
                        </a:lnSpc>
                        <a:spcAft>
                          <a:spcPts val="0"/>
                        </a:spcAft>
                      </a:pPr>
                      <a:r>
                        <a:rPr lang="en-US" sz="1050" b="1">
                          <a:effectLst/>
                        </a:rPr>
                        <a:t>Underlying Swap Specification</a:t>
                      </a:r>
                      <a:endParaRPr lang="en-CA" sz="1050" b="1">
                        <a:effectLst/>
                        <a:latin typeface="Calibri"/>
                        <a:ea typeface="SimSun"/>
                        <a:cs typeface="Times New Roman"/>
                      </a:endParaRPr>
                    </a:p>
                  </a:txBody>
                  <a:tcPr marL="68580" marR="68580" marT="0" marB="0"/>
                </a:tc>
                <a:tc hMerge="1">
                  <a:txBody>
                    <a:bodyPr/>
                    <a:lstStyle/>
                    <a:p>
                      <a:endParaRPr lang="en-CA"/>
                    </a:p>
                  </a:txBody>
                  <a:tcPr/>
                </a:tc>
                <a:tc hMerge="1">
                  <a:txBody>
                    <a:bodyPr/>
                    <a:lstStyle/>
                    <a:p>
                      <a:endParaRPr lang="en-CA"/>
                    </a:p>
                  </a:txBody>
                  <a:tcPr/>
                </a:tc>
                <a:tc hMerge="1">
                  <a:txBody>
                    <a:bodyPr/>
                    <a:lstStyle/>
                    <a:p>
                      <a:endParaRPr lang="en-CA"/>
                    </a:p>
                  </a:txBody>
                  <a:tcPr/>
                </a:tc>
              </a:tr>
              <a:tr h="0">
                <a:tc>
                  <a:txBody>
                    <a:bodyPr/>
                    <a:lstStyle/>
                    <a:p>
                      <a:pPr>
                        <a:lnSpc>
                          <a:spcPct val="115000"/>
                        </a:lnSpc>
                        <a:spcAft>
                          <a:spcPts val="0"/>
                        </a:spcAft>
                      </a:pPr>
                      <a:r>
                        <a:rPr lang="en-US" sz="1050">
                          <a:effectLst/>
                        </a:rPr>
                        <a:t>Buy Sell</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Buy</a:t>
                      </a:r>
                      <a:endParaRPr lang="en-CA" sz="1050">
                        <a:effectLst/>
                        <a:latin typeface="Calibri"/>
                        <a:ea typeface="SimSun"/>
                        <a:cs typeface="Times New Roman"/>
                      </a:endParaRPr>
                    </a:p>
                  </a:txBody>
                  <a:tcPr marL="68580" marR="68580" marT="0" marB="0" anchor="ctr"/>
                </a:tc>
                <a:tc gridSpan="2">
                  <a:txBody>
                    <a:bodyPr/>
                    <a:lstStyle/>
                    <a:p>
                      <a:pPr algn="ctr">
                        <a:lnSpc>
                          <a:spcPct val="115000"/>
                        </a:lnSpc>
                        <a:spcAft>
                          <a:spcPts val="0"/>
                        </a:spcAft>
                      </a:pPr>
                      <a:r>
                        <a:rPr lang="en-US" sz="1050">
                          <a:effectLst/>
                        </a:rPr>
                        <a:t>Leg 1 Specification</a:t>
                      </a:r>
                      <a:endParaRPr lang="en-CA" sz="1050">
                        <a:effectLst/>
                        <a:latin typeface="Calibri"/>
                        <a:ea typeface="SimSun"/>
                        <a:cs typeface="Times New Roman"/>
                      </a:endParaRPr>
                    </a:p>
                  </a:txBody>
                  <a:tcPr marL="68580" marR="68580" marT="0" marB="0"/>
                </a:tc>
                <a:tc hMerge="1">
                  <a:txBody>
                    <a:bodyPr/>
                    <a:lstStyle/>
                    <a:p>
                      <a:endParaRPr lang="en-CA"/>
                    </a:p>
                  </a:txBody>
                  <a:tcPr/>
                </a:tc>
                <a:tc gridSpan="2">
                  <a:txBody>
                    <a:bodyPr/>
                    <a:lstStyle/>
                    <a:p>
                      <a:pPr algn="ctr">
                        <a:lnSpc>
                          <a:spcPct val="115000"/>
                        </a:lnSpc>
                        <a:spcAft>
                          <a:spcPts val="0"/>
                        </a:spcAft>
                      </a:pPr>
                      <a:r>
                        <a:rPr lang="en-US" sz="1050">
                          <a:effectLst/>
                        </a:rPr>
                        <a:t>Leg 2 Specification</a:t>
                      </a:r>
                      <a:endParaRPr lang="en-CA" sz="1050">
                        <a:effectLst/>
                        <a:latin typeface="Calibri"/>
                        <a:ea typeface="SimSun"/>
                        <a:cs typeface="Times New Roman"/>
                      </a:endParaRPr>
                    </a:p>
                  </a:txBody>
                  <a:tcPr marL="68580" marR="68580" marT="0" marB="0"/>
                </a:tc>
                <a:tc hMerge="1">
                  <a:txBody>
                    <a:bodyPr/>
                    <a:lstStyle/>
                    <a:p>
                      <a:endParaRPr lang="en-CA"/>
                    </a:p>
                  </a:txBody>
                  <a:tcPr/>
                </a:tc>
              </a:tr>
              <a:tr h="0">
                <a:tc>
                  <a:txBody>
                    <a:bodyPr/>
                    <a:lstStyle/>
                    <a:p>
                      <a:pPr>
                        <a:lnSpc>
                          <a:spcPct val="115000"/>
                        </a:lnSpc>
                        <a:spcAft>
                          <a:spcPts val="0"/>
                        </a:spcAft>
                      </a:pPr>
                      <a:r>
                        <a:rPr lang="en-US" sz="1050">
                          <a:effectLst/>
                        </a:rPr>
                        <a:t>Pay Receive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P</a:t>
                      </a:r>
                      <a:r>
                        <a:rPr lang="en-US" sz="1050" smtClean="0">
                          <a:effectLst/>
                        </a:rPr>
                        <a:t>ay</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Currency</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USD</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Currency</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USD</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Notification Lag</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2</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Day Count</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dc30360</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Day Count</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dcAct360</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Settlement</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Cash</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Leg Type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Fixed</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Leg Type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Float</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Exercise Type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Call</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Notional</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25000000</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Notional</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25000000</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Notification Date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4/30/2020</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Pay Receive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Pay</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Pay Receive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Receive</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Settlement Date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5/5/2020</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Payment Freq</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6</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Payment Freq</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3</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Forward Premium Amount</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3375000</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Start Date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5/5/2020</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Start Date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5/5/2020</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Premium Pay Receive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Pay</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End Date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5/5/2030</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End Date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5/5/2030</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Forward Premium Date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5/5/2020</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Fixed Rate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0.02855</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Spread</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0</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gridSpan="2">
                  <a:txBody>
                    <a:bodyPr/>
                    <a:lstStyle/>
                    <a:p>
                      <a:pPr algn="ctr">
                        <a:lnSpc>
                          <a:spcPct val="115000"/>
                        </a:lnSpc>
                        <a:spcAft>
                          <a:spcPts val="0"/>
                        </a:spcAft>
                      </a:pPr>
                      <a:r>
                        <a:rPr lang="en-US" sz="1050" b="1">
                          <a:effectLst/>
                        </a:rPr>
                        <a:t>Index Specification</a:t>
                      </a:r>
                      <a:endParaRPr lang="en-CA" sz="1050" b="1">
                        <a:effectLst/>
                        <a:latin typeface="Calibri"/>
                        <a:ea typeface="SimSun"/>
                        <a:cs typeface="Times New Roman"/>
                      </a:endParaRPr>
                    </a:p>
                  </a:txBody>
                  <a:tcPr marL="68580" marR="68580" marT="0" marB="0" anchor="ctr"/>
                </a:tc>
                <a:tc hMerge="1">
                  <a:txBody>
                    <a:bodyPr/>
                    <a:lstStyle/>
                    <a:p>
                      <a:endParaRPr lang="en-CA"/>
                    </a:p>
                  </a:txBody>
                  <a:tcPr/>
                </a:tc>
              </a:tr>
              <a:tr h="0">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Type</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LIBOR</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Tenor</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3M</a:t>
                      </a:r>
                      <a:endParaRPr lang="en-CA" sz="105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 </a:t>
                      </a:r>
                      <a:endParaRPr lang="en-CA" sz="1050">
                        <a:effectLst/>
                        <a:latin typeface="Calibri"/>
                        <a:ea typeface="SimSun"/>
                        <a:cs typeface="Times New Roman"/>
                      </a:endParaRPr>
                    </a:p>
                  </a:txBody>
                  <a:tcPr marL="68580" marR="68580" marT="0" marB="0"/>
                </a:tc>
                <a:tc>
                  <a:txBody>
                    <a:bodyPr/>
                    <a:lstStyle/>
                    <a:p>
                      <a:pPr>
                        <a:lnSpc>
                          <a:spcPct val="115000"/>
                        </a:lnSpc>
                        <a:spcAft>
                          <a:spcPts val="0"/>
                        </a:spcAft>
                      </a:pPr>
                      <a:r>
                        <a:rPr lang="en-US" sz="1050">
                          <a:effectLst/>
                        </a:rPr>
                        <a:t>Day Count</a:t>
                      </a:r>
                      <a:endParaRPr lang="en-CA" sz="105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050">
                          <a:effectLst/>
                        </a:rPr>
                        <a:t>dcAct360</a:t>
                      </a:r>
                      <a:endParaRPr lang="en-CA" sz="105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98904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www.finpricing.com/lib/IrSwaption.html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Swaption</a:t>
            </a:r>
            <a:endParaRPr sz="2000"/>
          </a:p>
        </p:txBody>
      </p:sp>
      <p:sp>
        <p:nvSpPr>
          <p:cNvPr id="125" name="Shape 125"/>
          <p:cNvSpPr txBox="1">
            <a:spLocks noGrp="1"/>
          </p:cNvSpPr>
          <p:nvPr>
            <p:ph type="body" idx="1"/>
          </p:nvPr>
        </p:nvSpPr>
        <p:spPr>
          <a:xfrm>
            <a:off x="1043608" y="1275606"/>
            <a:ext cx="7370700" cy="3672408"/>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lvl="0">
              <a:lnSpc>
                <a:spcPct val="150000"/>
              </a:lnSpc>
            </a:pPr>
            <a:r>
              <a:rPr lang="en-US" sz="1800"/>
              <a:t>Interest Rate </a:t>
            </a:r>
            <a:r>
              <a:rPr lang="en-US" sz="1800" smtClean="0"/>
              <a:t>Swaption </a:t>
            </a:r>
            <a:r>
              <a:rPr lang="en-US" sz="1800"/>
              <a:t>Introduction</a:t>
            </a:r>
            <a:endParaRPr lang="en-CA" sz="1800"/>
          </a:p>
          <a:p>
            <a:pPr lvl="0">
              <a:lnSpc>
                <a:spcPct val="150000"/>
              </a:lnSpc>
            </a:pPr>
            <a:r>
              <a:rPr lang="en-US" sz="1800"/>
              <a:t>The Use of </a:t>
            </a:r>
            <a:r>
              <a:rPr lang="en-US" sz="1800" smtClean="0"/>
              <a:t>Swaption</a:t>
            </a:r>
            <a:endParaRPr lang="en-CA" sz="1800"/>
          </a:p>
          <a:p>
            <a:pPr lvl="0">
              <a:lnSpc>
                <a:spcPct val="150000"/>
              </a:lnSpc>
            </a:pPr>
            <a:r>
              <a:rPr lang="en-US" sz="1800" smtClean="0"/>
              <a:t>Swaption </a:t>
            </a:r>
            <a:r>
              <a:rPr lang="en-US" sz="1800"/>
              <a:t>Payoff</a:t>
            </a:r>
            <a:endParaRPr lang="en-CA" sz="1800"/>
          </a:p>
          <a:p>
            <a:pPr lvl="0">
              <a:lnSpc>
                <a:spcPct val="150000"/>
              </a:lnSpc>
            </a:pPr>
            <a:r>
              <a:rPr lang="en-US" sz="1800" smtClean="0"/>
              <a:t>Valuation</a:t>
            </a:r>
            <a:endParaRPr lang="en-CA" sz="1800"/>
          </a:p>
          <a:p>
            <a:pPr lvl="0">
              <a:lnSpc>
                <a:spcPct val="150000"/>
              </a:lnSpc>
            </a:pPr>
            <a:r>
              <a:rPr lang="en-US" sz="1800"/>
              <a:t>Practical </a:t>
            </a:r>
            <a:r>
              <a:rPr lang="en-US" sz="1800" smtClean="0"/>
              <a:t>Guide</a:t>
            </a:r>
            <a:endParaRPr lang="en-CA" sz="1800"/>
          </a:p>
          <a:p>
            <a:pPr lvl="0">
              <a:lnSpc>
                <a:spcPct val="150000"/>
              </a:lnSpc>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Swaption</a:t>
            </a:r>
            <a:endParaRPr sz="2000"/>
          </a:p>
        </p:txBody>
      </p:sp>
      <p:sp>
        <p:nvSpPr>
          <p:cNvPr id="125" name="Shape 125"/>
          <p:cNvSpPr txBox="1">
            <a:spLocks noGrp="1"/>
          </p:cNvSpPr>
          <p:nvPr>
            <p:ph type="body" idx="1"/>
          </p:nvPr>
        </p:nvSpPr>
        <p:spPr>
          <a:xfrm>
            <a:off x="755576" y="1275606"/>
            <a:ext cx="7632848" cy="3528392"/>
          </a:xfrm>
          <a:prstGeom prst="rect">
            <a:avLst/>
          </a:prstGeom>
        </p:spPr>
        <p:txBody>
          <a:bodyPr spcFirstLastPara="1" wrap="square" lIns="91425" tIns="91425" rIns="91425" bIns="91425" anchor="t" anchorCtr="0">
            <a:noAutofit/>
          </a:bodyPr>
          <a:lstStyle/>
          <a:p>
            <a:pPr marL="76200" lvl="0" indent="0" algn="ctr">
              <a:buNone/>
            </a:pPr>
            <a:r>
              <a:rPr lang="en-US"/>
              <a:t>Swaption Introduction</a:t>
            </a:r>
            <a:endParaRPr lang="en-CA"/>
          </a:p>
          <a:p>
            <a:pPr lvl="0"/>
            <a:r>
              <a:rPr lang="en-US" sz="1500"/>
              <a:t>An interest rate </a:t>
            </a:r>
            <a:r>
              <a:rPr lang="en-US" sz="1500" smtClean="0"/>
              <a:t>(European) swaption is </a:t>
            </a:r>
            <a:r>
              <a:rPr lang="en-US" sz="1500"/>
              <a:t>an OTC option that grants its owner the right but not the obligation to enter </a:t>
            </a:r>
            <a:r>
              <a:rPr lang="en-US" sz="1500" smtClean="0"/>
              <a:t>the</a:t>
            </a:r>
            <a:r>
              <a:rPr lang="en-US" sz="1500" smtClean="0"/>
              <a:t> </a:t>
            </a:r>
            <a:r>
              <a:rPr lang="en-US" sz="1500"/>
              <a:t>underlying </a:t>
            </a:r>
            <a:r>
              <a:rPr lang="en-US" sz="1500" smtClean="0"/>
              <a:t>swap</a:t>
            </a:r>
            <a:r>
              <a:rPr lang="en-US" sz="1500"/>
              <a:t>. </a:t>
            </a:r>
            <a:endParaRPr lang="en-CA" sz="1500"/>
          </a:p>
          <a:p>
            <a:pPr lvl="0"/>
            <a:r>
              <a:rPr lang="en-US" sz="1500"/>
              <a:t>There are two types of swaptions: a payer swaption and a receiver swaption. </a:t>
            </a:r>
            <a:endParaRPr lang="en-CA" sz="1500"/>
          </a:p>
          <a:p>
            <a:pPr lvl="0"/>
            <a:r>
              <a:rPr lang="en-US" sz="1500"/>
              <a:t>A payer swaption is also called a right-to-pay swaption that allows its holder to exercise into a swap where the holder pays fixed rates and receives floating rates</a:t>
            </a:r>
            <a:endParaRPr lang="en-CA" sz="1500"/>
          </a:p>
          <a:p>
            <a:pPr lvl="0"/>
            <a:r>
              <a:rPr lang="en-US" sz="1500"/>
              <a:t>A receiver swaption is also called right-to-receive swaption that allows its holders to exercise into a swap where the holder receives fixed rates and pays floating rates.</a:t>
            </a:r>
            <a:endParaRPr lang="en-CA" sz="1500"/>
          </a:p>
          <a:p>
            <a:pPr lvl="0"/>
            <a:r>
              <a:rPr lang="en-US" sz="1500"/>
              <a:t>Swaptions provide clients with a guarantee that the fixed rate of interest they will pay </a:t>
            </a:r>
            <a:r>
              <a:rPr lang="en-US" sz="1500" smtClean="0"/>
              <a:t>or receive at </a:t>
            </a:r>
            <a:r>
              <a:rPr lang="en-US" sz="1500"/>
              <a:t>some of future time will not exceed certain level.</a:t>
            </a:r>
            <a:endParaRPr lang="en-CA" sz="1500"/>
          </a:p>
        </p:txBody>
      </p:sp>
    </p:spTree>
    <p:extLst>
      <p:ext uri="{BB962C8B-B14F-4D97-AF65-F5344CB8AC3E}">
        <p14:creationId xmlns:p14="http://schemas.microsoft.com/office/powerpoint/2010/main" val="78799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Swaption</a:t>
            </a:r>
            <a:endParaRPr sz="2000"/>
          </a:p>
        </p:txBody>
      </p:sp>
      <p:sp>
        <p:nvSpPr>
          <p:cNvPr id="125" name="Shape 125"/>
          <p:cNvSpPr txBox="1">
            <a:spLocks noGrp="1"/>
          </p:cNvSpPr>
          <p:nvPr>
            <p:ph type="body" idx="1"/>
          </p:nvPr>
        </p:nvSpPr>
        <p:spPr>
          <a:xfrm>
            <a:off x="827584" y="1275606"/>
            <a:ext cx="7488832" cy="3672408"/>
          </a:xfrm>
          <a:prstGeom prst="rect">
            <a:avLst/>
          </a:prstGeom>
        </p:spPr>
        <p:txBody>
          <a:bodyPr spcFirstLastPara="1" wrap="square" lIns="91425" tIns="91425" rIns="91425" bIns="91425" anchor="t" anchorCtr="0">
            <a:noAutofit/>
          </a:bodyPr>
          <a:lstStyle/>
          <a:p>
            <a:pPr marL="76200" lvl="0" indent="0" algn="ctr">
              <a:buNone/>
            </a:pPr>
            <a:r>
              <a:rPr lang="en-US" smtClean="0"/>
              <a:t>The Use </a:t>
            </a:r>
            <a:r>
              <a:rPr lang="en-US"/>
              <a:t>of Swaption</a:t>
            </a:r>
            <a:endParaRPr lang="en-CA"/>
          </a:p>
          <a:p>
            <a:pPr lvl="0"/>
            <a:r>
              <a:rPr lang="en-US" sz="1600"/>
              <a:t>Market participants use swaptions to manage interest rate risk arising from their business.</a:t>
            </a:r>
            <a:endParaRPr lang="en-CA" sz="1600"/>
          </a:p>
          <a:p>
            <a:pPr lvl="0"/>
            <a:r>
              <a:rPr lang="en-US" sz="1600"/>
              <a:t>A firm might buy a payer swaption if it wants protection from rising interest rates.</a:t>
            </a:r>
            <a:endParaRPr lang="en-CA" sz="1600"/>
          </a:p>
          <a:p>
            <a:pPr lvl="0"/>
            <a:r>
              <a:rPr lang="en-US" sz="1600"/>
              <a:t>A corporation holding a mortgage portfolio might buy a receiver swaption to protect against decreasing interest rates that might lead to mortgage prepayment.</a:t>
            </a:r>
            <a:endParaRPr lang="en-CA" sz="1600"/>
          </a:p>
          <a:p>
            <a:pPr lvl="0"/>
            <a:r>
              <a:rPr lang="en-US" sz="1600"/>
              <a:t>A company believing that interest rates will not increase much might sell a payer swaption </a:t>
            </a:r>
            <a:r>
              <a:rPr lang="en-US" sz="1600" smtClean="0"/>
              <a:t>to earn </a:t>
            </a:r>
            <a:r>
              <a:rPr lang="en-US" sz="1600"/>
              <a:t>the premium.</a:t>
            </a:r>
            <a:endParaRPr lang="en-CA" sz="1600"/>
          </a:p>
          <a:p>
            <a:pPr lvl="0"/>
            <a:r>
              <a:rPr lang="en-US" sz="1600"/>
              <a:t>An institution believing that interest rates will not decrease much might sell a receiver swaption </a:t>
            </a:r>
            <a:r>
              <a:rPr lang="en-US" sz="1600" smtClean="0"/>
              <a:t>to earn </a:t>
            </a:r>
            <a:r>
              <a:rPr lang="en-US" sz="1600"/>
              <a:t>the premium.</a:t>
            </a:r>
            <a:endParaRPr lang="en-CA" sz="1600"/>
          </a:p>
        </p:txBody>
      </p:sp>
    </p:spTree>
    <p:extLst>
      <p:ext uri="{BB962C8B-B14F-4D97-AF65-F5344CB8AC3E}">
        <p14:creationId xmlns:p14="http://schemas.microsoft.com/office/powerpoint/2010/main" val="384843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Swaption</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971600" y="1419622"/>
                <a:ext cx="7370700" cy="3456384"/>
              </a:xfrm>
              <a:prstGeom prst="rect">
                <a:avLst/>
              </a:prstGeom>
            </p:spPr>
            <p:txBody>
              <a:bodyPr spcFirstLastPara="1" wrap="square" lIns="91425" tIns="91425" rIns="91425" bIns="91425" anchor="t" anchorCtr="0">
                <a:noAutofit/>
              </a:bodyPr>
              <a:lstStyle/>
              <a:p>
                <a:pPr marL="76200" lvl="0" indent="0" algn="ctr">
                  <a:buNone/>
                </a:pPr>
                <a:r>
                  <a:rPr lang="en-US" smtClean="0"/>
                  <a:t>Swaption Payoff</a:t>
                </a:r>
                <a:endParaRPr lang="en-CA"/>
              </a:p>
              <a:p>
                <a:pPr lvl="0">
                  <a:spcBef>
                    <a:spcPts val="1200"/>
                  </a:spcBef>
                </a:pPr>
                <a:r>
                  <a:rPr lang="en-US" sz="1600"/>
                  <a:t>For a payer swaption, the payoff at payment date </a:t>
                </a:r>
                <a:r>
                  <a:rPr lang="en-US" sz="1600" i="1"/>
                  <a:t>T</a:t>
                </a:r>
                <a:r>
                  <a:rPr lang="en-US" sz="1600"/>
                  <a:t>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a:latin typeface="Cambria Math"/>
                            </a:rPr>
                          </m:ctrlPr>
                        </m:sSubPr>
                        <m:e>
                          <m:r>
                            <a:rPr lang="en-US" sz="1400" i="1">
                              <a:latin typeface="Cambria Math"/>
                            </a:rPr>
                            <m:t>𝑃𝑎𝑦𝑓𝑓</m:t>
                          </m:r>
                        </m:e>
                        <m:sub>
                          <m:r>
                            <a:rPr lang="en-US" sz="1400" i="1">
                              <a:latin typeface="Cambria Math"/>
                            </a:rPr>
                            <m:t>𝑝𝑎𝑦𝑒𝑟</m:t>
                          </m:r>
                        </m:sub>
                      </m:sSub>
                      <m:r>
                        <a:rPr lang="en-US" sz="1400" i="1">
                          <a:latin typeface="Cambria Math"/>
                        </a:rPr>
                        <m:t>=</m:t>
                      </m:r>
                      <m:r>
                        <m:rPr>
                          <m:sty m:val="p"/>
                        </m:rPr>
                        <a:rPr lang="en-US" sz="1400">
                          <a:latin typeface="Cambria Math"/>
                        </a:rPr>
                        <m:t>max</m:t>
                      </m:r>
                      <m:r>
                        <a:rPr lang="en-US" sz="1400" i="1">
                          <a:latin typeface="Cambria Math"/>
                        </a:rPr>
                        <m:t>(0,</m:t>
                      </m:r>
                      <m:r>
                        <a:rPr lang="en-US" sz="1400" i="1">
                          <a:latin typeface="Cambria Math"/>
                        </a:rPr>
                        <m:t>𝑁𝐴</m:t>
                      </m:r>
                      <m:r>
                        <a:rPr lang="en-US" sz="1400" i="1">
                          <a:latin typeface="Cambria Math"/>
                        </a:rPr>
                        <m:t>(</m:t>
                      </m:r>
                      <m:sSub>
                        <m:sSubPr>
                          <m:ctrlPr>
                            <a:rPr lang="en-CA" sz="1400" i="1">
                              <a:latin typeface="Cambria Math"/>
                            </a:rPr>
                          </m:ctrlPr>
                        </m:sSubPr>
                        <m:e>
                          <m:r>
                            <a:rPr lang="en-US" sz="1400" i="1">
                              <a:latin typeface="Cambria Math"/>
                            </a:rPr>
                            <m:t>𝑆</m:t>
                          </m:r>
                        </m:e>
                        <m:sub>
                          <m:r>
                            <a:rPr lang="en-US" sz="1400" i="1">
                              <a:latin typeface="Cambria Math"/>
                            </a:rPr>
                            <m:t>𝑇</m:t>
                          </m:r>
                        </m:sub>
                      </m:sSub>
                      <m:r>
                        <a:rPr lang="en-US" sz="1400" i="1">
                          <a:latin typeface="Cambria Math"/>
                        </a:rPr>
                        <m:t>−</m:t>
                      </m:r>
                      <m:sSub>
                        <m:sSubPr>
                          <m:ctrlPr>
                            <a:rPr lang="en-CA" sz="1400" i="1">
                              <a:latin typeface="Cambria Math"/>
                            </a:rPr>
                          </m:ctrlPr>
                        </m:sSubPr>
                        <m:e>
                          <m:r>
                            <a:rPr lang="en-US" sz="1400" i="1">
                              <a:latin typeface="Cambria Math"/>
                            </a:rPr>
                            <m:t>𝑆</m:t>
                          </m:r>
                        </m:e>
                        <m:sub>
                          <m:r>
                            <a:rPr lang="en-US" sz="1400" i="1">
                              <a:latin typeface="Cambria Math"/>
                            </a:rPr>
                            <m:t>0</m:t>
                          </m:r>
                        </m:sub>
                      </m:sSub>
                      <m:r>
                        <a:rPr lang="en-US" sz="1400" i="1" smtClean="0">
                          <a:latin typeface="Cambria Math"/>
                        </a:rPr>
                        <m:t>)</m:t>
                      </m:r>
                    </m:oMath>
                  </m:oMathPara>
                </a14:m>
                <a:endParaRPr lang="en-CA" sz="1400"/>
              </a:p>
              <a:p>
                <a:pPr marL="533400" lvl="1" indent="0">
                  <a:buNone/>
                </a:pPr>
                <a:r>
                  <a:rPr lang="en-US" sz="1400"/>
                  <a:t>where </a:t>
                </a:r>
                <a:endParaRPr lang="en-CA" sz="1400"/>
              </a:p>
              <a:p>
                <a:pPr marL="76200" indent="0">
                  <a:buNone/>
                </a:pPr>
                <a:r>
                  <a:rPr lang="en-US" sz="1400" smtClean="0"/>
                  <a:t>	</a:t>
                </a:r>
                <a:r>
                  <a:rPr lang="en-US" sz="1400" i="1" smtClean="0"/>
                  <a:t>N-</a:t>
                </a:r>
                <a:r>
                  <a:rPr lang="en-US" sz="1400" smtClean="0"/>
                  <a:t> </a:t>
                </a:r>
                <a:r>
                  <a:rPr lang="en-US" sz="1400"/>
                  <a:t>the notional;</a:t>
                </a:r>
                <a:endParaRPr lang="en-CA" sz="1400"/>
              </a:p>
              <a:p>
                <a:pPr marL="76200" indent="0">
                  <a:buNone/>
                </a:pPr>
                <a:r>
                  <a:rPr lang="en-US" sz="1400" smtClean="0"/>
                  <a:t>	</a:t>
                </a:r>
                <a:r>
                  <a:rPr lang="en-US" sz="1400" i="1" smtClean="0"/>
                  <a:t>A</a:t>
                </a:r>
                <a:r>
                  <a:rPr lang="en-US" sz="1400" smtClean="0"/>
                  <a:t> </a:t>
                </a:r>
                <a:r>
                  <a:rPr lang="en-US" sz="1400"/>
                  <a:t>– the annuity or forward basis point value</a:t>
                </a:r>
                <a:endParaRPr lang="en-CA" sz="1400"/>
              </a:p>
              <a:p>
                <a:pPr marL="76200" indent="0">
                  <a:buNone/>
                </a:pPr>
                <a:r>
                  <a:rPr lang="en-CA" sz="1400" smtClean="0"/>
                  <a:t>	</a:t>
                </a:r>
                <a14:m>
                  <m:oMath xmlns:m="http://schemas.openxmlformats.org/officeDocument/2006/math">
                    <m:sSub>
                      <m:sSubPr>
                        <m:ctrlPr>
                          <a:rPr lang="en-CA" sz="1400" i="1">
                            <a:latin typeface="Cambria Math"/>
                          </a:rPr>
                        </m:ctrlPr>
                      </m:sSubPr>
                      <m:e>
                        <m:r>
                          <a:rPr lang="en-US" sz="1400" i="1">
                            <a:latin typeface="Cambria Math"/>
                          </a:rPr>
                          <m:t>𝑆</m:t>
                        </m:r>
                      </m:e>
                      <m:sub>
                        <m:r>
                          <a:rPr lang="en-US" sz="1400" i="1">
                            <a:latin typeface="Cambria Math"/>
                          </a:rPr>
                          <m:t>0</m:t>
                        </m:r>
                      </m:sub>
                    </m:sSub>
                  </m:oMath>
                </a14:m>
                <a:r>
                  <a:rPr lang="en-US" sz="1400"/>
                  <a:t> – the fixed rate or contract swap rate at inception</a:t>
                </a:r>
                <a:endParaRPr lang="en-CA" sz="1400"/>
              </a:p>
              <a:p>
                <a:pPr marL="76200" indent="0">
                  <a:buNone/>
                </a:pPr>
                <a:r>
                  <a:rPr lang="en-CA" sz="1400" i="1"/>
                  <a:t>	</a:t>
                </a:r>
                <a14:m>
                  <m:oMath xmlns:m="http://schemas.openxmlformats.org/officeDocument/2006/math">
                    <m:sSub>
                      <m:sSubPr>
                        <m:ctrlPr>
                          <a:rPr lang="en-CA" sz="1400" i="1">
                            <a:latin typeface="Cambria Math"/>
                          </a:rPr>
                        </m:ctrlPr>
                      </m:sSubPr>
                      <m:e>
                        <m:r>
                          <a:rPr lang="en-US" sz="1400" i="1">
                            <a:latin typeface="Cambria Math"/>
                          </a:rPr>
                          <m:t>𝑆</m:t>
                        </m:r>
                      </m:e>
                      <m:sub>
                        <m:r>
                          <a:rPr lang="en-US" sz="1400" i="1">
                            <a:latin typeface="Cambria Math"/>
                          </a:rPr>
                          <m:t>𝑇</m:t>
                        </m:r>
                      </m:sub>
                    </m:sSub>
                  </m:oMath>
                </a14:m>
                <a:r>
                  <a:rPr lang="en-US" sz="1400"/>
                  <a:t> – the swap rate at time </a:t>
                </a:r>
                <a:r>
                  <a:rPr lang="en-US" sz="1400" i="1" smtClean="0"/>
                  <a:t>T</a:t>
                </a:r>
                <a:endParaRPr lang="en-CA" sz="1400" i="1"/>
              </a:p>
              <a:p>
                <a:pPr lvl="0">
                  <a:spcBef>
                    <a:spcPts val="1200"/>
                  </a:spcBef>
                </a:pPr>
                <a:r>
                  <a:rPr lang="en-US" sz="1600"/>
                  <a:t>From a receiver swaption, </a:t>
                </a:r>
                <a:r>
                  <a:rPr lang="en-US" sz="1600" smtClean="0"/>
                  <a:t> </a:t>
                </a:r>
                <a:r>
                  <a:rPr lang="en-US" sz="1600"/>
                  <a:t>the payoff at payment date </a:t>
                </a:r>
                <a:r>
                  <a:rPr lang="en-US" sz="1600" i="1"/>
                  <a:t>T</a:t>
                </a:r>
                <a:r>
                  <a:rPr lang="en-US" sz="1600"/>
                  <a:t>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a:latin typeface="Cambria Math"/>
                            </a:rPr>
                          </m:ctrlPr>
                        </m:sSubPr>
                        <m:e>
                          <m:r>
                            <a:rPr lang="en-US" sz="1400" i="1">
                              <a:latin typeface="Cambria Math"/>
                            </a:rPr>
                            <m:t>𝑃𝑎𝑦𝑓𝑓</m:t>
                          </m:r>
                        </m:e>
                        <m:sub>
                          <m:r>
                            <a:rPr lang="en-US" sz="1400" i="1">
                              <a:latin typeface="Cambria Math"/>
                            </a:rPr>
                            <m:t>𝑝𝑎𝑦𝑒𝑟</m:t>
                          </m:r>
                        </m:sub>
                      </m:sSub>
                      <m:r>
                        <a:rPr lang="en-US" sz="1400" i="1">
                          <a:latin typeface="Cambria Math"/>
                        </a:rPr>
                        <m:t>=</m:t>
                      </m:r>
                      <m:r>
                        <m:rPr>
                          <m:sty m:val="p"/>
                        </m:rPr>
                        <a:rPr lang="en-US" sz="1400">
                          <a:latin typeface="Cambria Math"/>
                        </a:rPr>
                        <m:t>max</m:t>
                      </m:r>
                      <m:r>
                        <a:rPr lang="en-US" sz="1400" i="1">
                          <a:latin typeface="Cambria Math"/>
                        </a:rPr>
                        <m:t>(0,</m:t>
                      </m:r>
                      <m:r>
                        <a:rPr lang="en-US" sz="1400" i="1">
                          <a:latin typeface="Cambria Math"/>
                        </a:rPr>
                        <m:t>𝑁𝐴</m:t>
                      </m:r>
                      <m:r>
                        <a:rPr lang="en-US" sz="1400" i="1">
                          <a:latin typeface="Cambria Math"/>
                        </a:rPr>
                        <m:t>(</m:t>
                      </m:r>
                      <m:sSub>
                        <m:sSubPr>
                          <m:ctrlPr>
                            <a:rPr lang="en-CA" sz="1400" i="1">
                              <a:latin typeface="Cambria Math"/>
                            </a:rPr>
                          </m:ctrlPr>
                        </m:sSubPr>
                        <m:e>
                          <m:r>
                            <a:rPr lang="en-US" sz="1400" i="1">
                              <a:latin typeface="Cambria Math"/>
                            </a:rPr>
                            <m:t>𝑆</m:t>
                          </m:r>
                        </m:e>
                        <m:sub>
                          <m:r>
                            <a:rPr lang="en-US" sz="1400" i="1">
                              <a:latin typeface="Cambria Math"/>
                            </a:rPr>
                            <m:t>0</m:t>
                          </m:r>
                        </m:sub>
                      </m:sSub>
                      <m:r>
                        <a:rPr lang="en-US" sz="1400" i="1">
                          <a:latin typeface="Cambria Math"/>
                        </a:rPr>
                        <m:t>−</m:t>
                      </m:r>
                      <m:sSub>
                        <m:sSubPr>
                          <m:ctrlPr>
                            <a:rPr lang="en-CA" sz="1400" i="1">
                              <a:latin typeface="Cambria Math"/>
                            </a:rPr>
                          </m:ctrlPr>
                        </m:sSubPr>
                        <m:e>
                          <m:r>
                            <a:rPr lang="en-US" sz="1400" i="1">
                              <a:latin typeface="Cambria Math"/>
                            </a:rPr>
                            <m:t>𝑆</m:t>
                          </m:r>
                        </m:e>
                        <m:sub>
                          <m:r>
                            <a:rPr lang="en-US" sz="1400" i="1">
                              <a:latin typeface="Cambria Math"/>
                            </a:rPr>
                            <m:t>𝑇</m:t>
                          </m:r>
                        </m:sub>
                      </m:sSub>
                      <m:r>
                        <a:rPr lang="en-US" sz="1400" i="1">
                          <a:latin typeface="Cambria Math"/>
                        </a:rPr>
                        <m:t>)</m:t>
                      </m:r>
                    </m:oMath>
                  </m:oMathPara>
                </a14:m>
                <a:endParaRPr lang="en-CA" sz="1400"/>
              </a:p>
              <a:p>
                <a:pPr lvl="0"/>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971600" y="1419622"/>
                <a:ext cx="7370700" cy="3456384"/>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88638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Swaption</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Valuation</a:t>
                </a:r>
                <a:endParaRPr lang="en-CA"/>
              </a:p>
              <a:p>
                <a:pPr lvl="0"/>
                <a:r>
                  <a:rPr lang="en-US" sz="1600"/>
                  <a:t>The present value of a payer swaption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a:latin typeface="Cambria Math"/>
                            </a:rPr>
                          </m:ctrlPr>
                        </m:sSubPr>
                        <m:e>
                          <m:r>
                            <a:rPr lang="en-US" sz="1400" i="1">
                              <a:latin typeface="Cambria Math"/>
                            </a:rPr>
                            <m:t>𝑃𝑉</m:t>
                          </m:r>
                        </m:e>
                        <m:sub>
                          <m:r>
                            <a:rPr lang="en-US" sz="1400" i="1">
                              <a:latin typeface="Cambria Math"/>
                            </a:rPr>
                            <m:t>𝑝𝑎𝑦𝑒𝑟</m:t>
                          </m:r>
                        </m:sub>
                      </m:sSub>
                      <m:d>
                        <m:dPr>
                          <m:ctrlPr>
                            <a:rPr lang="en-CA" sz="1400" i="1">
                              <a:latin typeface="Cambria Math"/>
                            </a:rPr>
                          </m:ctrlPr>
                        </m:dPr>
                        <m:e>
                          <m:r>
                            <a:rPr lang="en-US" sz="1400" i="1">
                              <a:latin typeface="Cambria Math"/>
                            </a:rPr>
                            <m:t>𝑡</m:t>
                          </m:r>
                        </m:e>
                      </m:d>
                      <m:r>
                        <a:rPr lang="en-US" sz="1400" i="1">
                          <a:latin typeface="Cambria Math"/>
                        </a:rPr>
                        <m:t>=</m:t>
                      </m:r>
                      <m:r>
                        <a:rPr lang="en-US" sz="1400" i="1">
                          <a:latin typeface="Cambria Math"/>
                        </a:rPr>
                        <m:t>𝑁𝐴</m:t>
                      </m:r>
                      <m:d>
                        <m:dPr>
                          <m:begChr m:val="["/>
                          <m:endChr m:val="]"/>
                          <m:ctrlPr>
                            <a:rPr lang="en-CA" sz="1400" i="1">
                              <a:latin typeface="Cambria Math"/>
                            </a:rPr>
                          </m:ctrlPr>
                        </m:dPr>
                        <m:e>
                          <m:r>
                            <a:rPr lang="en-US" sz="1400" i="1">
                              <a:latin typeface="Cambria Math"/>
                            </a:rPr>
                            <m:t>𝑆</m:t>
                          </m:r>
                          <m:r>
                            <m:rPr>
                              <m:sty m:val="p"/>
                            </m:rPr>
                            <a:rPr lang="en-US" sz="1400">
                              <a:latin typeface="Cambria Math"/>
                            </a:rPr>
                            <m:t>Φ</m:t>
                          </m:r>
                          <m:d>
                            <m:dPr>
                              <m:ctrlPr>
                                <a:rPr lang="en-CA" sz="1400" i="1">
                                  <a:latin typeface="Cambria Math"/>
                                </a:rPr>
                              </m:ctrlPr>
                            </m:dPr>
                            <m:e>
                              <m:sSub>
                                <m:sSubPr>
                                  <m:ctrlPr>
                                    <a:rPr lang="en-CA" sz="1400" i="1">
                                      <a:latin typeface="Cambria Math"/>
                                    </a:rPr>
                                  </m:ctrlPr>
                                </m:sSubPr>
                                <m:e>
                                  <m:r>
                                    <a:rPr lang="en-US" sz="1400" i="1">
                                      <a:latin typeface="Cambria Math"/>
                                    </a:rPr>
                                    <m:t>𝑑</m:t>
                                  </m:r>
                                </m:e>
                                <m:sub>
                                  <m:r>
                                    <a:rPr lang="en-US" sz="1400" i="1">
                                      <a:latin typeface="Cambria Math"/>
                                    </a:rPr>
                                    <m:t>1</m:t>
                                  </m:r>
                                </m:sub>
                              </m:sSub>
                            </m:e>
                          </m:d>
                          <m:r>
                            <a:rPr lang="en-US" sz="1400" i="1">
                              <a:latin typeface="Cambria Math"/>
                            </a:rPr>
                            <m:t>−</m:t>
                          </m:r>
                          <m:r>
                            <a:rPr lang="en-US" sz="1400" i="1">
                              <a:latin typeface="Cambria Math"/>
                            </a:rPr>
                            <m:t>𝐾</m:t>
                          </m:r>
                          <m:r>
                            <m:rPr>
                              <m:sty m:val="p"/>
                            </m:rPr>
                            <a:rPr lang="en-US" sz="1400">
                              <a:latin typeface="Cambria Math"/>
                            </a:rPr>
                            <m:t>Φ</m:t>
                          </m:r>
                          <m:r>
                            <a:rPr lang="en-US" sz="1400" i="1">
                              <a:latin typeface="Cambria Math"/>
                            </a:rPr>
                            <m:t>(</m:t>
                          </m:r>
                          <m:sSub>
                            <m:sSubPr>
                              <m:ctrlPr>
                                <a:rPr lang="en-CA" sz="1400" i="1">
                                  <a:latin typeface="Cambria Math"/>
                                </a:rPr>
                              </m:ctrlPr>
                            </m:sSubPr>
                            <m:e>
                              <m:r>
                                <a:rPr lang="en-US" sz="1400" i="1">
                                  <a:latin typeface="Cambria Math"/>
                                </a:rPr>
                                <m:t>𝑑</m:t>
                              </m:r>
                            </m:e>
                            <m:sub>
                              <m:r>
                                <a:rPr lang="en-US" sz="1400" i="1">
                                  <a:latin typeface="Cambria Math"/>
                                </a:rPr>
                                <m:t>2</m:t>
                              </m:r>
                            </m:sub>
                          </m:sSub>
                          <m:r>
                            <a:rPr lang="en-US" sz="1400" i="1">
                              <a:latin typeface="Cambria Math"/>
                            </a:rPr>
                            <m:t>)</m:t>
                          </m:r>
                        </m:e>
                      </m:d>
                    </m:oMath>
                  </m:oMathPara>
                </a14:m>
                <a:endParaRPr lang="en-CA" sz="1400"/>
              </a:p>
              <a:p>
                <a:pPr marL="533400" lvl="1" indent="0">
                  <a:buNone/>
                </a:pPr>
                <a:r>
                  <a:rPr lang="en-US" sz="1400"/>
                  <a:t>where</a:t>
                </a:r>
                <a:endParaRPr lang="en-CA" sz="1400"/>
              </a:p>
              <a:p>
                <a:pPr marL="76200" indent="0">
                  <a:buNone/>
                </a:pPr>
                <a:r>
                  <a:rPr lang="en-US" sz="1400"/>
                  <a:t>	</a:t>
                </a:r>
                <a:r>
                  <a:rPr lang="en-US" sz="1400" i="1"/>
                  <a:t>t</a:t>
                </a:r>
                <a:r>
                  <a:rPr lang="en-US" sz="1400"/>
                  <a:t>   –  </a:t>
                </a:r>
                <a:r>
                  <a:rPr lang="en-US" sz="1400" smtClean="0"/>
                  <a:t>the valuation </a:t>
                </a:r>
                <a:r>
                  <a:rPr lang="en-US" sz="1400"/>
                  <a:t>date</a:t>
                </a:r>
                <a:endParaRPr lang="en-CA" sz="1400"/>
              </a:p>
              <a:p>
                <a:pPr marL="76200" indent="0">
                  <a:buNone/>
                </a:pPr>
                <a:r>
                  <a:rPr lang="en-US" sz="1400"/>
                  <a:t>	N  – </a:t>
                </a:r>
                <a:r>
                  <a:rPr lang="en-US" sz="1400" smtClean="0"/>
                  <a:t>the notational </a:t>
                </a:r>
                <a:r>
                  <a:rPr lang="en-US" sz="1400"/>
                  <a:t>principal amount</a:t>
                </a:r>
                <a:endParaRPr lang="en-CA" sz="1400"/>
              </a:p>
              <a:p>
                <a:pPr marL="76200" indent="0">
                  <a:buNone/>
                </a:pPr>
                <a:r>
                  <a:rPr lang="en-US" sz="1400" smtClean="0"/>
                  <a:t>	</a:t>
                </a:r>
                <a14:m>
                  <m:oMath xmlns:m="http://schemas.openxmlformats.org/officeDocument/2006/math">
                    <m:r>
                      <a:rPr lang="en-US" sz="1400" i="1">
                        <a:latin typeface="Cambria Math"/>
                      </a:rPr>
                      <m:t>𝐴</m:t>
                    </m:r>
                    <m:r>
                      <a:rPr lang="en-US" sz="1400" i="1">
                        <a:latin typeface="Cambria Math"/>
                      </a:rPr>
                      <m:t>=</m:t>
                    </m:r>
                    <m:nary>
                      <m:naryPr>
                        <m:chr m:val="∑"/>
                        <m:limLoc m:val="undOvr"/>
                        <m:ctrlPr>
                          <a:rPr lang="en-CA" sz="1400" i="1">
                            <a:latin typeface="Cambria Math"/>
                          </a:rPr>
                        </m:ctrlPr>
                      </m:naryPr>
                      <m:sub>
                        <m:r>
                          <a:rPr lang="en-US" sz="1400" i="1">
                            <a:latin typeface="Cambria Math"/>
                          </a:rPr>
                          <m:t>𝑖</m:t>
                        </m:r>
                        <m:r>
                          <a:rPr lang="en-US" sz="1400" i="1">
                            <a:latin typeface="Cambria Math"/>
                          </a:rPr>
                          <m:t>=1</m:t>
                        </m:r>
                      </m:sub>
                      <m:sup>
                        <m:r>
                          <a:rPr lang="en-US" sz="1400" i="1">
                            <a:latin typeface="Cambria Math"/>
                          </a:rPr>
                          <m:t>𝑛</m:t>
                        </m:r>
                      </m:sup>
                      <m:e>
                        <m:sSub>
                          <m:sSubPr>
                            <m:ctrlPr>
                              <a:rPr lang="en-CA" sz="1400" i="1">
                                <a:latin typeface="Cambria Math"/>
                              </a:rPr>
                            </m:ctrlPr>
                          </m:sSubPr>
                          <m:e>
                            <m:r>
                              <a:rPr lang="en-US" sz="1400" i="1">
                                <a:latin typeface="Cambria Math"/>
                              </a:rPr>
                              <m:t>𝜏</m:t>
                            </m:r>
                          </m:e>
                          <m:sub>
                            <m:r>
                              <a:rPr lang="en-US" sz="1400" i="1">
                                <a:latin typeface="Cambria Math"/>
                              </a:rPr>
                              <m:t>𝑖</m:t>
                            </m:r>
                          </m:sub>
                        </m:sSub>
                        <m:sSub>
                          <m:sSubPr>
                            <m:ctrlPr>
                              <a:rPr lang="en-CA" sz="1400" i="1">
                                <a:latin typeface="Cambria Math"/>
                              </a:rPr>
                            </m:ctrlPr>
                          </m:sSubPr>
                          <m:e>
                            <m:r>
                              <a:rPr lang="en-US" sz="1400" i="1">
                                <a:latin typeface="Cambria Math"/>
                              </a:rPr>
                              <m:t>𝐷</m:t>
                            </m:r>
                          </m:e>
                          <m:sub>
                            <m:r>
                              <a:rPr lang="en-US" sz="1400" i="1">
                                <a:latin typeface="Cambria Math"/>
                              </a:rPr>
                              <m:t>𝑖</m:t>
                            </m:r>
                          </m:sub>
                        </m:sSub>
                      </m:e>
                    </m:nary>
                  </m:oMath>
                </a14:m>
                <a:r>
                  <a:rPr lang="en-US" sz="1400"/>
                  <a:t> – </a:t>
                </a:r>
                <a:r>
                  <a:rPr lang="en-US" sz="1400" smtClean="0"/>
                  <a:t>the annuity </a:t>
                </a:r>
                <a:r>
                  <a:rPr lang="en-US" sz="1400"/>
                  <a:t>factor or forward basis point value</a:t>
                </a:r>
                <a:endParaRPr lang="en-CA" sz="1400"/>
              </a:p>
              <a:p>
                <a:pPr marL="76200" indent="0">
                  <a:buNone/>
                </a:pPr>
                <a:r>
                  <a:rPr lang="en-US" sz="1400" smtClean="0"/>
                  <a:t>	</a:t>
                </a:r>
                <a14:m>
                  <m:oMath xmlns:m="http://schemas.openxmlformats.org/officeDocument/2006/math">
                    <m:r>
                      <a:rPr lang="en-US" sz="1400" i="1">
                        <a:latin typeface="Cambria Math"/>
                      </a:rPr>
                      <m:t>𝑆</m:t>
                    </m:r>
                    <m:r>
                      <a:rPr lang="en-US" sz="1400" i="1">
                        <a:latin typeface="Cambria Math"/>
                      </a:rPr>
                      <m:t>=</m:t>
                    </m:r>
                    <m:f>
                      <m:fPr>
                        <m:type m:val="lin"/>
                        <m:ctrlPr>
                          <a:rPr lang="en-CA" sz="1400" i="1">
                            <a:latin typeface="Cambria Math"/>
                          </a:rPr>
                        </m:ctrlPr>
                      </m:fPr>
                      <m:num>
                        <m:d>
                          <m:dPr>
                            <m:begChr m:val="["/>
                            <m:endChr m:val="]"/>
                            <m:ctrlPr>
                              <a:rPr lang="en-CA" sz="1400" i="1">
                                <a:latin typeface="Cambria Math"/>
                              </a:rPr>
                            </m:ctrlPr>
                          </m:dPr>
                          <m:e>
                            <m:sSub>
                              <m:sSubPr>
                                <m:ctrlPr>
                                  <a:rPr lang="en-CA" sz="1400" i="1">
                                    <a:latin typeface="Cambria Math"/>
                                  </a:rPr>
                                </m:ctrlPr>
                              </m:sSubPr>
                              <m:e>
                                <m:r>
                                  <a:rPr lang="en-US" sz="1400" i="1">
                                    <a:latin typeface="Cambria Math"/>
                                  </a:rPr>
                                  <m:t>𝐷</m:t>
                                </m:r>
                              </m:e>
                              <m:sub>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𝐷</m:t>
                                </m:r>
                              </m:e>
                              <m:sub>
                                <m:r>
                                  <a:rPr lang="en-US" sz="1400" i="1">
                                    <a:latin typeface="Cambria Math"/>
                                  </a:rPr>
                                  <m:t>𝑛</m:t>
                                </m:r>
                              </m:sub>
                            </m:sSub>
                          </m:e>
                        </m:d>
                      </m:num>
                      <m:den>
                        <m:r>
                          <a:rPr lang="en-US" sz="1400" i="1">
                            <a:latin typeface="Cambria Math"/>
                          </a:rPr>
                          <m:t>𝐴</m:t>
                        </m:r>
                      </m:den>
                    </m:f>
                  </m:oMath>
                </a14:m>
                <a:r>
                  <a:rPr lang="en-US" sz="1400"/>
                  <a:t>  - </a:t>
                </a:r>
                <a:r>
                  <a:rPr lang="en-US" sz="1400" smtClean="0"/>
                  <a:t>the forward </a:t>
                </a:r>
                <a:r>
                  <a:rPr lang="en-US" sz="1400"/>
                  <a:t>swap rate</a:t>
                </a:r>
                <a:endParaRPr lang="en-CA" sz="1400"/>
              </a:p>
              <a:p>
                <a:pPr marL="76200" indent="0">
                  <a:buNone/>
                </a:pPr>
                <a:r>
                  <a:rPr lang="en-US" sz="1400" smtClean="0"/>
                  <a:t>	</a:t>
                </a:r>
                <a14:m>
                  <m:oMath xmlns:m="http://schemas.openxmlformats.org/officeDocument/2006/math">
                    <m:r>
                      <m:rPr>
                        <m:sty m:val="p"/>
                      </m:rPr>
                      <a:rPr lang="el-GR" sz="1400" i="1" smtClean="0">
                        <a:latin typeface="Cambria Math"/>
                        <a:ea typeface="Cambria Math"/>
                      </a:rPr>
                      <m:t>Φ</m:t>
                    </m:r>
                  </m:oMath>
                </a14:m>
                <a:r>
                  <a:rPr lang="en-US" sz="1400" smtClean="0"/>
                  <a:t> </a:t>
                </a:r>
                <a:r>
                  <a:rPr lang="en-US" sz="1400"/>
                  <a:t>-  the cumulative standard normal distribution function</a:t>
                </a:r>
                <a:endParaRPr lang="en-CA" sz="1400"/>
              </a:p>
              <a:p>
                <a:pPr marL="76200" indent="0">
                  <a:buNone/>
                </a:pPr>
                <a:r>
                  <a:rPr lang="en-US" sz="1400"/>
                  <a:t>	</a:t>
                </a:r>
                <a:r>
                  <a:rPr lang="en-US" sz="1400" i="1"/>
                  <a:t>i</a:t>
                </a:r>
                <a:r>
                  <a:rPr lang="en-US" sz="1400"/>
                  <a:t>  –  </a:t>
                </a:r>
                <a:r>
                  <a:rPr lang="en-US" sz="1400" smtClean="0"/>
                  <a:t>the i</a:t>
                </a:r>
                <a:r>
                  <a:rPr lang="en-US" sz="1400" baseline="30000" smtClean="0"/>
                  <a:t>th</a:t>
                </a:r>
                <a:r>
                  <a:rPr lang="en-US" sz="1400" smtClean="0"/>
                  <a:t> </a:t>
                </a:r>
                <a:r>
                  <a:rPr lang="en-US" sz="1400"/>
                  <a:t>cash flow (swaplet) of the underlying swap from 1 to </a:t>
                </a:r>
                <a:r>
                  <a:rPr lang="en-US" sz="1400" i="1"/>
                  <a:t>n</a:t>
                </a:r>
                <a:endParaRPr lang="en-CA" sz="1400"/>
              </a:p>
              <a:p>
                <a:pPr marL="76200" indent="0">
                  <a:buNone/>
                </a:pPr>
                <a:r>
                  <a:rPr lang="en-US" sz="1400"/>
                  <a:t>	</a:t>
                </a:r>
                <a14:m>
                  <m:oMath xmlns:m="http://schemas.openxmlformats.org/officeDocument/2006/math">
                    <m:sSub>
                      <m:sSubPr>
                        <m:ctrlPr>
                          <a:rPr lang="en-CA" sz="1400" i="1">
                            <a:latin typeface="Cambria Math"/>
                          </a:rPr>
                        </m:ctrlPr>
                      </m:sSubPr>
                      <m:e>
                        <m:r>
                          <a:rPr lang="en-US" sz="1400" i="1">
                            <a:latin typeface="Cambria Math"/>
                          </a:rPr>
                          <m:t>𝜏</m:t>
                        </m:r>
                      </m:e>
                      <m:sub>
                        <m:r>
                          <a:rPr lang="en-US" sz="1400" i="1">
                            <a:latin typeface="Cambria Math"/>
                          </a:rPr>
                          <m:t>𝑖</m:t>
                        </m:r>
                      </m:sub>
                    </m:sSub>
                    <m:r>
                      <a:rPr lang="en-US" sz="1400" i="1">
                        <a:latin typeface="Cambria Math"/>
                      </a:rPr>
                      <m:t>=</m:t>
                    </m:r>
                    <m:r>
                      <a:rPr lang="en-US" sz="1400" i="1">
                        <a:latin typeface="Cambria Math"/>
                      </a:rPr>
                      <m:t>𝜏</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a:t> – the accrual period ( , ) of the i</a:t>
                </a:r>
                <a:r>
                  <a:rPr lang="en-US" sz="1400" baseline="30000"/>
                  <a:t>th</a:t>
                </a:r>
                <a:r>
                  <a:rPr lang="en-US" sz="1400"/>
                  <a:t> cash flow.</a:t>
                </a:r>
                <a:endParaRPr lang="en-CA" sz="1400"/>
              </a:p>
              <a:p>
                <a:pPr marL="76200" indent="0">
                  <a:buNone/>
                </a:pPr>
                <a:r>
                  <a:rPr lang="en-US" sz="1400"/>
                  <a:t>	</a:t>
                </a:r>
                <a14:m>
                  <m:oMath xmlns:m="http://schemas.openxmlformats.org/officeDocument/2006/math">
                    <m:sSub>
                      <m:sSubPr>
                        <m:ctrlPr>
                          <a:rPr lang="en-CA" sz="1400" i="1">
                            <a:latin typeface="Cambria Math"/>
                          </a:rPr>
                        </m:ctrlPr>
                      </m:sSubPr>
                      <m:e>
                        <m:r>
                          <a:rPr lang="en-US" sz="1400" i="1">
                            <a:latin typeface="Cambria Math"/>
                          </a:rPr>
                          <m:t>𝐷</m:t>
                        </m:r>
                      </m:e>
                      <m:sub>
                        <m:r>
                          <a:rPr lang="en-US" sz="1400" i="1">
                            <a:latin typeface="Cambria Math"/>
                          </a:rPr>
                          <m:t>𝑖</m:t>
                        </m:r>
                      </m:sub>
                    </m:sSub>
                    <m:r>
                      <a:rPr lang="en-US" sz="1400" i="1">
                        <a:latin typeface="Cambria Math"/>
                      </a:rPr>
                      <m:t>=</m:t>
                    </m:r>
                    <m:r>
                      <a:rPr lang="en-US" sz="1400" i="1">
                        <a:latin typeface="Cambria Math"/>
                      </a:rPr>
                      <m:t>𝐷</m:t>
                    </m:r>
                    <m:r>
                      <a:rPr lang="en-US" sz="1400" i="1">
                        <a:latin typeface="Cambria Math"/>
                      </a:rPr>
                      <m:t>(</m:t>
                    </m:r>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a:t>  –  the discount factor</a:t>
                </a:r>
                <a:endParaRPr lang="en-CA" sz="14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683568" y="1275606"/>
                <a:ext cx="7730740" cy="3744416"/>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36627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Swaption</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smtClean="0"/>
                  <a:t>Valuation (Cont)</a:t>
                </a:r>
                <a:endParaRPr lang="en-CA"/>
              </a:p>
              <a:p>
                <a:pPr lvl="0">
                  <a:lnSpc>
                    <a:spcPct val="150000"/>
                  </a:lnSpc>
                </a:pPr>
                <a:r>
                  <a:rPr lang="en-US" sz="1600"/>
                  <a:t>The present value of a receiver swaption can be expressed </a:t>
                </a:r>
                <a:r>
                  <a:rPr lang="en-US" sz="1600" smtClean="0"/>
                  <a:t>as</a:t>
                </a:r>
                <a:endParaRPr lang="en-CA" sz="1600"/>
              </a:p>
              <a:p>
                <a:pPr marL="76200" indent="0">
                  <a:lnSpc>
                    <a:spcPct val="150000"/>
                  </a:lnSpc>
                  <a:buNone/>
                </a:pPr>
                <a14:m>
                  <m:oMathPara xmlns:m="http://schemas.openxmlformats.org/officeDocument/2006/math">
                    <m:oMathParaPr>
                      <m:jc m:val="centerGroup"/>
                    </m:oMathParaPr>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𝑝𝑎𝑦𝑒𝑟</m:t>
                          </m:r>
                        </m:sub>
                      </m:sSub>
                      <m:d>
                        <m:dPr>
                          <m:ctrlPr>
                            <a:rPr lang="en-CA" sz="1600" i="1">
                              <a:latin typeface="Cambria Math"/>
                            </a:rPr>
                          </m:ctrlPr>
                        </m:dPr>
                        <m:e>
                          <m:r>
                            <a:rPr lang="en-US" sz="1600" i="1">
                              <a:latin typeface="Cambria Math"/>
                            </a:rPr>
                            <m:t>𝑡</m:t>
                          </m:r>
                        </m:e>
                      </m:d>
                      <m:r>
                        <a:rPr lang="en-US" sz="1600" i="1">
                          <a:latin typeface="Cambria Math"/>
                        </a:rPr>
                        <m:t>=</m:t>
                      </m:r>
                      <m:r>
                        <a:rPr lang="en-US" sz="1600" i="1">
                          <a:latin typeface="Cambria Math"/>
                        </a:rPr>
                        <m:t>𝑁𝐴</m:t>
                      </m:r>
                      <m:d>
                        <m:dPr>
                          <m:begChr m:val="["/>
                          <m:endChr m:val="]"/>
                          <m:ctrlPr>
                            <a:rPr lang="en-CA" sz="1600" i="1">
                              <a:latin typeface="Cambria Math"/>
                            </a:rPr>
                          </m:ctrlPr>
                        </m:dPr>
                        <m:e>
                          <m:r>
                            <a:rPr lang="en-US" sz="1600" i="1">
                              <a:latin typeface="Cambria Math"/>
                            </a:rPr>
                            <m:t>𝐾</m:t>
                          </m:r>
                          <m:r>
                            <m:rPr>
                              <m:sty m:val="p"/>
                            </m:rPr>
                            <a:rPr lang="en-US" sz="1600">
                              <a:latin typeface="Cambria Math"/>
                            </a:rPr>
                            <m:t>Φ</m:t>
                          </m:r>
                          <m:d>
                            <m:dPr>
                              <m:ctrlPr>
                                <a:rPr lang="en-CA" sz="1600" i="1">
                                  <a:latin typeface="Cambria Math"/>
                                </a:rPr>
                              </m:ctrlPr>
                            </m:dPr>
                            <m:e>
                              <m:sSub>
                                <m:sSubPr>
                                  <m:ctrlPr>
                                    <a:rPr lang="en-CA" sz="1600" i="1">
                                      <a:latin typeface="Cambria Math"/>
                                    </a:rPr>
                                  </m:ctrlPr>
                                </m:sSubPr>
                                <m:e>
                                  <m:r>
                                    <a:rPr lang="en-US" sz="1600" i="1">
                                      <a:latin typeface="Cambria Math"/>
                                    </a:rPr>
                                    <m:t>−</m:t>
                                  </m:r>
                                  <m:r>
                                    <a:rPr lang="en-US" sz="1600" i="1">
                                      <a:latin typeface="Cambria Math"/>
                                    </a:rPr>
                                    <m:t>𝑑</m:t>
                                  </m:r>
                                </m:e>
                                <m:sub>
                                  <m:r>
                                    <a:rPr lang="en-US" sz="1600" i="1">
                                      <a:latin typeface="Cambria Math"/>
                                    </a:rPr>
                                    <m:t>2</m:t>
                                  </m:r>
                                </m:sub>
                              </m:sSub>
                            </m:e>
                          </m:d>
                          <m:r>
                            <a:rPr lang="en-US" sz="1600" i="1">
                              <a:latin typeface="Cambria Math"/>
                            </a:rPr>
                            <m:t>−</m:t>
                          </m:r>
                          <m:r>
                            <a:rPr lang="en-US" sz="1600" i="1">
                              <a:latin typeface="Cambria Math"/>
                            </a:rPr>
                            <m:t>𝑆</m:t>
                          </m:r>
                          <m:r>
                            <m:rPr>
                              <m:sty m:val="p"/>
                            </m:rPr>
                            <a:rPr lang="en-US" sz="1600">
                              <a:latin typeface="Cambria Math"/>
                            </a:rPr>
                            <m:t>Φ</m:t>
                          </m:r>
                          <m:d>
                            <m:dPr>
                              <m:ctrlPr>
                                <a:rPr lang="en-CA" sz="1600" i="1">
                                  <a:latin typeface="Cambria Math"/>
                                </a:rPr>
                              </m:ctrlPr>
                            </m:dPr>
                            <m:e>
                              <m:sSub>
                                <m:sSubPr>
                                  <m:ctrlPr>
                                    <a:rPr lang="en-CA" sz="1600" i="1">
                                      <a:latin typeface="Cambria Math"/>
                                    </a:rPr>
                                  </m:ctrlPr>
                                </m:sSubPr>
                                <m:e>
                                  <m:r>
                                    <a:rPr lang="en-US" sz="1600" i="1">
                                      <a:latin typeface="Cambria Math"/>
                                    </a:rPr>
                                    <m:t>−</m:t>
                                  </m:r>
                                  <m:r>
                                    <a:rPr lang="en-US" sz="1600" i="1">
                                      <a:latin typeface="Cambria Math"/>
                                    </a:rPr>
                                    <m:t>𝑑</m:t>
                                  </m:r>
                                </m:e>
                                <m:sub>
                                  <m:r>
                                    <a:rPr lang="en-US" sz="1600" i="1">
                                      <a:latin typeface="Cambria Math"/>
                                    </a:rPr>
                                    <m:t>1</m:t>
                                  </m:r>
                                </m:sub>
                              </m:sSub>
                            </m:e>
                          </m:d>
                        </m:e>
                      </m:d>
                    </m:oMath>
                  </m:oMathPara>
                </a14:m>
                <a:endParaRPr lang="en-CA" sz="1600" smtClean="0"/>
              </a:p>
              <a:p>
                <a:pPr marL="76200" indent="0">
                  <a:lnSpc>
                    <a:spcPct val="150000"/>
                  </a:lnSpc>
                  <a:buNone/>
                </a:pPr>
                <a:r>
                  <a:rPr lang="en-US" sz="1600" b="1" smtClean="0"/>
                  <a:t>        </a:t>
                </a:r>
                <a:r>
                  <a:rPr lang="en-US" sz="1600" smtClean="0"/>
                  <a:t>where </a:t>
                </a:r>
                <a:r>
                  <a:rPr lang="en-US" sz="1600"/>
                  <a:t>all notations are the same as (1)</a:t>
                </a:r>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683568" y="1275606"/>
                <a:ext cx="7730740" cy="3744416"/>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42336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Swaption</a:t>
            </a:r>
            <a:endParaRPr sz="2000"/>
          </a:p>
        </p:txBody>
      </p:sp>
      <p:sp>
        <p:nvSpPr>
          <p:cNvPr id="125" name="Shape 125"/>
          <p:cNvSpPr txBox="1">
            <a:spLocks noGrp="1"/>
          </p:cNvSpPr>
          <p:nvPr>
            <p:ph type="body" idx="1"/>
          </p:nvPr>
        </p:nvSpPr>
        <p:spPr>
          <a:xfrm>
            <a:off x="611560" y="1491630"/>
            <a:ext cx="7730740" cy="3456384"/>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Guide</a:t>
            </a:r>
            <a:endParaRPr lang="en-CA"/>
          </a:p>
          <a:p>
            <a:pPr lvl="0">
              <a:spcBef>
                <a:spcPts val="1200"/>
              </a:spcBef>
            </a:pPr>
            <a:r>
              <a:rPr lang="en-US" sz="1600"/>
              <a:t>A swaption contract contains terms and conditions of the swaption and the underlying swap. For example, it specifies two maturities: swaption maturity and underlying swap maturity.</a:t>
            </a:r>
            <a:endParaRPr lang="en-CA" sz="1600"/>
          </a:p>
          <a:p>
            <a:pPr lvl="0"/>
            <a:r>
              <a:rPr lang="en-US" sz="1600"/>
              <a:t>The valuation model for pricing a swaption </a:t>
            </a:r>
            <a:r>
              <a:rPr lang="en-US" sz="1600" smtClean="0"/>
              <a:t>is the </a:t>
            </a:r>
            <a:r>
              <a:rPr lang="en-US" sz="1600"/>
              <a:t>Black formula that assumes the underlying swap rate follows a log-normal process.</a:t>
            </a:r>
            <a:endParaRPr lang="en-CA" sz="1600"/>
          </a:p>
          <a:p>
            <a:pPr lvl="0"/>
            <a:r>
              <a:rPr lang="en-US" sz="1600"/>
              <a:t>First, one needs to generate the cash flows of the underlying swap. The generation is based on the start time, end time and payment frequency of each leg, plus calendar (holidays), business convention (e.g., modified following, following, etc.) and whether sticky month end</a:t>
            </a:r>
            <a:r>
              <a:rPr lang="en-US" sz="1600" smtClean="0"/>
              <a:t>.</a:t>
            </a:r>
            <a:endParaRPr lang="en-CA" sz="1600"/>
          </a:p>
        </p:txBody>
      </p:sp>
    </p:spTree>
    <p:extLst>
      <p:ext uri="{BB962C8B-B14F-4D97-AF65-F5344CB8AC3E}">
        <p14:creationId xmlns:p14="http://schemas.microsoft.com/office/powerpoint/2010/main" val="338529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Swaption</a:t>
            </a:r>
            <a:endParaRPr sz="2000"/>
          </a:p>
        </p:txBody>
      </p:sp>
      <p:sp>
        <p:nvSpPr>
          <p:cNvPr id="125" name="Shape 125"/>
          <p:cNvSpPr txBox="1">
            <a:spLocks noGrp="1"/>
          </p:cNvSpPr>
          <p:nvPr>
            <p:ph type="body" idx="1"/>
          </p:nvPr>
        </p:nvSpPr>
        <p:spPr>
          <a:xfrm>
            <a:off x="755576" y="1419622"/>
            <a:ext cx="7730740" cy="3456384"/>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Guide</a:t>
            </a:r>
            <a:endParaRPr lang="en-CA"/>
          </a:p>
          <a:p>
            <a:pPr lvl="0">
              <a:spcBef>
                <a:spcPts val="1200"/>
              </a:spcBef>
            </a:pPr>
            <a:r>
              <a:rPr lang="en-US" sz="1600" smtClean="0"/>
              <a:t>The </a:t>
            </a:r>
            <a:r>
              <a:rPr lang="en-US" sz="1600"/>
              <a:t>accrual period is calculated according to the start date and end date of a cash flow plus day count convention </a:t>
            </a:r>
            <a:endParaRPr lang="en-CA" sz="1600"/>
          </a:p>
          <a:p>
            <a:pPr lvl="0"/>
            <a:r>
              <a:rPr lang="en-US" sz="1600"/>
              <a:t>Any compounded interest zero rate curves can be used to compute discount factor, of course the formulas will be slightly different. The most common used one is continuously compounded zero rates.</a:t>
            </a:r>
            <a:endParaRPr lang="en-CA" sz="1600"/>
          </a:p>
          <a:p>
            <a:pPr lvl="0"/>
            <a:r>
              <a:rPr lang="en-US" sz="1600"/>
              <a:t>The other key for accurately pricing an outstanding swaption is to construct an arbitrage-free volatility surface. Unlike a cap/floor volatility surface that is 3 dimensional (maturity – strike – volatility), a swaption volatility surface is 4 dimensional (swaption maturity – underlying swap tenor – strike – volatility).</a:t>
            </a:r>
            <a:endParaRPr lang="en-CA" sz="1600"/>
          </a:p>
        </p:txBody>
      </p:sp>
    </p:spTree>
    <p:extLst>
      <p:ext uri="{BB962C8B-B14F-4D97-AF65-F5344CB8AC3E}">
        <p14:creationId xmlns:p14="http://schemas.microsoft.com/office/powerpoint/2010/main" val="4197674125"/>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TotalTime>
  <Words>716</Words>
  <Application>Microsoft Office PowerPoint</Application>
  <PresentationFormat>On-screen Show (16:9)</PresentationFormat>
  <Paragraphs>150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Times New Roman</vt:lpstr>
      <vt:lpstr>SimSun</vt:lpstr>
      <vt:lpstr>Raleway</vt:lpstr>
      <vt:lpstr>Karla</vt:lpstr>
      <vt:lpstr>Cambria Math</vt:lpstr>
      <vt:lpstr>Calibri</vt:lpstr>
      <vt:lpstr>Escalus template</vt:lpstr>
      <vt:lpstr> Swaption Product and Vaulation  Alan White  FinPricing  http://www.finpricing.com  </vt:lpstr>
      <vt:lpstr>Swaption</vt:lpstr>
      <vt:lpstr>Swaption</vt:lpstr>
      <vt:lpstr>Swaption</vt:lpstr>
      <vt:lpstr>Swaption</vt:lpstr>
      <vt:lpstr>Swaption</vt:lpstr>
      <vt:lpstr>Swaption</vt:lpstr>
      <vt:lpstr>Swaption</vt:lpstr>
      <vt:lpstr>Swaption</vt:lpstr>
      <vt:lpstr>Swaption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295</cp:revision>
  <dcterms:modified xsi:type="dcterms:W3CDTF">2018-04-27T19:46:58Z</dcterms:modified>
</cp:coreProperties>
</file>