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7" r:id="rId3"/>
    <p:sldId id="270" r:id="rId4"/>
    <p:sldId id="271" r:id="rId5"/>
    <p:sldId id="269" r:id="rId6"/>
    <p:sldId id="272" r:id="rId7"/>
    <p:sldId id="273" r:id="rId8"/>
    <p:sldId id="274" r:id="rId9"/>
    <p:sldId id="275" r:id="rId10"/>
    <p:sldId id="276" r:id="rId11"/>
    <p:sldId id="277" r:id="rId12"/>
    <p:sldId id="278" r:id="rId13"/>
    <p:sldId id="279"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5/30/2018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finpricing.com/lib/IrSwnVo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71600"/>
            <a:ext cx="7315200" cy="1470025"/>
          </a:xfrm>
        </p:spPr>
        <p:txBody>
          <a:bodyPr/>
          <a:lstStyle/>
          <a:p>
            <a:pPr algn="r"/>
            <a:r>
              <a:rPr lang="en-CA" sz="4800" smtClean="0">
                <a:effectLst/>
              </a:rPr>
              <a:t>How to Construct Swaption </a:t>
            </a:r>
            <a:r>
              <a:rPr lang="en-CA" sz="4800">
                <a:effectLst/>
              </a:rPr>
              <a:t>Volatility </a:t>
            </a:r>
            <a:r>
              <a:rPr lang="en-CA" sz="4800" smtClean="0">
                <a:effectLst/>
              </a:rPr>
              <a:t>Surfaces</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The SABR </a:t>
                </a:r>
                <a:r>
                  <a:rPr lang="en-CA" smtClean="0"/>
                  <a:t>Model (Cont)</a:t>
                </a:r>
                <a:endParaRPr lang="en-CA"/>
              </a:p>
              <a:p>
                <a:pPr lvl="0">
                  <a:spcBef>
                    <a:spcPts val="1200"/>
                  </a:spcBef>
                  <a:buClr>
                    <a:srgbClr val="00B050"/>
                  </a:buClr>
                  <a:buFont typeface="Wingdings" panose="05000000000000000000" pitchFamily="2" charset="2"/>
                  <a:buChar char="§"/>
                </a:pPr>
                <a:r>
                  <a:rPr lang="en-US" sz="2200" smtClean="0"/>
                  <a:t>The </a:t>
                </a:r>
                <a:r>
                  <a:rPr lang="en-US" sz="2200"/>
                  <a:t>dynamics of the SABR model</a:t>
                </a:r>
                <a:endParaRPr lang="en-CA" sz="2200"/>
              </a:p>
              <a:p>
                <a:pPr marL="0" indent="0">
                  <a:spcBef>
                    <a:spcPts val="600"/>
                  </a:spcBef>
                  <a:buNone/>
                </a:pPr>
                <a14:m>
                  <m:oMathPara xmlns:m="http://schemas.openxmlformats.org/officeDocument/2006/math">
                    <m:oMathParaPr>
                      <m:jc m:val="centerGroup"/>
                    </m:oMathParaPr>
                    <m:oMath xmlns:m="http://schemas.openxmlformats.org/officeDocument/2006/math">
                      <m:r>
                        <a:rPr lang="en-CA" sz="2000" i="1">
                          <a:latin typeface="Cambria Math"/>
                        </a:rPr>
                        <m:t>𝑑</m:t>
                      </m:r>
                      <m:acc>
                        <m:accPr>
                          <m:chr m:val="̂"/>
                          <m:ctrlPr>
                            <a:rPr lang="en-CA" sz="2000" i="1">
                              <a:latin typeface="Cambria Math"/>
                            </a:rPr>
                          </m:ctrlPr>
                        </m:accPr>
                        <m:e>
                          <m:r>
                            <a:rPr lang="en-CA" sz="2000" i="1">
                              <a:latin typeface="Cambria Math"/>
                            </a:rPr>
                            <m:t>𝐹</m:t>
                          </m:r>
                        </m:e>
                      </m:acc>
                      <m:r>
                        <a:rPr lang="en-CA" sz="2000" i="1">
                          <a:latin typeface="Cambria Math"/>
                        </a:rPr>
                        <m:t>=</m:t>
                      </m:r>
                      <m:acc>
                        <m:accPr>
                          <m:chr m:val="̂"/>
                          <m:ctrlPr>
                            <a:rPr lang="en-CA" sz="2000" i="1">
                              <a:latin typeface="Cambria Math"/>
                            </a:rPr>
                          </m:ctrlPr>
                        </m:accPr>
                        <m:e>
                          <m:r>
                            <a:rPr lang="en-CA" sz="2000" i="1">
                              <a:latin typeface="Cambria Math"/>
                            </a:rPr>
                            <m:t>𝛼</m:t>
                          </m:r>
                        </m:e>
                      </m:acc>
                      <m:sSup>
                        <m:sSupPr>
                          <m:ctrlPr>
                            <a:rPr lang="en-CA" sz="2000" i="1">
                              <a:latin typeface="Cambria Math"/>
                            </a:rPr>
                          </m:ctrlPr>
                        </m:sSupPr>
                        <m:e>
                          <m:acc>
                            <m:accPr>
                              <m:chr m:val="̂"/>
                              <m:ctrlPr>
                                <a:rPr lang="en-CA" sz="2000" i="1">
                                  <a:latin typeface="Cambria Math"/>
                                </a:rPr>
                              </m:ctrlPr>
                            </m:accPr>
                            <m:e>
                              <m:r>
                                <a:rPr lang="en-CA" sz="2000" i="1">
                                  <a:latin typeface="Cambria Math"/>
                                </a:rPr>
                                <m:t>𝐹</m:t>
                              </m:r>
                            </m:e>
                          </m:acc>
                        </m:e>
                        <m:sup>
                          <m:r>
                            <a:rPr lang="en-CA" sz="2000" i="1">
                              <a:latin typeface="Cambria Math"/>
                            </a:rPr>
                            <m:t>𝛽</m:t>
                          </m:r>
                        </m:sup>
                      </m:sSup>
                      <m:r>
                        <a:rPr lang="en-CA" sz="2000" i="1">
                          <a:latin typeface="Cambria Math"/>
                        </a:rPr>
                        <m:t>𝑑</m:t>
                      </m:r>
                      <m:sSub>
                        <m:sSubPr>
                          <m:ctrlPr>
                            <a:rPr lang="en-CA" sz="2000" i="1">
                              <a:latin typeface="Cambria Math"/>
                            </a:rPr>
                          </m:ctrlPr>
                        </m:sSubPr>
                        <m:e>
                          <m:r>
                            <a:rPr lang="en-CA" sz="2000" i="1">
                              <a:latin typeface="Cambria Math"/>
                            </a:rPr>
                            <m:t>𝑊</m:t>
                          </m:r>
                        </m:e>
                        <m:sub>
                          <m:r>
                            <a:rPr lang="en-CA" sz="2000" i="1">
                              <a:latin typeface="Cambria Math"/>
                            </a:rPr>
                            <m:t>1</m:t>
                          </m:r>
                        </m:sub>
                      </m:sSub>
                    </m:oMath>
                  </m:oMathPara>
                </a14:m>
                <a:endParaRPr lang="en-CA" sz="2000" smtClean="0"/>
              </a:p>
              <a:p>
                <a:pPr marL="0" indent="0">
                  <a:spcBef>
                    <a:spcPts val="600"/>
                  </a:spcBef>
                  <a:buNone/>
                </a:pPr>
                <a:endParaRPr lang="en-CA" sz="300"/>
              </a:p>
              <a:p>
                <a:pPr marL="0" indent="0">
                  <a:spcBef>
                    <a:spcPts val="600"/>
                  </a:spcBef>
                  <a:buNone/>
                </a:pPr>
                <a14:m>
                  <m:oMathPara xmlns:m="http://schemas.openxmlformats.org/officeDocument/2006/math">
                    <m:oMathParaPr>
                      <m:jc m:val="centerGroup"/>
                    </m:oMathParaPr>
                    <m:oMath xmlns:m="http://schemas.openxmlformats.org/officeDocument/2006/math">
                      <m:r>
                        <a:rPr lang="en-CA" sz="2000" i="1">
                          <a:latin typeface="Cambria Math"/>
                        </a:rPr>
                        <m:t>𝑑</m:t>
                      </m:r>
                      <m:acc>
                        <m:accPr>
                          <m:chr m:val="̂"/>
                          <m:ctrlPr>
                            <a:rPr lang="en-CA" sz="2000" i="1">
                              <a:latin typeface="Cambria Math"/>
                            </a:rPr>
                          </m:ctrlPr>
                        </m:accPr>
                        <m:e>
                          <m:r>
                            <a:rPr lang="en-CA" sz="2000" i="1">
                              <a:latin typeface="Cambria Math"/>
                            </a:rPr>
                            <m:t>𝛼</m:t>
                          </m:r>
                        </m:e>
                      </m:acc>
                      <m:r>
                        <a:rPr lang="en-CA" sz="2000" i="1">
                          <a:latin typeface="Cambria Math"/>
                        </a:rPr>
                        <m:t>=</m:t>
                      </m:r>
                      <m:r>
                        <a:rPr lang="en-CA" sz="2000" i="1">
                          <a:latin typeface="Cambria Math"/>
                        </a:rPr>
                        <m:t>𝑣</m:t>
                      </m:r>
                      <m:acc>
                        <m:accPr>
                          <m:chr m:val="̂"/>
                          <m:ctrlPr>
                            <a:rPr lang="en-CA" sz="2000" i="1">
                              <a:latin typeface="Cambria Math"/>
                            </a:rPr>
                          </m:ctrlPr>
                        </m:accPr>
                        <m:e>
                          <m:r>
                            <a:rPr lang="en-CA" sz="2000" i="1">
                              <a:latin typeface="Cambria Math"/>
                            </a:rPr>
                            <m:t>𝛼</m:t>
                          </m:r>
                        </m:e>
                      </m:acc>
                      <m:r>
                        <a:rPr lang="en-CA" sz="2000" i="1">
                          <a:latin typeface="Cambria Math"/>
                        </a:rPr>
                        <m:t>𝑑</m:t>
                      </m:r>
                      <m:sSub>
                        <m:sSubPr>
                          <m:ctrlPr>
                            <a:rPr lang="en-CA" sz="2000" i="1">
                              <a:latin typeface="Cambria Math"/>
                            </a:rPr>
                          </m:ctrlPr>
                        </m:sSubPr>
                        <m:e>
                          <m:r>
                            <a:rPr lang="en-CA" sz="2000" i="1">
                              <a:latin typeface="Cambria Math"/>
                            </a:rPr>
                            <m:t>𝑊</m:t>
                          </m:r>
                        </m:e>
                        <m:sub>
                          <m:r>
                            <a:rPr lang="en-CA" sz="2000" i="1">
                              <a:latin typeface="Cambria Math"/>
                            </a:rPr>
                            <m:t>2</m:t>
                          </m:r>
                        </m:sub>
                      </m:sSub>
                    </m:oMath>
                  </m:oMathPara>
                </a14:m>
                <a:endParaRPr lang="en-CA" sz="2000" smtClean="0"/>
              </a:p>
              <a:p>
                <a:pPr marL="0" indent="0">
                  <a:spcBef>
                    <a:spcPts val="600"/>
                  </a:spcBef>
                  <a:buNone/>
                </a:pPr>
                <a:endParaRPr lang="en-CA" sz="300"/>
              </a:p>
              <a:p>
                <a:pPr marL="0" indent="0">
                  <a:spcBef>
                    <a:spcPts val="600"/>
                  </a:spcBef>
                  <a:buNone/>
                </a:pPr>
                <a14:m>
                  <m:oMathPara xmlns:m="http://schemas.openxmlformats.org/officeDocument/2006/math">
                    <m:oMathParaPr>
                      <m:jc m:val="centerGroup"/>
                    </m:oMathParaPr>
                    <m:oMath xmlns:m="http://schemas.openxmlformats.org/officeDocument/2006/math">
                      <m:r>
                        <a:rPr lang="en-CA" sz="2000" i="1">
                          <a:latin typeface="Cambria Math"/>
                        </a:rPr>
                        <m:t>𝑑</m:t>
                      </m:r>
                      <m:sSub>
                        <m:sSubPr>
                          <m:ctrlPr>
                            <a:rPr lang="en-CA" sz="2000" i="1">
                              <a:latin typeface="Cambria Math"/>
                            </a:rPr>
                          </m:ctrlPr>
                        </m:sSubPr>
                        <m:e>
                          <m:r>
                            <a:rPr lang="en-CA" sz="2000" i="1">
                              <a:latin typeface="Cambria Math"/>
                            </a:rPr>
                            <m:t>𝑊</m:t>
                          </m:r>
                        </m:e>
                        <m:sub>
                          <m:r>
                            <a:rPr lang="en-CA" sz="2000" i="1">
                              <a:latin typeface="Cambria Math"/>
                            </a:rPr>
                            <m:t>1</m:t>
                          </m:r>
                        </m:sub>
                      </m:sSub>
                      <m:r>
                        <a:rPr lang="en-CA" sz="2000" i="1">
                          <a:latin typeface="Cambria Math"/>
                        </a:rPr>
                        <m:t>𝑑</m:t>
                      </m:r>
                      <m:sSub>
                        <m:sSubPr>
                          <m:ctrlPr>
                            <a:rPr lang="en-CA" sz="2000" i="1">
                              <a:latin typeface="Cambria Math"/>
                            </a:rPr>
                          </m:ctrlPr>
                        </m:sSubPr>
                        <m:e>
                          <m:r>
                            <a:rPr lang="en-CA" sz="2000" i="1">
                              <a:latin typeface="Cambria Math"/>
                            </a:rPr>
                            <m:t>𝑊</m:t>
                          </m:r>
                        </m:e>
                        <m:sub>
                          <m:r>
                            <a:rPr lang="en-CA" sz="2000" i="1">
                              <a:latin typeface="Cambria Math"/>
                            </a:rPr>
                            <m:t>2</m:t>
                          </m:r>
                        </m:sub>
                      </m:sSub>
                      <m:r>
                        <a:rPr lang="en-CA" sz="2000" i="1">
                          <a:latin typeface="Cambria Math"/>
                        </a:rPr>
                        <m:t>=</m:t>
                      </m:r>
                      <m:r>
                        <a:rPr lang="en-CA" sz="2000" i="1">
                          <a:latin typeface="Cambria Math"/>
                        </a:rPr>
                        <m:t>𝜌</m:t>
                      </m:r>
                      <m:r>
                        <a:rPr lang="en-CA" sz="2000" i="1">
                          <a:latin typeface="Cambria Math"/>
                        </a:rPr>
                        <m:t>𝑑𝑡</m:t>
                      </m:r>
                    </m:oMath>
                  </m:oMathPara>
                </a14:m>
                <a:endParaRPr lang="en-CA" sz="2000" smtClean="0"/>
              </a:p>
              <a:p>
                <a:pPr marL="0" indent="0">
                  <a:spcBef>
                    <a:spcPts val="600"/>
                  </a:spcBef>
                  <a:buNone/>
                </a:pPr>
                <a:endParaRPr lang="en-CA" sz="300"/>
              </a:p>
              <a:p>
                <a:pPr marL="0" indent="0">
                  <a:spcBef>
                    <a:spcPts val="600"/>
                  </a:spcBef>
                  <a:buNone/>
                </a:pPr>
                <a14:m>
                  <m:oMathPara xmlns:m="http://schemas.openxmlformats.org/officeDocument/2006/math">
                    <m:oMathParaPr>
                      <m:jc m:val="centerGroup"/>
                    </m:oMathParaPr>
                    <m:oMath xmlns:m="http://schemas.openxmlformats.org/officeDocument/2006/math">
                      <m:acc>
                        <m:accPr>
                          <m:chr m:val="̂"/>
                          <m:ctrlPr>
                            <a:rPr lang="en-CA" sz="2000" i="1">
                              <a:latin typeface="Cambria Math"/>
                            </a:rPr>
                          </m:ctrlPr>
                        </m:accPr>
                        <m:e>
                          <m:r>
                            <a:rPr lang="en-CA" sz="2000" i="1">
                              <a:latin typeface="Cambria Math"/>
                            </a:rPr>
                            <m:t>𝛼</m:t>
                          </m:r>
                        </m:e>
                      </m:acc>
                      <m:d>
                        <m:dPr>
                          <m:ctrlPr>
                            <a:rPr lang="en-CA" sz="2000" i="1">
                              <a:latin typeface="Cambria Math"/>
                            </a:rPr>
                          </m:ctrlPr>
                        </m:dPr>
                        <m:e>
                          <m:r>
                            <a:rPr lang="en-CA" sz="2000" i="1">
                              <a:latin typeface="Cambria Math"/>
                            </a:rPr>
                            <m:t>0</m:t>
                          </m:r>
                        </m:e>
                      </m:d>
                      <m:r>
                        <a:rPr lang="en-CA" sz="2000" i="1">
                          <a:latin typeface="Cambria Math"/>
                        </a:rPr>
                        <m:t>=</m:t>
                      </m:r>
                      <m:r>
                        <a:rPr lang="en-CA" sz="2000" i="1">
                          <a:latin typeface="Cambria Math"/>
                        </a:rPr>
                        <m:t>𝛼</m:t>
                      </m:r>
                    </m:oMath>
                  </m:oMathPara>
                </a14:m>
                <a:endParaRPr lang="en-CA" sz="2000"/>
              </a:p>
              <a:p>
                <a:pPr marL="400050" lvl="1" indent="0">
                  <a:spcBef>
                    <a:spcPts val="600"/>
                  </a:spcBef>
                  <a:buNone/>
                </a:pPr>
                <a:r>
                  <a:rPr lang="en-CA" sz="2000"/>
                  <a:t>where</a:t>
                </a:r>
              </a:p>
              <a:p>
                <a:pPr marL="0" indent="0">
                  <a:spcBef>
                    <a:spcPts val="600"/>
                  </a:spcBef>
                  <a:buNone/>
                </a:pPr>
                <a:r>
                  <a:rPr lang="en-CA" sz="2000"/>
                  <a:t>	</a:t>
                </a:r>
                <a14:m>
                  <m:oMath xmlns:m="http://schemas.openxmlformats.org/officeDocument/2006/math">
                    <m:acc>
                      <m:accPr>
                        <m:chr m:val="̂"/>
                        <m:ctrlPr>
                          <a:rPr lang="en-CA" sz="2000" i="1">
                            <a:latin typeface="Cambria Math"/>
                          </a:rPr>
                        </m:ctrlPr>
                      </m:accPr>
                      <m:e>
                        <m:r>
                          <a:rPr lang="en-CA" sz="2000" i="1">
                            <a:latin typeface="Cambria Math"/>
                          </a:rPr>
                          <m:t>𝐹</m:t>
                        </m:r>
                      </m:e>
                    </m:acc>
                  </m:oMath>
                </a14:m>
                <a:r>
                  <a:rPr lang="en-CA" sz="2000"/>
                  <a:t>	the forward swap rate</a:t>
                </a:r>
              </a:p>
              <a:p>
                <a:pPr marL="0" indent="0">
                  <a:spcBef>
                    <a:spcPts val="600"/>
                  </a:spcBef>
                  <a:buNone/>
                </a:pPr>
                <a:r>
                  <a:rPr lang="en-CA" sz="2000"/>
                  <a:t>	</a:t>
                </a:r>
                <a14:m>
                  <m:oMath xmlns:m="http://schemas.openxmlformats.org/officeDocument/2006/math">
                    <m:acc>
                      <m:accPr>
                        <m:chr m:val="̂"/>
                        <m:ctrlPr>
                          <a:rPr lang="en-CA" sz="2000" i="1">
                            <a:latin typeface="Cambria Math"/>
                          </a:rPr>
                        </m:ctrlPr>
                      </m:accPr>
                      <m:e>
                        <m:r>
                          <a:rPr lang="en-CA" sz="2000" i="1">
                            <a:latin typeface="Cambria Math"/>
                          </a:rPr>
                          <m:t>𝛼</m:t>
                        </m:r>
                      </m:e>
                    </m:acc>
                  </m:oMath>
                </a14:m>
                <a:r>
                  <a:rPr lang="en-CA" sz="2000"/>
                  <a:t>	the forward volatility</a:t>
                </a:r>
              </a:p>
              <a:p>
                <a:pPr marL="0" indent="0" eaLnBrk="0" hangingPunct="0">
                  <a:spcBef>
                    <a:spcPts val="600"/>
                  </a:spcBef>
                  <a:buNone/>
                </a:pPr>
                <a:r>
                  <a:rPr lang="en-US" sz="2000" smtClean="0"/>
                  <a:t>	W</a:t>
                </a:r>
                <a:r>
                  <a:rPr lang="en-US" sz="2000" baseline="-25000" smtClean="0"/>
                  <a:t>1</a:t>
                </a:r>
                <a:r>
                  <a:rPr lang="en-US" sz="2000"/>
                  <a:t>, W</a:t>
                </a:r>
                <a:r>
                  <a:rPr lang="en-US" sz="2000" baseline="-25000"/>
                  <a:t>2</a:t>
                </a:r>
                <a:r>
                  <a:rPr lang="en-US" sz="2000"/>
                  <a:t>		the standard Brownian motions</a:t>
                </a:r>
                <a:endParaRPr lang="en-CA" sz="2000"/>
              </a:p>
              <a:p>
                <a:pPr marL="0" indent="0" eaLnBrk="0" hangingPunct="0">
                  <a:spcBef>
                    <a:spcPts val="600"/>
                  </a:spcBef>
                  <a:buNone/>
                </a:pPr>
                <a:r>
                  <a:rPr lang="en-US" sz="2000" smtClean="0"/>
                  <a:t>	</a:t>
                </a:r>
                <a14:m>
                  <m:oMath xmlns:m="http://schemas.openxmlformats.org/officeDocument/2006/math">
                    <m:r>
                      <a:rPr lang="en-US" sz="2000" i="1">
                        <a:latin typeface="Cambria Math"/>
                      </a:rPr>
                      <m:t>𝜌</m:t>
                    </m:r>
                  </m:oMath>
                </a14:m>
                <a:r>
                  <a:rPr lang="en-US" sz="2000"/>
                  <a:t>	the instantaneous correlation between W</a:t>
                </a:r>
                <a:r>
                  <a:rPr lang="en-US" sz="2000" baseline="-25000"/>
                  <a:t>1</a:t>
                </a:r>
                <a:r>
                  <a:rPr lang="en-US" sz="2000"/>
                  <a:t> and W</a:t>
                </a:r>
                <a:r>
                  <a:rPr lang="en-US" sz="2000" baseline="-25000"/>
                  <a:t>2 </a:t>
                </a:r>
                <a:endParaRPr lang="en-CA"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76400"/>
                <a:ext cx="8077200" cy="4800600"/>
              </a:xfrm>
              <a:blipFill rotWithShape="1">
                <a:blip r:embed="rId2"/>
                <a:stretch>
                  <a:fillRect l="-830" t="-1650"/>
                </a:stretch>
              </a:blipFill>
            </p:spPr>
            <p:txBody>
              <a:bodyPr/>
              <a:lstStyle/>
              <a:p>
                <a:r>
                  <a:rPr lang="en-CA">
                    <a:noFill/>
                  </a:rPr>
                  <a:t> </a:t>
                </a:r>
              </a:p>
            </p:txBody>
          </p:sp>
        </mc:Fallback>
      </mc:AlternateContent>
    </p:spTree>
    <p:extLst>
      <p:ext uri="{BB962C8B-B14F-4D97-AF65-F5344CB8AC3E}">
        <p14:creationId xmlns:p14="http://schemas.microsoft.com/office/powerpoint/2010/main" val="4147849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The SABR </a:t>
                </a:r>
                <a:r>
                  <a:rPr lang="en-CA" smtClean="0"/>
                  <a:t>Model (Cont)</a:t>
                </a:r>
                <a:endParaRPr lang="en-CA"/>
              </a:p>
              <a:p>
                <a:pPr lvl="0" eaLnBrk="0" hangingPunct="0">
                  <a:spcBef>
                    <a:spcPts val="1200"/>
                  </a:spcBef>
                  <a:buClr>
                    <a:srgbClr val="00B050"/>
                  </a:buClr>
                  <a:buFont typeface="Wingdings" panose="05000000000000000000" pitchFamily="2" charset="2"/>
                  <a:buChar char="§"/>
                </a:pPr>
                <a:r>
                  <a:rPr lang="en-US" sz="2200" smtClean="0"/>
                  <a:t>The </a:t>
                </a:r>
                <a:r>
                  <a:rPr lang="en-US" sz="2200"/>
                  <a:t>four model parameters (a , b , r, n ) </a:t>
                </a:r>
                <a:r>
                  <a:rPr lang="en-US" sz="2200" smtClean="0"/>
                  <a:t>above </a:t>
                </a:r>
                <a:r>
                  <a:rPr lang="en-US" sz="2200"/>
                  <a:t>have the following intuitive meaning</a:t>
                </a:r>
                <a:r>
                  <a:rPr lang="en-US" sz="2200" smtClean="0"/>
                  <a:t>:</a:t>
                </a:r>
                <a:endParaRPr lang="en-CA" sz="2200"/>
              </a:p>
              <a:p>
                <a:pPr lvl="1">
                  <a:spcBef>
                    <a:spcPts val="1200"/>
                  </a:spcBef>
                  <a:buClr>
                    <a:srgbClr val="00B050"/>
                  </a:buClr>
                  <a:buFont typeface="Arial" panose="020B0604020202020204" pitchFamily="34" charset="0"/>
                  <a:buChar char="•"/>
                </a:pPr>
                <a14:m>
                  <m:oMath xmlns:m="http://schemas.openxmlformats.org/officeDocument/2006/math">
                    <m:r>
                      <a:rPr lang="en-CA" sz="2000" i="1">
                        <a:latin typeface="Cambria Math"/>
                      </a:rPr>
                      <m:t>𝛼</m:t>
                    </m:r>
                  </m:oMath>
                </a14:m>
                <a:r>
                  <a:rPr lang="en-CA" sz="2000"/>
                  <a:t>	</a:t>
                </a:r>
                <a:r>
                  <a:rPr lang="en-CA" sz="2000" smtClean="0"/>
                  <a:t>	the </a:t>
                </a:r>
                <a:r>
                  <a:rPr lang="en-CA" sz="2000"/>
                  <a:t>volatility that is tied closely to the at-the-money volatility value.</a:t>
                </a:r>
              </a:p>
              <a:p>
                <a:pPr lvl="1" eaLnBrk="0" hangingPunct="0">
                  <a:spcBef>
                    <a:spcPts val="1200"/>
                  </a:spcBef>
                  <a:buClr>
                    <a:srgbClr val="00B050"/>
                  </a:buClr>
                  <a:buFont typeface="Arial" panose="020B0604020202020204" pitchFamily="34" charset="0"/>
                  <a:buChar char="•"/>
                </a:pPr>
                <a14:m>
                  <m:oMath xmlns:m="http://schemas.openxmlformats.org/officeDocument/2006/math">
                    <m:r>
                      <a:rPr lang="en-CA" sz="2000" i="1">
                        <a:latin typeface="Cambria Math"/>
                      </a:rPr>
                      <m:t>𝛽</m:t>
                    </m:r>
                  </m:oMath>
                </a14:m>
                <a:r>
                  <a:rPr lang="en-CA" sz="2000"/>
                  <a:t> 	the exponent that is related to the backbone that the ATM volatility traces when the ATM forward rate varies.</a:t>
                </a:r>
              </a:p>
              <a:p>
                <a:pPr lvl="1" eaLnBrk="0" hangingPunct="0">
                  <a:spcBef>
                    <a:spcPts val="1200"/>
                  </a:spcBef>
                  <a:buClr>
                    <a:srgbClr val="00B050"/>
                  </a:buClr>
                  <a:buFont typeface="Arial" panose="020B0604020202020204" pitchFamily="34" charset="0"/>
                  <a:buChar char="•"/>
                </a:pPr>
                <a14:m>
                  <m:oMath xmlns:m="http://schemas.openxmlformats.org/officeDocument/2006/math">
                    <m:r>
                      <a:rPr lang="en-CA" sz="2000" i="1">
                        <a:latin typeface="Cambria Math"/>
                      </a:rPr>
                      <m:t>𝜌</m:t>
                    </m:r>
                  </m:oMath>
                </a14:m>
                <a:r>
                  <a:rPr lang="en-CA" sz="2000"/>
                  <a:t> 	the correlation that describes the “skew” or average slope of the volatility curve across strike.</a:t>
                </a:r>
              </a:p>
              <a:p>
                <a:pPr lvl="1" eaLnBrk="0" hangingPunct="0">
                  <a:spcBef>
                    <a:spcPts val="1200"/>
                  </a:spcBef>
                  <a:buClr>
                    <a:srgbClr val="00B050"/>
                  </a:buClr>
                  <a:buFont typeface="Arial" panose="020B0604020202020204" pitchFamily="34" charset="0"/>
                  <a:buChar char="•"/>
                </a:pPr>
                <a14:m>
                  <m:oMath xmlns:m="http://schemas.openxmlformats.org/officeDocument/2006/math">
                    <m:r>
                      <a:rPr lang="en-CA" sz="2000" i="1">
                        <a:latin typeface="Cambria Math"/>
                      </a:rPr>
                      <m:t>𝑣</m:t>
                    </m:r>
                  </m:oMath>
                </a14:m>
                <a:r>
                  <a:rPr lang="en-CA" sz="2000"/>
                  <a:t> 	the volatility of volatility that describes the “smile” or curvature/convexity of the volatility curve across the strike for a given term and tenor.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76400"/>
                <a:ext cx="8077200" cy="4800600"/>
              </a:xfrm>
              <a:blipFill rotWithShape="1">
                <a:blip r:embed="rId2"/>
                <a:stretch>
                  <a:fillRect l="-830" t="-1650" r="-906" b="-1269"/>
                </a:stretch>
              </a:blipFill>
            </p:spPr>
            <p:txBody>
              <a:bodyPr/>
              <a:lstStyle/>
              <a:p>
                <a:r>
                  <a:rPr lang="en-CA">
                    <a:noFill/>
                  </a:rPr>
                  <a:t> </a:t>
                </a:r>
              </a:p>
            </p:txBody>
          </p:sp>
        </mc:Fallback>
      </mc:AlternateContent>
    </p:spTree>
    <p:extLst>
      <p:ext uri="{BB962C8B-B14F-4D97-AF65-F5344CB8AC3E}">
        <p14:creationId xmlns:p14="http://schemas.microsoft.com/office/powerpoint/2010/main" val="335061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752600"/>
                <a:ext cx="8077200" cy="4800600"/>
              </a:xfrm>
            </p:spPr>
            <p:txBody>
              <a:bodyPr>
                <a:noAutofit/>
              </a:bodyPr>
              <a:lstStyle/>
              <a:p>
                <a:pPr marL="0" lvl="0" indent="0" algn="ctr">
                  <a:buNone/>
                </a:pPr>
                <a:r>
                  <a:rPr lang="en-CA" smtClean="0"/>
                  <a:t>Constructing </a:t>
                </a:r>
                <a:r>
                  <a:rPr lang="en-CA"/>
                  <a:t>Swaption Volatility Surface </a:t>
                </a:r>
                <a:endParaRPr lang="en-CA" smtClean="0"/>
              </a:p>
              <a:p>
                <a:pPr marL="0" lvl="0" indent="0" algn="ctr">
                  <a:buNone/>
                </a:pPr>
                <a:r>
                  <a:rPr lang="en-CA" smtClean="0"/>
                  <a:t>via </a:t>
                </a:r>
                <a:r>
                  <a:rPr lang="en-CA"/>
                  <a:t>The SABR Model</a:t>
                </a:r>
              </a:p>
              <a:p>
                <a:pPr lvl="0">
                  <a:buClr>
                    <a:srgbClr val="00B050"/>
                  </a:buClr>
                  <a:buFont typeface="Wingdings" panose="05000000000000000000" pitchFamily="2" charset="2"/>
                  <a:buChar char="§"/>
                </a:pPr>
                <a:r>
                  <a:rPr lang="en-US" sz="2000"/>
                  <a:t>For each term (expiry) and tenor of the swaption, conduct the following calibration procedure.</a:t>
                </a:r>
                <a:endParaRPr lang="en-CA" sz="2000"/>
              </a:p>
              <a:p>
                <a:pPr lvl="0">
                  <a:buClr>
                    <a:srgbClr val="00B050"/>
                  </a:buClr>
                  <a:buFont typeface="Wingdings" panose="05000000000000000000" pitchFamily="2" charset="2"/>
                  <a:buChar char="§"/>
                </a:pPr>
                <a:r>
                  <a:rPr lang="en-CA" sz="2000"/>
                  <a:t>The </a:t>
                </a:r>
                <a14:m>
                  <m:oMath xmlns:m="http://schemas.openxmlformats.org/officeDocument/2006/math">
                    <m:r>
                      <a:rPr lang="en-CA" sz="2000" i="1">
                        <a:latin typeface="Cambria Math"/>
                      </a:rPr>
                      <m:t>𝛽</m:t>
                    </m:r>
                  </m:oMath>
                </a14:m>
                <a:r>
                  <a:rPr lang="en-CA" sz="2000"/>
                  <a:t> parameter is estimated first and typically chosen a priri according to how the market prices are to be </a:t>
                </a:r>
                <a:r>
                  <a:rPr lang="en-CA" sz="2000" smtClean="0"/>
                  <a:t>observed.</a:t>
                </a:r>
                <a:endParaRPr lang="en-CA" sz="2000"/>
              </a:p>
              <a:p>
                <a:pPr lvl="0">
                  <a:buClr>
                    <a:srgbClr val="00B050"/>
                  </a:buClr>
                  <a:buFont typeface="Wingdings" panose="05000000000000000000" pitchFamily="2" charset="2"/>
                  <a:buChar char="§"/>
                </a:pPr>
                <a:r>
                  <a:rPr lang="en-CA" sz="2000"/>
                  <a:t>Alternatively </a:t>
                </a:r>
                <a14:m>
                  <m:oMath xmlns:m="http://schemas.openxmlformats.org/officeDocument/2006/math">
                    <m:r>
                      <a:rPr lang="en-CA" sz="2000" i="1">
                        <a:latin typeface="Cambria Math"/>
                      </a:rPr>
                      <m:t>𝛽</m:t>
                    </m:r>
                    <m:r>
                      <a:rPr lang="en-CA" sz="2000" i="1">
                        <a:latin typeface="Cambria Math"/>
                      </a:rPr>
                      <m:t> </m:t>
                    </m:r>
                  </m:oMath>
                </a14:m>
                <a:r>
                  <a:rPr lang="en-CA" sz="2000"/>
                  <a:t> can be estimated by a linear regression on a time series of ATM volatilities and of forward rates.</a:t>
                </a:r>
              </a:p>
              <a:p>
                <a:pPr lvl="0">
                  <a:buClr>
                    <a:srgbClr val="00B050"/>
                  </a:buClr>
                  <a:buFont typeface="Wingdings" panose="05000000000000000000" pitchFamily="2" charset="2"/>
                  <a:buChar char="§"/>
                </a:pPr>
                <a:r>
                  <a:rPr lang="en-CA" sz="2000"/>
                  <a:t>After </a:t>
                </a:r>
                <a14:m>
                  <m:oMath xmlns:m="http://schemas.openxmlformats.org/officeDocument/2006/math">
                    <m:r>
                      <a:rPr lang="en-CA" sz="2000" i="1">
                        <a:latin typeface="Cambria Math"/>
                      </a:rPr>
                      <m:t>𝛽</m:t>
                    </m:r>
                  </m:oMath>
                </a14:m>
                <a:r>
                  <a:rPr lang="en-CA" sz="2000"/>
                  <a:t> is set, we can obtain </a:t>
                </a:r>
                <a14:m>
                  <m:oMath xmlns:m="http://schemas.openxmlformats.org/officeDocument/2006/math">
                    <m:r>
                      <a:rPr lang="en-CA" sz="2000" i="1">
                        <a:latin typeface="Cambria Math"/>
                      </a:rPr>
                      <m:t>𝛼</m:t>
                    </m:r>
                  </m:oMath>
                </a14:m>
                <a:r>
                  <a:rPr lang="en-CA" sz="2000"/>
                  <a:t> by using </a:t>
                </a:r>
                <a14:m>
                  <m:oMath xmlns:m="http://schemas.openxmlformats.org/officeDocument/2006/math">
                    <m:sSub>
                      <m:sSubPr>
                        <m:ctrlPr>
                          <a:rPr lang="en-CA" sz="2000" i="1">
                            <a:latin typeface="Cambria Math"/>
                          </a:rPr>
                        </m:ctrlPr>
                      </m:sSubPr>
                      <m:e>
                        <m:r>
                          <a:rPr lang="en-CA" sz="2000" i="1">
                            <a:latin typeface="Cambria Math"/>
                          </a:rPr>
                          <m:t>𝜎</m:t>
                        </m:r>
                      </m:e>
                      <m:sub>
                        <m:r>
                          <a:rPr lang="en-CA" sz="2000" i="1">
                            <a:latin typeface="Cambria Math"/>
                          </a:rPr>
                          <m:t>𝐴𝑇𝑀</m:t>
                        </m:r>
                      </m:sub>
                    </m:sSub>
                  </m:oMath>
                </a14:m>
                <a:r>
                  <a:rPr lang="en-CA" sz="2000"/>
                  <a:t> to solve the following equition</a:t>
                </a:r>
              </a:p>
              <a:p>
                <a:pPr marL="0" indent="0">
                  <a:buNone/>
                </a:pPr>
                <a14:m>
                  <m:oMathPara xmlns:m="http://schemas.openxmlformats.org/officeDocument/2006/math">
                    <m:oMathParaPr>
                      <m:jc m:val="centerGroup"/>
                    </m:oMathParaPr>
                    <m:oMath xmlns:m="http://schemas.openxmlformats.org/officeDocument/2006/math">
                      <m:sSub>
                        <m:sSubPr>
                          <m:ctrlPr>
                            <a:rPr lang="en-CA" sz="1800" i="1">
                              <a:latin typeface="Cambria Math"/>
                            </a:rPr>
                          </m:ctrlPr>
                        </m:sSubPr>
                        <m:e>
                          <m:r>
                            <a:rPr lang="en-CA" sz="1800" i="1">
                              <a:latin typeface="Cambria Math"/>
                            </a:rPr>
                            <m:t>𝜎</m:t>
                          </m:r>
                        </m:e>
                        <m:sub>
                          <m:r>
                            <a:rPr lang="en-CA" sz="1800" i="1">
                              <a:latin typeface="Cambria Math"/>
                            </a:rPr>
                            <m:t>𝐴𝑇𝑀</m:t>
                          </m:r>
                        </m:sub>
                      </m:sSub>
                      <m:r>
                        <a:rPr lang="en-CA" sz="1800" i="1">
                          <a:latin typeface="Cambria Math"/>
                        </a:rPr>
                        <m:t>=</m:t>
                      </m:r>
                      <m:f>
                        <m:fPr>
                          <m:ctrlPr>
                            <a:rPr lang="en-CA" sz="1800" i="1">
                              <a:latin typeface="Cambria Math"/>
                            </a:rPr>
                          </m:ctrlPr>
                        </m:fPr>
                        <m:num>
                          <m:r>
                            <a:rPr lang="en-CA" sz="1800" i="1">
                              <a:latin typeface="Cambria Math"/>
                            </a:rPr>
                            <m:t>𝛼</m:t>
                          </m:r>
                        </m:num>
                        <m:den>
                          <m:sSup>
                            <m:sSupPr>
                              <m:ctrlPr>
                                <a:rPr lang="en-CA" sz="1800" i="1">
                                  <a:latin typeface="Cambria Math"/>
                                </a:rPr>
                              </m:ctrlPr>
                            </m:sSupPr>
                            <m:e>
                              <m:r>
                                <a:rPr lang="en-CA" sz="1800" i="1">
                                  <a:latin typeface="Cambria Math"/>
                                </a:rPr>
                                <m:t>𝑓</m:t>
                              </m:r>
                            </m:e>
                            <m:sup>
                              <m:r>
                                <a:rPr lang="en-CA" sz="1800" i="1">
                                  <a:latin typeface="Cambria Math"/>
                                </a:rPr>
                                <m:t>1−</m:t>
                              </m:r>
                              <m:r>
                                <a:rPr lang="en-CA" sz="1800" i="1">
                                  <a:latin typeface="Cambria Math"/>
                                </a:rPr>
                                <m:t>𝛽</m:t>
                              </m:r>
                            </m:sup>
                          </m:sSup>
                        </m:den>
                      </m:f>
                      <m:d>
                        <m:dPr>
                          <m:begChr m:val="{"/>
                          <m:endChr m:val="}"/>
                          <m:ctrlPr>
                            <a:rPr lang="en-CA" sz="1800" i="1">
                              <a:latin typeface="Cambria Math"/>
                            </a:rPr>
                          </m:ctrlPr>
                        </m:dPr>
                        <m:e>
                          <m:r>
                            <a:rPr lang="en-CA" sz="1800" i="1">
                              <a:latin typeface="Cambria Math"/>
                            </a:rPr>
                            <m:t>1+</m:t>
                          </m:r>
                          <m:d>
                            <m:dPr>
                              <m:begChr m:val="["/>
                              <m:endChr m:val="]"/>
                              <m:ctrlPr>
                                <a:rPr lang="en-CA" sz="1800" i="1">
                                  <a:latin typeface="Cambria Math"/>
                                </a:rPr>
                              </m:ctrlPr>
                            </m:dPr>
                            <m:e>
                              <m:f>
                                <m:fPr>
                                  <m:ctrlPr>
                                    <a:rPr lang="en-CA" sz="1800" i="1">
                                      <a:latin typeface="Cambria Math"/>
                                    </a:rPr>
                                  </m:ctrlPr>
                                </m:fPr>
                                <m:num>
                                  <m:sSup>
                                    <m:sSupPr>
                                      <m:ctrlPr>
                                        <a:rPr lang="en-CA" sz="1800" i="1">
                                          <a:latin typeface="Cambria Math"/>
                                        </a:rPr>
                                      </m:ctrlPr>
                                    </m:sSupPr>
                                    <m:e>
                                      <m:r>
                                        <a:rPr lang="en-CA" sz="1800" i="1">
                                          <a:latin typeface="Cambria Math"/>
                                        </a:rPr>
                                        <m:t>𝛼</m:t>
                                      </m:r>
                                    </m:e>
                                    <m:sup>
                                      <m:r>
                                        <a:rPr lang="en-CA" sz="1800" i="1">
                                          <a:latin typeface="Cambria Math"/>
                                        </a:rPr>
                                        <m:t>2</m:t>
                                      </m:r>
                                    </m:sup>
                                  </m:sSup>
                                  <m:sSup>
                                    <m:sSupPr>
                                      <m:ctrlPr>
                                        <a:rPr lang="en-CA" sz="1800" i="1">
                                          <a:latin typeface="Cambria Math"/>
                                        </a:rPr>
                                      </m:ctrlPr>
                                    </m:sSupPr>
                                    <m:e>
                                      <m:r>
                                        <a:rPr lang="en-CA" sz="1800" i="1">
                                          <a:latin typeface="Cambria Math"/>
                                        </a:rPr>
                                        <m:t>(1−</m:t>
                                      </m:r>
                                      <m:r>
                                        <a:rPr lang="en-CA" sz="1800" i="1">
                                          <a:latin typeface="Cambria Math"/>
                                        </a:rPr>
                                        <m:t>𝛽</m:t>
                                      </m:r>
                                      <m:r>
                                        <a:rPr lang="en-CA" sz="1800" i="1">
                                          <a:latin typeface="Cambria Math"/>
                                        </a:rPr>
                                        <m:t>)</m:t>
                                      </m:r>
                                    </m:e>
                                    <m:sup>
                                      <m:r>
                                        <a:rPr lang="en-CA" sz="1800" i="1">
                                          <a:latin typeface="Cambria Math"/>
                                        </a:rPr>
                                        <m:t>2</m:t>
                                      </m:r>
                                    </m:sup>
                                  </m:sSup>
                                </m:num>
                                <m:den>
                                  <m:r>
                                    <a:rPr lang="en-CA" sz="1800" i="1">
                                      <a:latin typeface="Cambria Math"/>
                                    </a:rPr>
                                    <m:t>24</m:t>
                                  </m:r>
                                  <m:sSup>
                                    <m:sSupPr>
                                      <m:ctrlPr>
                                        <a:rPr lang="en-CA" sz="1800" i="1">
                                          <a:latin typeface="Cambria Math"/>
                                        </a:rPr>
                                      </m:ctrlPr>
                                    </m:sSupPr>
                                    <m:e>
                                      <m:r>
                                        <a:rPr lang="en-CA" sz="1800" i="1">
                                          <a:latin typeface="Cambria Math"/>
                                        </a:rPr>
                                        <m:t>𝑓</m:t>
                                      </m:r>
                                    </m:e>
                                    <m:sup>
                                      <m:r>
                                        <a:rPr lang="en-CA" sz="1800" i="1">
                                          <a:latin typeface="Cambria Math"/>
                                        </a:rPr>
                                        <m:t>2(1−</m:t>
                                      </m:r>
                                      <m:r>
                                        <a:rPr lang="en-CA" sz="1800" i="1">
                                          <a:latin typeface="Cambria Math"/>
                                        </a:rPr>
                                        <m:t>𝛽</m:t>
                                      </m:r>
                                      <m:r>
                                        <a:rPr lang="en-CA" sz="1800" i="1">
                                          <a:latin typeface="Cambria Math"/>
                                        </a:rPr>
                                        <m:t>)</m:t>
                                      </m:r>
                                    </m:sup>
                                  </m:sSup>
                                </m:den>
                              </m:f>
                              <m:r>
                                <a:rPr lang="en-CA" sz="1800" i="1">
                                  <a:latin typeface="Cambria Math"/>
                                </a:rPr>
                                <m:t>+</m:t>
                              </m:r>
                              <m:f>
                                <m:fPr>
                                  <m:ctrlPr>
                                    <a:rPr lang="en-CA" sz="1800" i="1">
                                      <a:latin typeface="Cambria Math"/>
                                    </a:rPr>
                                  </m:ctrlPr>
                                </m:fPr>
                                <m:num>
                                  <m:r>
                                    <a:rPr lang="en-CA" sz="1800" i="1">
                                      <a:latin typeface="Cambria Math"/>
                                    </a:rPr>
                                    <m:t>𝜌𝛽</m:t>
                                  </m:r>
                                  <m:r>
                                    <a:rPr lang="en-CA" sz="1800" i="1">
                                      <a:latin typeface="Cambria Math"/>
                                    </a:rPr>
                                    <m:t>𝑣</m:t>
                                  </m:r>
                                  <m:r>
                                    <a:rPr lang="en-CA" sz="1800" i="1">
                                      <a:latin typeface="Cambria Math"/>
                                    </a:rPr>
                                    <m:t>𝛼</m:t>
                                  </m:r>
                                </m:num>
                                <m:den>
                                  <m:r>
                                    <a:rPr lang="en-CA" sz="1800" i="1">
                                      <a:latin typeface="Cambria Math"/>
                                    </a:rPr>
                                    <m:t>4</m:t>
                                  </m:r>
                                  <m:sSup>
                                    <m:sSupPr>
                                      <m:ctrlPr>
                                        <a:rPr lang="en-CA" sz="1800" i="1">
                                          <a:latin typeface="Cambria Math"/>
                                        </a:rPr>
                                      </m:ctrlPr>
                                    </m:sSupPr>
                                    <m:e>
                                      <m:r>
                                        <a:rPr lang="en-CA" sz="1800" i="1">
                                          <a:latin typeface="Cambria Math"/>
                                        </a:rPr>
                                        <m:t>𝑓</m:t>
                                      </m:r>
                                    </m:e>
                                    <m:sup>
                                      <m:r>
                                        <a:rPr lang="en-CA" sz="1800" i="1">
                                          <a:latin typeface="Cambria Math"/>
                                        </a:rPr>
                                        <m:t>1−</m:t>
                                      </m:r>
                                      <m:r>
                                        <a:rPr lang="en-CA" sz="1800" i="1">
                                          <a:latin typeface="Cambria Math"/>
                                        </a:rPr>
                                        <m:t>𝛽</m:t>
                                      </m:r>
                                    </m:sup>
                                  </m:sSup>
                                </m:den>
                              </m:f>
                              <m:r>
                                <a:rPr lang="en-CA" sz="1800" i="1">
                                  <a:latin typeface="Cambria Math"/>
                                </a:rPr>
                                <m:t>+</m:t>
                              </m:r>
                              <m:f>
                                <m:fPr>
                                  <m:ctrlPr>
                                    <a:rPr lang="en-CA" sz="1800" i="1">
                                      <a:latin typeface="Cambria Math"/>
                                    </a:rPr>
                                  </m:ctrlPr>
                                </m:fPr>
                                <m:num>
                                  <m:r>
                                    <a:rPr lang="en-CA" sz="1800" i="1">
                                      <a:latin typeface="Cambria Math"/>
                                    </a:rPr>
                                    <m:t>(2−3</m:t>
                                  </m:r>
                                  <m:sSup>
                                    <m:sSupPr>
                                      <m:ctrlPr>
                                        <a:rPr lang="en-CA" sz="1800" i="1">
                                          <a:latin typeface="Cambria Math"/>
                                        </a:rPr>
                                      </m:ctrlPr>
                                    </m:sSupPr>
                                    <m:e>
                                      <m:r>
                                        <a:rPr lang="en-CA" sz="1800" i="1">
                                          <a:latin typeface="Cambria Math"/>
                                        </a:rPr>
                                        <m:t>𝜌</m:t>
                                      </m:r>
                                    </m:e>
                                    <m:sup>
                                      <m:r>
                                        <a:rPr lang="en-CA" sz="1800" i="1">
                                          <a:latin typeface="Cambria Math"/>
                                        </a:rPr>
                                        <m:t>2</m:t>
                                      </m:r>
                                    </m:sup>
                                  </m:sSup>
                                  <m:r>
                                    <a:rPr lang="en-CA" sz="1800" i="1">
                                      <a:latin typeface="Cambria Math"/>
                                    </a:rPr>
                                    <m:t>)</m:t>
                                  </m:r>
                                  <m:sSup>
                                    <m:sSupPr>
                                      <m:ctrlPr>
                                        <a:rPr lang="en-CA" sz="1800" i="1">
                                          <a:latin typeface="Cambria Math"/>
                                        </a:rPr>
                                      </m:ctrlPr>
                                    </m:sSupPr>
                                    <m:e>
                                      <m:r>
                                        <a:rPr lang="en-CA" sz="1800" i="1">
                                          <a:latin typeface="Cambria Math"/>
                                        </a:rPr>
                                        <m:t>𝑣</m:t>
                                      </m:r>
                                    </m:e>
                                    <m:sup>
                                      <m:r>
                                        <a:rPr lang="en-CA" sz="1800" i="1">
                                          <a:latin typeface="Cambria Math"/>
                                        </a:rPr>
                                        <m:t>2</m:t>
                                      </m:r>
                                    </m:sup>
                                  </m:sSup>
                                </m:num>
                                <m:den>
                                  <m:r>
                                    <a:rPr lang="en-CA" sz="1800" i="1">
                                      <a:latin typeface="Cambria Math"/>
                                    </a:rPr>
                                    <m:t>24</m:t>
                                  </m:r>
                                </m:den>
                              </m:f>
                            </m:e>
                          </m:d>
                          <m:r>
                            <a:rPr lang="en-CA" sz="1800" i="1">
                              <a:latin typeface="Cambria Math"/>
                            </a:rPr>
                            <m:t>𝑇</m:t>
                          </m:r>
                        </m:e>
                      </m:d>
                    </m:oMath>
                  </m:oMathPara>
                </a14:m>
                <a:endParaRPr lang="en-CA" sz="1800"/>
              </a:p>
              <a:p>
                <a:pPr marL="400050" lvl="1" indent="0">
                  <a:buNone/>
                </a:pPr>
                <a:r>
                  <a:rPr lang="en-CA" sz="1600"/>
                  <a:t>The Viete method is used to solve this </a:t>
                </a:r>
                <a:r>
                  <a:rPr lang="en-CA" sz="1600" smtClean="0"/>
                  <a:t>equation</a:t>
                </a:r>
                <a:endParaRPr lang="en-CA" sz="1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752600"/>
                <a:ext cx="8077200" cy="4800600"/>
              </a:xfrm>
              <a:blipFill rotWithShape="1">
                <a:blip r:embed="rId2"/>
                <a:stretch>
                  <a:fillRect l="-679" t="-1652" b="-762"/>
                </a:stretch>
              </a:blipFill>
            </p:spPr>
            <p:txBody>
              <a:bodyPr/>
              <a:lstStyle/>
              <a:p>
                <a:r>
                  <a:rPr lang="en-CA">
                    <a:noFill/>
                  </a:rPr>
                  <a:t> </a:t>
                </a:r>
              </a:p>
            </p:txBody>
          </p:sp>
        </mc:Fallback>
      </mc:AlternateContent>
    </p:spTree>
    <p:extLst>
      <p:ext uri="{BB962C8B-B14F-4D97-AF65-F5344CB8AC3E}">
        <p14:creationId xmlns:p14="http://schemas.microsoft.com/office/powerpoint/2010/main" val="3316969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1752600"/>
                <a:ext cx="8077200" cy="4800600"/>
              </a:xfrm>
            </p:spPr>
            <p:txBody>
              <a:bodyPr>
                <a:noAutofit/>
              </a:bodyPr>
              <a:lstStyle/>
              <a:p>
                <a:pPr marL="0" lvl="0" indent="0" algn="ctr">
                  <a:buNone/>
                </a:pPr>
                <a:r>
                  <a:rPr lang="en-CA" smtClean="0"/>
                  <a:t>Constructing </a:t>
                </a:r>
                <a:r>
                  <a:rPr lang="en-CA"/>
                  <a:t>Swaption Volatility Surface </a:t>
                </a:r>
                <a:endParaRPr lang="en-CA" smtClean="0"/>
              </a:p>
              <a:p>
                <a:pPr marL="0" lvl="0" indent="0" algn="ctr">
                  <a:buNone/>
                </a:pPr>
                <a:r>
                  <a:rPr lang="en-CA" smtClean="0"/>
                  <a:t>via </a:t>
                </a:r>
                <a:r>
                  <a:rPr lang="en-CA"/>
                  <a:t>The SABR Model</a:t>
                </a:r>
              </a:p>
              <a:p>
                <a:pPr lvl="0" eaLnBrk="0" hangingPunct="0">
                  <a:buClr>
                    <a:srgbClr val="00B050"/>
                  </a:buClr>
                  <a:buFont typeface="Wingdings" panose="05000000000000000000" pitchFamily="2" charset="2"/>
                  <a:buChar char="§"/>
                </a:pPr>
                <a:r>
                  <a:rPr lang="en-US" sz="2000" smtClean="0"/>
                  <a:t>Given </a:t>
                </a:r>
                <a:r>
                  <a:rPr lang="en-US" sz="2000"/>
                  <a:t>the </a:t>
                </a:r>
                <a14:m>
                  <m:oMath xmlns:m="http://schemas.openxmlformats.org/officeDocument/2006/math">
                    <m:r>
                      <a:rPr lang="en-US" sz="2000" i="1">
                        <a:latin typeface="Cambria Math"/>
                      </a:rPr>
                      <m:t>𝛼</m:t>
                    </m:r>
                  </m:oMath>
                </a14:m>
                <a:r>
                  <a:rPr lang="en-US" sz="2000"/>
                  <a:t> and </a:t>
                </a:r>
                <a14:m>
                  <m:oMath xmlns:m="http://schemas.openxmlformats.org/officeDocument/2006/math">
                    <m:r>
                      <a:rPr lang="en-US" sz="2000" i="1">
                        <a:latin typeface="Cambria Math"/>
                      </a:rPr>
                      <m:t>𝛽</m:t>
                    </m:r>
                  </m:oMath>
                </a14:m>
                <a:r>
                  <a:rPr lang="en-US" sz="2000"/>
                  <a:t>  solved above,  we can find  the optimized  value  of (</a:t>
                </a:r>
                <a14:m>
                  <m:oMath xmlns:m="http://schemas.openxmlformats.org/officeDocument/2006/math">
                    <m:r>
                      <a:rPr lang="en-US" sz="2000" i="1">
                        <a:latin typeface="Cambria Math"/>
                      </a:rPr>
                      <m:t>𝜌</m:t>
                    </m:r>
                    <m:r>
                      <a:rPr lang="en-US" sz="2000" i="1">
                        <a:latin typeface="Cambria Math"/>
                      </a:rPr>
                      <m:t>,</m:t>
                    </m:r>
                    <m:r>
                      <a:rPr lang="en-US" sz="2000" i="1">
                        <a:latin typeface="Cambria Math"/>
                      </a:rPr>
                      <m:t>𝑣</m:t>
                    </m:r>
                  </m:oMath>
                </a14:m>
                <a:r>
                  <a:rPr lang="en-US" sz="2000" smtClean="0"/>
                  <a:t>) by </a:t>
                </a:r>
                <a:r>
                  <a:rPr lang="en-US" sz="2000"/>
                  <a:t>minimizing the distance between the SABR model output volatilities and </a:t>
                </a:r>
                <a:r>
                  <a:rPr lang="en-US" sz="2000" smtClean="0"/>
                  <a:t>market volatilities </a:t>
                </a:r>
                <a:r>
                  <a:rPr lang="en-US" sz="2000"/>
                  <a:t>across all strikes for each term and tenor.</a:t>
                </a:r>
                <a:endParaRPr lang="en-CA" sz="2000"/>
              </a:p>
              <a:p>
                <a:pPr marL="0" indent="0" eaLnBrk="0" hangingPunct="0">
                  <a:buNone/>
                </a:pPr>
                <a14:m>
                  <m:oMathPara xmlns:m="http://schemas.openxmlformats.org/officeDocument/2006/math">
                    <m:oMathParaPr>
                      <m:jc m:val="centerGroup"/>
                    </m:oMathParaPr>
                    <m:oMath xmlns:m="http://schemas.openxmlformats.org/officeDocument/2006/math">
                      <m:r>
                        <a:rPr lang="en-US" sz="1800" i="1">
                          <a:latin typeface="Cambria Math"/>
                        </a:rPr>
                        <m:t>𝑚𝑖𝑛</m:t>
                      </m:r>
                      <m:nary>
                        <m:naryPr>
                          <m:chr m:val="∑"/>
                          <m:limLoc m:val="undOvr"/>
                          <m:ctrlPr>
                            <a:rPr lang="en-CA" sz="1800" i="1">
                              <a:latin typeface="Cambria Math"/>
                            </a:rPr>
                          </m:ctrlPr>
                        </m:naryPr>
                        <m:sub>
                          <m:r>
                            <a:rPr lang="en-US" sz="1800" i="1">
                              <a:latin typeface="Cambria Math"/>
                            </a:rPr>
                            <m:t>𝑖</m:t>
                          </m:r>
                          <m:r>
                            <a:rPr lang="en-US" sz="1800" i="1">
                              <a:latin typeface="Cambria Math"/>
                            </a:rPr>
                            <m:t>=1</m:t>
                          </m:r>
                        </m:sub>
                        <m:sup>
                          <m:r>
                            <a:rPr lang="en-US" sz="1800" i="1">
                              <a:latin typeface="Cambria Math"/>
                            </a:rPr>
                            <m:t>𝑛</m:t>
                          </m:r>
                        </m:sup>
                        <m:e>
                          <m:sSup>
                            <m:sSupPr>
                              <m:ctrlPr>
                                <a:rPr lang="en-CA" sz="1800" i="1">
                                  <a:latin typeface="Cambria Math"/>
                                </a:rPr>
                              </m:ctrlPr>
                            </m:sSupPr>
                            <m:e>
                              <m:d>
                                <m:dPr>
                                  <m:begChr m:val="["/>
                                  <m:endChr m:val="]"/>
                                  <m:ctrlPr>
                                    <a:rPr lang="en-CA" sz="1800" i="1">
                                      <a:latin typeface="Cambria Math"/>
                                    </a:rPr>
                                  </m:ctrlPr>
                                </m:dPr>
                                <m:e>
                                  <m:sSubSup>
                                    <m:sSubSupPr>
                                      <m:ctrlPr>
                                        <a:rPr lang="en-CA" sz="1800" i="1">
                                          <a:latin typeface="Cambria Math"/>
                                        </a:rPr>
                                      </m:ctrlPr>
                                    </m:sSubSupPr>
                                    <m:e>
                                      <m:r>
                                        <a:rPr lang="en-US" sz="1800" i="1">
                                          <a:latin typeface="Cambria Math"/>
                                        </a:rPr>
                                        <m:t>𝜎</m:t>
                                      </m:r>
                                    </m:e>
                                    <m:sub>
                                      <m:r>
                                        <a:rPr lang="en-US" sz="1800" i="1">
                                          <a:latin typeface="Cambria Math"/>
                                        </a:rPr>
                                        <m:t>𝑖</m:t>
                                      </m:r>
                                    </m:sub>
                                    <m:sup>
                                      <m:r>
                                        <a:rPr lang="en-US" sz="1800" i="1">
                                          <a:latin typeface="Cambria Math"/>
                                        </a:rPr>
                                        <m:t>𝑆𝐴𝐵𝑅</m:t>
                                      </m:r>
                                    </m:sup>
                                  </m:sSubSup>
                                  <m:d>
                                    <m:dPr>
                                      <m:ctrlPr>
                                        <a:rPr lang="en-CA" sz="1800" i="1">
                                          <a:latin typeface="Cambria Math"/>
                                        </a:rPr>
                                      </m:ctrlPr>
                                    </m:dPr>
                                    <m:e>
                                      <m:r>
                                        <a:rPr lang="en-US" sz="1800" i="1">
                                          <a:latin typeface="Cambria Math"/>
                                        </a:rPr>
                                        <m:t>𝛼</m:t>
                                      </m:r>
                                      <m:r>
                                        <a:rPr lang="en-US" sz="1800" i="1">
                                          <a:latin typeface="Cambria Math"/>
                                        </a:rPr>
                                        <m:t>,</m:t>
                                      </m:r>
                                      <m:r>
                                        <a:rPr lang="en-US" sz="1800" i="1">
                                          <a:latin typeface="Cambria Math"/>
                                        </a:rPr>
                                        <m:t>𝛽</m:t>
                                      </m:r>
                                      <m:r>
                                        <a:rPr lang="en-US" sz="1800" i="1">
                                          <a:latin typeface="Cambria Math"/>
                                        </a:rPr>
                                        <m:t>,</m:t>
                                      </m:r>
                                      <m:r>
                                        <a:rPr lang="en-US" sz="1800" i="1">
                                          <a:latin typeface="Cambria Math"/>
                                        </a:rPr>
                                        <m:t>𝜌</m:t>
                                      </m:r>
                                      <m:r>
                                        <a:rPr lang="en-US" sz="1800" i="1">
                                          <a:latin typeface="Cambria Math"/>
                                        </a:rPr>
                                        <m:t>,</m:t>
                                      </m:r>
                                      <m:r>
                                        <a:rPr lang="en-US" sz="1800" i="1">
                                          <a:latin typeface="Cambria Math"/>
                                        </a:rPr>
                                        <m:t>𝑣</m:t>
                                      </m:r>
                                    </m:e>
                                  </m:d>
                                  <m:r>
                                    <a:rPr lang="en-US" sz="1800" i="1">
                                      <a:latin typeface="Cambria Math"/>
                                    </a:rPr>
                                    <m:t>−</m:t>
                                  </m:r>
                                  <m:sSubSup>
                                    <m:sSubSupPr>
                                      <m:ctrlPr>
                                        <a:rPr lang="en-CA" sz="1800" i="1">
                                          <a:latin typeface="Cambria Math"/>
                                        </a:rPr>
                                      </m:ctrlPr>
                                    </m:sSubSupPr>
                                    <m:e>
                                      <m:r>
                                        <a:rPr lang="en-US" sz="1800" i="1">
                                          <a:latin typeface="Cambria Math"/>
                                        </a:rPr>
                                        <m:t>𝜎</m:t>
                                      </m:r>
                                    </m:e>
                                    <m:sub>
                                      <m:r>
                                        <a:rPr lang="en-US" sz="1800" i="1">
                                          <a:latin typeface="Cambria Math"/>
                                        </a:rPr>
                                        <m:t>𝑖</m:t>
                                      </m:r>
                                    </m:sub>
                                    <m:sup>
                                      <m:r>
                                        <a:rPr lang="en-US" sz="1800" i="1">
                                          <a:latin typeface="Cambria Math"/>
                                        </a:rPr>
                                        <m:t>𝑀𝑎𝑟𝑘𝑒𝑡</m:t>
                                      </m:r>
                                    </m:sup>
                                  </m:sSubSup>
                                </m:e>
                              </m:d>
                            </m:e>
                            <m:sup>
                              <m:r>
                                <a:rPr lang="en-US" sz="1800" i="1">
                                  <a:latin typeface="Cambria Math"/>
                                </a:rPr>
                                <m:t>2</m:t>
                              </m:r>
                            </m:sup>
                          </m:sSup>
                        </m:e>
                      </m:nary>
                    </m:oMath>
                  </m:oMathPara>
                </a14:m>
                <a:endParaRPr lang="en-CA" sz="1800"/>
              </a:p>
              <a:p>
                <a:pPr marL="400050" lvl="1" indent="0" eaLnBrk="0" hangingPunct="0">
                  <a:buNone/>
                </a:pPr>
                <a:r>
                  <a:rPr lang="en-CA" sz="1800"/>
                  <a:t>The Levenberg-Marquardt least-squares optimization routine is used for optimization.</a:t>
                </a:r>
              </a:p>
              <a:p>
                <a:pPr lvl="0" eaLnBrk="0" hangingPunct="0">
                  <a:buClr>
                    <a:srgbClr val="00B050"/>
                  </a:buClr>
                  <a:buFont typeface="Wingdings" panose="05000000000000000000" pitchFamily="2" charset="2"/>
                  <a:buChar char="§"/>
                </a:pPr>
                <a:r>
                  <a:rPr lang="en-CA" sz="2000"/>
                  <a:t>After </a:t>
                </a:r>
                <a14:m>
                  <m:oMath xmlns:m="http://schemas.openxmlformats.org/officeDocument/2006/math">
                    <m:r>
                      <a:rPr lang="en-CA" sz="2000" i="1">
                        <a:latin typeface="Cambria Math"/>
                      </a:rPr>
                      <m:t>𝛼</m:t>
                    </m:r>
                    <m:r>
                      <a:rPr lang="en-CA" sz="2000" i="1">
                        <a:latin typeface="Cambria Math"/>
                      </a:rPr>
                      <m:t>,</m:t>
                    </m:r>
                    <m:r>
                      <a:rPr lang="en-CA" sz="2000" i="1">
                        <a:latin typeface="Cambria Math"/>
                      </a:rPr>
                      <m:t>𝛽</m:t>
                    </m:r>
                    <m:r>
                      <a:rPr lang="en-CA" sz="2000" i="1">
                        <a:latin typeface="Cambria Math"/>
                      </a:rPr>
                      <m:t>,</m:t>
                    </m:r>
                    <m:r>
                      <a:rPr lang="en-CA" sz="2000" i="1">
                        <a:latin typeface="Cambria Math"/>
                      </a:rPr>
                      <m:t>𝜌</m:t>
                    </m:r>
                    <m:r>
                      <a:rPr lang="en-CA" sz="2000" i="1">
                        <a:latin typeface="Cambria Math"/>
                      </a:rPr>
                      <m:t>,</m:t>
                    </m:r>
                    <m:r>
                      <a:rPr lang="en-CA" sz="2000" i="1">
                        <a:latin typeface="Cambria Math"/>
                      </a:rPr>
                      <m:t>𝑣</m:t>
                    </m:r>
                  </m:oMath>
                </a14:m>
                <a:r>
                  <a:rPr lang="en-US" sz="2000"/>
                  <a:t> calibrated, one can generate SABR </a:t>
                </a:r>
                <a:r>
                  <a:rPr lang="en-US" sz="2000" smtClean="0"/>
                  <a:t>volatility (swaption volatility) </a:t>
                </a:r>
                <a:r>
                  <a:rPr lang="en-US" sz="2000"/>
                  <a:t>for any moneyness.</a:t>
                </a:r>
                <a:endParaRPr lang="en-CA" sz="2000"/>
              </a:p>
              <a:p>
                <a:pPr lvl="0" eaLnBrk="0" hangingPunct="0">
                  <a:buClr>
                    <a:srgbClr val="00B050"/>
                  </a:buClr>
                  <a:buFont typeface="Wingdings" panose="05000000000000000000" pitchFamily="2" charset="2"/>
                  <a:buChar char="§"/>
                </a:pPr>
                <a:r>
                  <a:rPr lang="en-US" sz="2000"/>
                  <a:t>Repeat the above process for each term and tenor.</a:t>
                </a:r>
                <a:endParaRPr lang="en-CA" sz="20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1752600"/>
                <a:ext cx="8077200" cy="4800600"/>
              </a:xfrm>
              <a:blipFill rotWithShape="1">
                <a:blip r:embed="rId2"/>
                <a:stretch>
                  <a:fillRect l="-604" t="-1652" b="-2922"/>
                </a:stretch>
              </a:blipFill>
            </p:spPr>
            <p:txBody>
              <a:bodyPr/>
              <a:lstStyle/>
              <a:p>
                <a:r>
                  <a:rPr lang="en-CA">
                    <a:noFill/>
                  </a:rPr>
                  <a:t> </a:t>
                </a:r>
              </a:p>
            </p:txBody>
          </p:sp>
        </mc:Fallback>
      </mc:AlternateContent>
    </p:spTree>
    <p:extLst>
      <p:ext uri="{BB962C8B-B14F-4D97-AF65-F5344CB8AC3E}">
        <p14:creationId xmlns:p14="http://schemas.microsoft.com/office/powerpoint/2010/main" val="2090399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hlinkClick r:id="rId2"/>
              </a:rPr>
              <a:t>http://</a:t>
            </a:r>
            <a:r>
              <a:rPr lang="en-CA" sz="1600" smtClean="0">
                <a:hlinkClick r:id="rId2"/>
              </a:rPr>
              <a:t>www.finpricing.com/lib/IrSwnVol.html</a:t>
            </a:r>
            <a:endParaRPr lang="en-CA" sz="1600" smtClean="0"/>
          </a:p>
          <a:p>
            <a:pPr marL="0" lvl="0" indent="0" algn="r">
              <a:spcBef>
                <a:spcPts val="1200"/>
              </a:spcBef>
              <a:buClr>
                <a:srgbClr val="00B050"/>
              </a:buClr>
              <a:buNone/>
            </a:pP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p:sp>
        <p:nvSpPr>
          <p:cNvPr id="3" name="Content Placeholder 2"/>
          <p:cNvSpPr>
            <a:spLocks noGrp="1"/>
          </p:cNvSpPr>
          <p:nvPr>
            <p:ph idx="1"/>
          </p:nvPr>
        </p:nvSpPr>
        <p:spPr>
          <a:xfrm>
            <a:off x="609600" y="1981200"/>
            <a:ext cx="8077200" cy="4419600"/>
          </a:xfrm>
        </p:spPr>
        <p:txBody>
          <a:bodyPr>
            <a:noAutofit/>
          </a:bodyPr>
          <a:lstStyle/>
          <a:p>
            <a:pPr marL="0" indent="0">
              <a:buNone/>
            </a:pPr>
            <a:r>
              <a:rPr lang="en-CA" sz="2400" smtClean="0"/>
              <a:t>	An </a:t>
            </a:r>
            <a:r>
              <a:rPr lang="en-CA" sz="2400"/>
              <a:t>implied volatility is the volatility implied by the market price of an option based </a:t>
            </a:r>
            <a:r>
              <a:rPr lang="en-CA" sz="2400" smtClean="0"/>
              <a:t>on the </a:t>
            </a:r>
            <a:r>
              <a:rPr lang="en-CA" sz="2400"/>
              <a:t>Black-Scholes option pricing model. An interest rate swaption volatility surface is a four-dimensional plot of the implied volatility of a swaption as a function of strike and expiry and tenor. </a:t>
            </a:r>
          </a:p>
          <a:p>
            <a:pPr marL="0" indent="0">
              <a:buNone/>
            </a:pPr>
            <a:r>
              <a:rPr lang="en-CA" sz="2400"/>
              <a:t>	</a:t>
            </a:r>
            <a:r>
              <a:rPr lang="en-CA" sz="2400" smtClean="0"/>
              <a:t>The </a:t>
            </a:r>
            <a:r>
              <a:rPr lang="en-CA" sz="2400"/>
              <a:t>term structures of implied volatilities which provide indications of the market’s near- and long-term uncertainty about future short- and long-term swap rates. A crucial property of the implied volatility surface is the absence of arbitrage.</a:t>
            </a:r>
          </a:p>
          <a:p>
            <a:pPr marL="0" indent="0">
              <a:buNone/>
            </a:pPr>
            <a:endParaRPr lang="en-PH"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p:sp>
        <p:nvSpPr>
          <p:cNvPr id="3" name="Content Placeholder 2"/>
          <p:cNvSpPr>
            <a:spLocks noGrp="1"/>
          </p:cNvSpPr>
          <p:nvPr>
            <p:ph idx="1"/>
          </p:nvPr>
        </p:nvSpPr>
        <p:spPr>
          <a:xfrm>
            <a:off x="762000" y="1524000"/>
            <a:ext cx="8077200" cy="5029200"/>
          </a:xfrm>
        </p:spPr>
        <p:txBody>
          <a:bodyPr>
            <a:noAutofit/>
          </a:bodyPr>
          <a:lstStyle/>
          <a:p>
            <a:pPr marL="0" lvl="0" indent="0" algn="ctr">
              <a:buNone/>
            </a:pPr>
            <a:r>
              <a:rPr lang="en-CA" sz="4000" smtClean="0"/>
              <a:t>Summary</a:t>
            </a:r>
            <a:endParaRPr lang="en-CA" sz="4000"/>
          </a:p>
          <a:p>
            <a:pPr lvl="0">
              <a:spcBef>
                <a:spcPts val="2400"/>
              </a:spcBef>
              <a:buClr>
                <a:srgbClr val="00B050"/>
              </a:buClr>
              <a:buFont typeface="Wingdings" panose="05000000000000000000" pitchFamily="2" charset="2"/>
              <a:buChar char="§"/>
            </a:pPr>
            <a:r>
              <a:rPr lang="en-CA" sz="2500"/>
              <a:t>Swaption Volatility Surface Introduction</a:t>
            </a:r>
          </a:p>
          <a:p>
            <a:pPr lvl="0">
              <a:spcBef>
                <a:spcPts val="2400"/>
              </a:spcBef>
              <a:buClr>
                <a:srgbClr val="00B050"/>
              </a:buClr>
              <a:buFont typeface="Wingdings" panose="05000000000000000000" pitchFamily="2" charset="2"/>
              <a:buChar char="§"/>
            </a:pPr>
            <a:r>
              <a:rPr lang="en-CA" sz="2500"/>
              <a:t>The Summary of Volatility Surface Construction Approaches</a:t>
            </a:r>
          </a:p>
          <a:p>
            <a:pPr>
              <a:spcBef>
                <a:spcPts val="2400"/>
              </a:spcBef>
              <a:buClr>
                <a:srgbClr val="00B050"/>
              </a:buClr>
              <a:buFont typeface="Wingdings" panose="05000000000000000000" pitchFamily="2" charset="2"/>
              <a:buChar char="§"/>
            </a:pPr>
            <a:r>
              <a:rPr lang="en-CA" sz="2500"/>
              <a:t>Arbitrage Free Conditions</a:t>
            </a:r>
          </a:p>
          <a:p>
            <a:pPr>
              <a:spcBef>
                <a:spcPts val="2400"/>
              </a:spcBef>
              <a:buClr>
                <a:srgbClr val="00B050"/>
              </a:buClr>
              <a:buFont typeface="Wingdings" panose="05000000000000000000" pitchFamily="2" charset="2"/>
              <a:buChar char="§"/>
            </a:pPr>
            <a:r>
              <a:rPr lang="en-CA" sz="2500"/>
              <a:t>The SABR Model</a:t>
            </a:r>
          </a:p>
          <a:p>
            <a:pPr lvl="0">
              <a:spcBef>
                <a:spcPts val="2400"/>
              </a:spcBef>
              <a:buClr>
                <a:srgbClr val="00B050"/>
              </a:buClr>
              <a:buFont typeface="Wingdings" panose="05000000000000000000" pitchFamily="2" charset="2"/>
              <a:buChar char="§"/>
            </a:pPr>
            <a:r>
              <a:rPr lang="en-CA" sz="2500" smtClean="0"/>
              <a:t>Swaption </a:t>
            </a:r>
            <a:r>
              <a:rPr lang="en-CA" sz="2500"/>
              <a:t>Volatility Surface </a:t>
            </a:r>
            <a:r>
              <a:rPr lang="en-CA" sz="2500" smtClean="0"/>
              <a:t>Construction via </a:t>
            </a:r>
            <a:r>
              <a:rPr lang="en-CA" sz="2500"/>
              <a:t>The SABR </a:t>
            </a:r>
            <a:r>
              <a:rPr lang="en-CA" sz="2500" smtClean="0"/>
              <a:t>Model</a:t>
            </a:r>
            <a:endParaRPr lang="en-CA" sz="2500"/>
          </a:p>
        </p:txBody>
      </p:sp>
    </p:spTree>
    <p:extLst>
      <p:ext uri="{BB962C8B-B14F-4D97-AF65-F5344CB8AC3E}">
        <p14:creationId xmlns:p14="http://schemas.microsoft.com/office/powerpoint/2010/main" val="2101160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p:sp>
        <p:nvSpPr>
          <p:cNvPr id="3" name="Content Placeholder 2"/>
          <p:cNvSpPr>
            <a:spLocks noGrp="1"/>
          </p:cNvSpPr>
          <p:nvPr>
            <p:ph idx="1"/>
          </p:nvPr>
        </p:nvSpPr>
        <p:spPr>
          <a:xfrm>
            <a:off x="685800" y="1600200"/>
            <a:ext cx="8077200" cy="4876800"/>
          </a:xfrm>
        </p:spPr>
        <p:txBody>
          <a:bodyPr>
            <a:noAutofit/>
          </a:bodyPr>
          <a:lstStyle/>
          <a:p>
            <a:pPr marL="0" lvl="0" indent="0" algn="ctr">
              <a:buNone/>
            </a:pPr>
            <a:r>
              <a:rPr lang="en-CA"/>
              <a:t>Swaption Volatility Surface Introduction</a:t>
            </a:r>
          </a:p>
          <a:p>
            <a:pPr lvl="0">
              <a:buClr>
                <a:srgbClr val="00B050"/>
              </a:buClr>
              <a:buFont typeface="Wingdings" panose="05000000000000000000" pitchFamily="2" charset="2"/>
              <a:buChar char="§"/>
            </a:pPr>
            <a:r>
              <a:rPr lang="en-CA" sz="2000"/>
              <a:t>An implied volatility is the volatility implied by the market price of an option based on the Black-Scholes option pricing model. </a:t>
            </a:r>
          </a:p>
          <a:p>
            <a:pPr lvl="0">
              <a:buClr>
                <a:srgbClr val="00B050"/>
              </a:buClr>
              <a:buFont typeface="Wingdings" panose="05000000000000000000" pitchFamily="2" charset="2"/>
              <a:buChar char="§"/>
            </a:pPr>
            <a:r>
              <a:rPr lang="en-CA" sz="2000"/>
              <a:t>An </a:t>
            </a:r>
            <a:r>
              <a:rPr lang="en-CA" sz="2000" smtClean="0"/>
              <a:t>swaption </a:t>
            </a:r>
            <a:r>
              <a:rPr lang="en-CA" sz="2000"/>
              <a:t>volatility surface is a four-dimensional plot of the implied volatility of a swaption as a function of strike and expiry and tenor. </a:t>
            </a:r>
          </a:p>
          <a:p>
            <a:pPr lvl="0">
              <a:buClr>
                <a:srgbClr val="00B050"/>
              </a:buClr>
              <a:buFont typeface="Wingdings" panose="05000000000000000000" pitchFamily="2" charset="2"/>
              <a:buChar char="§"/>
            </a:pPr>
            <a:r>
              <a:rPr lang="en-CA" sz="2000"/>
              <a:t>The term structures of implied volatilities </a:t>
            </a:r>
            <a:r>
              <a:rPr lang="en-CA" sz="2000" smtClean="0"/>
              <a:t>provide </a:t>
            </a:r>
            <a:r>
              <a:rPr lang="en-CA" sz="2000"/>
              <a:t>indications of the market’s near- and long-term uncertainty about future short- and long-term swap rates.</a:t>
            </a:r>
          </a:p>
          <a:p>
            <a:pPr lvl="0">
              <a:buClr>
                <a:srgbClr val="00B050"/>
              </a:buClr>
              <a:buFont typeface="Wingdings" panose="05000000000000000000" pitchFamily="2" charset="2"/>
              <a:buChar char="§"/>
            </a:pPr>
            <a:r>
              <a:rPr lang="en-CA" sz="2000"/>
              <a:t>Vol skew or smile pattern is directly related to the conditional non-nomality of the underlying return risk-neutral distribution. </a:t>
            </a:r>
          </a:p>
          <a:p>
            <a:pPr lvl="0">
              <a:buClr>
                <a:srgbClr val="00B050"/>
              </a:buClr>
              <a:buFont typeface="Wingdings" panose="05000000000000000000" pitchFamily="2" charset="2"/>
              <a:buChar char="§"/>
            </a:pPr>
            <a:r>
              <a:rPr lang="en-CA" sz="2000"/>
              <a:t>In particular, a smile reflects fat tails in the return distribution whereas a skew indicates return distribution asymmetry.</a:t>
            </a:r>
          </a:p>
          <a:p>
            <a:pPr lvl="0">
              <a:buClr>
                <a:srgbClr val="00B050"/>
              </a:buClr>
              <a:buFont typeface="Wingdings" panose="05000000000000000000" pitchFamily="2" charset="2"/>
              <a:buChar char="§"/>
            </a:pPr>
            <a:r>
              <a:rPr lang="en-CA" sz="2000"/>
              <a:t>A crucial property of the implied volatility surface is the absence of arbitrage.</a:t>
            </a:r>
          </a:p>
        </p:txBody>
      </p:sp>
    </p:spTree>
    <p:extLst>
      <p:ext uri="{BB962C8B-B14F-4D97-AF65-F5344CB8AC3E}">
        <p14:creationId xmlns:p14="http://schemas.microsoft.com/office/powerpoint/2010/main" val="364509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p:sp>
        <p:nvSpPr>
          <p:cNvPr id="3" name="Content Placeholder 2"/>
          <p:cNvSpPr>
            <a:spLocks noGrp="1"/>
          </p:cNvSpPr>
          <p:nvPr>
            <p:ph idx="1"/>
          </p:nvPr>
        </p:nvSpPr>
        <p:spPr>
          <a:xfrm>
            <a:off x="685800" y="1676400"/>
            <a:ext cx="8077200" cy="4876800"/>
          </a:xfrm>
        </p:spPr>
        <p:txBody>
          <a:bodyPr>
            <a:noAutofit/>
          </a:bodyPr>
          <a:lstStyle/>
          <a:p>
            <a:pPr marL="0" lvl="0" indent="0" algn="ctr">
              <a:buNone/>
            </a:pPr>
            <a:r>
              <a:rPr lang="en-CA"/>
              <a:t>The Summary of Volatility Surface </a:t>
            </a:r>
            <a:endParaRPr lang="en-CA" smtClean="0"/>
          </a:p>
          <a:p>
            <a:pPr marL="0" lvl="0" indent="0" algn="ctr">
              <a:buNone/>
            </a:pPr>
            <a:r>
              <a:rPr lang="en-CA" smtClean="0"/>
              <a:t>Construction </a:t>
            </a:r>
            <a:r>
              <a:rPr lang="en-CA"/>
              <a:t>Approaches</a:t>
            </a:r>
          </a:p>
          <a:p>
            <a:pPr>
              <a:spcBef>
                <a:spcPts val="1000"/>
              </a:spcBef>
              <a:buClr>
                <a:srgbClr val="00B050"/>
              </a:buClr>
              <a:buFont typeface="Wingdings" panose="05000000000000000000" pitchFamily="2" charset="2"/>
              <a:buChar char="§"/>
            </a:pPr>
            <a:r>
              <a:rPr lang="en-CA" sz="2000"/>
              <a:t>To construct a reliable volatility surface, it is necessarily to apply robust interpolation methods to a set of discrete volatility data. Arbitrage free conditions may be implicitly or explicitly embedded in the procedure. Typical approaches </a:t>
            </a:r>
            <a:r>
              <a:rPr lang="en-CA" sz="2000" smtClean="0"/>
              <a:t>are</a:t>
            </a:r>
          </a:p>
          <a:p>
            <a:pPr lvl="1">
              <a:spcBef>
                <a:spcPts val="1000"/>
              </a:spcBef>
              <a:buClr>
                <a:srgbClr val="00B050"/>
              </a:buClr>
              <a:buFont typeface="Wingdings" panose="05000000000000000000" pitchFamily="2" charset="2"/>
              <a:buChar char="§"/>
            </a:pPr>
            <a:r>
              <a:rPr lang="en-CA" sz="1800" smtClean="0"/>
              <a:t>Local </a:t>
            </a:r>
            <a:r>
              <a:rPr lang="en-CA" sz="1800"/>
              <a:t>Volatility </a:t>
            </a:r>
            <a:r>
              <a:rPr lang="en-CA" sz="1800" smtClean="0"/>
              <a:t>Model: a generalisation of the Blaack-Scholes model.</a:t>
            </a:r>
            <a:endParaRPr lang="en-CA" sz="1800"/>
          </a:p>
          <a:p>
            <a:pPr lvl="1">
              <a:spcBef>
                <a:spcPts val="1000"/>
              </a:spcBef>
              <a:buClr>
                <a:srgbClr val="00B050"/>
              </a:buClr>
              <a:buFont typeface="Wingdings" panose="05000000000000000000" pitchFamily="2" charset="2"/>
              <a:buChar char="§"/>
            </a:pPr>
            <a:r>
              <a:rPr lang="en-CA" sz="1800"/>
              <a:t>Stochastic Volatility Models: such as SABR, Heston, Levy</a:t>
            </a:r>
          </a:p>
          <a:p>
            <a:pPr lvl="1">
              <a:spcBef>
                <a:spcPts val="1000"/>
              </a:spcBef>
              <a:buClr>
                <a:srgbClr val="00B050"/>
              </a:buClr>
              <a:buFont typeface="Wingdings" panose="05000000000000000000" pitchFamily="2" charset="2"/>
              <a:buChar char="§"/>
            </a:pPr>
            <a:r>
              <a:rPr lang="en-CA" sz="1800"/>
              <a:t>Parametric or Semi-Parametric Models: such as SVI, Omega</a:t>
            </a:r>
          </a:p>
          <a:p>
            <a:pPr lvl="1">
              <a:spcBef>
                <a:spcPts val="1000"/>
              </a:spcBef>
              <a:buClr>
                <a:srgbClr val="00B050"/>
              </a:buClr>
              <a:buFont typeface="Wingdings" panose="05000000000000000000" pitchFamily="2" charset="2"/>
              <a:buChar char="§"/>
            </a:pPr>
            <a:r>
              <a:rPr lang="en-CA" sz="1800"/>
              <a:t>Market Volatility Model: d</a:t>
            </a:r>
            <a:r>
              <a:rPr lang="en-CA" sz="1800" smtClean="0"/>
              <a:t>irectly </a:t>
            </a:r>
            <a:r>
              <a:rPr lang="en-CA" sz="1800"/>
              <a:t>modeling </a:t>
            </a:r>
            <a:r>
              <a:rPr lang="en-CA" sz="1800" smtClean="0"/>
              <a:t>the </a:t>
            </a:r>
            <a:r>
              <a:rPr lang="en-CA" sz="1800"/>
              <a:t>implied volatility dynamics</a:t>
            </a:r>
          </a:p>
          <a:p>
            <a:pPr lvl="1">
              <a:spcBef>
                <a:spcPts val="1000"/>
              </a:spcBef>
              <a:buClr>
                <a:srgbClr val="00B050"/>
              </a:buClr>
              <a:buFont typeface="Wingdings" panose="05000000000000000000" pitchFamily="2" charset="2"/>
              <a:buChar char="§"/>
            </a:pPr>
            <a:r>
              <a:rPr lang="en-CA" sz="1800"/>
              <a:t>Interpolation/Extrapolation Model: interpolating or extrapolating volatility data using specific function forms</a:t>
            </a:r>
          </a:p>
          <a:p>
            <a:pPr marL="0" indent="0">
              <a:buNone/>
            </a:pPr>
            <a:endParaRPr lang="en-PH" sz="2200"/>
          </a:p>
        </p:txBody>
      </p:sp>
    </p:spTree>
    <p:extLst>
      <p:ext uri="{BB962C8B-B14F-4D97-AF65-F5344CB8AC3E}">
        <p14:creationId xmlns:p14="http://schemas.microsoft.com/office/powerpoint/2010/main" val="213480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Arbitrage Free Conditions</a:t>
            </a:r>
          </a:p>
          <a:p>
            <a:pPr lvl="0">
              <a:spcBef>
                <a:spcPts val="1200"/>
              </a:spcBef>
              <a:buClr>
                <a:srgbClr val="00B050"/>
              </a:buClr>
              <a:buFont typeface="Wingdings" panose="05000000000000000000" pitchFamily="2" charset="2"/>
              <a:buChar char="§"/>
            </a:pPr>
            <a:r>
              <a:rPr lang="en-CA" sz="2200"/>
              <a:t>Any volatility models must meet arbitrage free conditions.</a:t>
            </a:r>
          </a:p>
          <a:p>
            <a:pPr lvl="0">
              <a:spcBef>
                <a:spcPts val="1200"/>
              </a:spcBef>
              <a:buClr>
                <a:srgbClr val="00B050"/>
              </a:buClr>
              <a:buFont typeface="Wingdings" panose="05000000000000000000" pitchFamily="2" charset="2"/>
              <a:buChar char="§"/>
            </a:pPr>
            <a:r>
              <a:rPr lang="en-CA" sz="2200"/>
              <a:t>Typical arbitrage free conditions</a:t>
            </a:r>
          </a:p>
          <a:p>
            <a:pPr lvl="1">
              <a:spcBef>
                <a:spcPts val="1200"/>
              </a:spcBef>
              <a:buClr>
                <a:srgbClr val="00B050"/>
              </a:buClr>
              <a:buFont typeface="Arial" panose="020B0604020202020204" pitchFamily="34" charset="0"/>
              <a:buChar char="•"/>
            </a:pPr>
            <a:r>
              <a:rPr lang="en-CA" sz="2000"/>
              <a:t>Static arbitrage free condition: Static arbitrage free condition makes it impossible to invest nothing today and receive positive return tomorrow. </a:t>
            </a:r>
          </a:p>
          <a:p>
            <a:pPr lvl="1">
              <a:spcBef>
                <a:spcPts val="1200"/>
              </a:spcBef>
              <a:buClr>
                <a:srgbClr val="00B050"/>
              </a:buClr>
              <a:buFont typeface="Arial" panose="020B0604020202020204" pitchFamily="34" charset="0"/>
              <a:buChar char="•"/>
            </a:pPr>
            <a:r>
              <a:rPr lang="en-CA" sz="2000"/>
              <a:t>Calendar arbitrage free condition: The cost of a calendar spread should be positive.</a:t>
            </a:r>
          </a:p>
          <a:p>
            <a:pPr lvl="1">
              <a:spcBef>
                <a:spcPts val="1200"/>
              </a:spcBef>
              <a:buClr>
                <a:srgbClr val="00B050"/>
              </a:buClr>
              <a:buFont typeface="Arial" panose="020B0604020202020204" pitchFamily="34" charset="0"/>
              <a:buChar char="•"/>
            </a:pPr>
            <a:r>
              <a:rPr lang="en-CA" sz="2000"/>
              <a:t>Vertical (spread) arbitrage free condition: The cost of a vertical spread should be positive.</a:t>
            </a:r>
          </a:p>
          <a:p>
            <a:pPr lvl="1">
              <a:spcBef>
                <a:spcPts val="1200"/>
              </a:spcBef>
              <a:buClr>
                <a:srgbClr val="00B050"/>
              </a:buClr>
              <a:buFont typeface="Arial" panose="020B0604020202020204" pitchFamily="34" charset="0"/>
              <a:buChar char="•"/>
            </a:pPr>
            <a:r>
              <a:rPr lang="en-CA" sz="2000"/>
              <a:t>Horizontal (butterfly) arbitrage free condition: The cost of a butterfly spread should be positive</a:t>
            </a:r>
            <a:r>
              <a:rPr lang="en-CA" sz="2000" smtClean="0"/>
              <a:t>.</a:t>
            </a:r>
            <a:endParaRPr lang="en-CA" sz="2000"/>
          </a:p>
        </p:txBody>
      </p:sp>
    </p:spTree>
    <p:extLst>
      <p:ext uri="{BB962C8B-B14F-4D97-AF65-F5344CB8AC3E}">
        <p14:creationId xmlns:p14="http://schemas.microsoft.com/office/powerpoint/2010/main" val="55040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Arbitrage Free </a:t>
            </a:r>
            <a:r>
              <a:rPr lang="en-CA" smtClean="0"/>
              <a:t>Conditions (Cont)</a:t>
            </a:r>
            <a:endParaRPr lang="en-CA"/>
          </a:p>
          <a:p>
            <a:pPr lvl="0">
              <a:spcBef>
                <a:spcPts val="1800"/>
              </a:spcBef>
              <a:buClr>
                <a:srgbClr val="00B050"/>
              </a:buClr>
              <a:buFont typeface="Wingdings" panose="05000000000000000000" pitchFamily="2" charset="2"/>
              <a:buChar char="§"/>
            </a:pPr>
            <a:r>
              <a:rPr lang="en-CA" sz="2400" smtClean="0"/>
              <a:t>Vertical </a:t>
            </a:r>
            <a:r>
              <a:rPr lang="en-CA" sz="2400"/>
              <a:t>arbitrage free and horizontal arbitrage free conditions </a:t>
            </a:r>
            <a:r>
              <a:rPr lang="en-CA" sz="2400" smtClean="0"/>
              <a:t>for </a:t>
            </a:r>
            <a:r>
              <a:rPr lang="en-CA" sz="2400"/>
              <a:t>swaption volatility </a:t>
            </a:r>
            <a:r>
              <a:rPr lang="en-CA" sz="2400" smtClean="0"/>
              <a:t>surfaces depend on different strikes.</a:t>
            </a:r>
            <a:endParaRPr lang="en-CA" sz="2400" smtClean="0"/>
          </a:p>
          <a:p>
            <a:pPr lvl="0">
              <a:spcBef>
                <a:spcPts val="1800"/>
              </a:spcBef>
              <a:buClr>
                <a:srgbClr val="00B050"/>
              </a:buClr>
              <a:buFont typeface="Wingdings" panose="05000000000000000000" pitchFamily="2" charset="2"/>
              <a:buChar char="§"/>
            </a:pPr>
            <a:r>
              <a:rPr lang="en-CA" sz="2400" smtClean="0"/>
              <a:t>There is no calendar arbitrage in swaption volatility surfaces as swaptions with different expiries and tenors have different underlying swaps and are associated with different indices. In other words, they can be treated independently.</a:t>
            </a:r>
          </a:p>
          <a:p>
            <a:pPr lvl="0">
              <a:spcBef>
                <a:spcPts val="1800"/>
              </a:spcBef>
              <a:buClr>
                <a:srgbClr val="00B050"/>
              </a:buClr>
              <a:buFont typeface="Wingdings" panose="05000000000000000000" pitchFamily="2" charset="2"/>
              <a:buChar char="§"/>
            </a:pPr>
            <a:r>
              <a:rPr lang="en-CA" sz="2400"/>
              <a:t>The absence of triangular arbitrage condition is sufficient to exclude static arbitrages in swaption surfaces</a:t>
            </a:r>
            <a:r>
              <a:rPr lang="en-CA" sz="2400" smtClean="0"/>
              <a:t>.</a:t>
            </a:r>
            <a:endParaRPr lang="en-CA" sz="2400"/>
          </a:p>
        </p:txBody>
      </p:sp>
    </p:spTree>
    <p:extLst>
      <p:ext uri="{BB962C8B-B14F-4D97-AF65-F5344CB8AC3E}">
        <p14:creationId xmlns:p14="http://schemas.microsoft.com/office/powerpoint/2010/main" val="84313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Arbitrage Free </a:t>
                </a:r>
                <a:r>
                  <a:rPr lang="en-CA" smtClean="0"/>
                  <a:t>Conditions (Cont)</a:t>
                </a:r>
                <a:endParaRPr lang="en-CA"/>
              </a:p>
              <a:p>
                <a:pPr lvl="1">
                  <a:spcBef>
                    <a:spcPts val="1200"/>
                  </a:spcBef>
                  <a:buClr>
                    <a:srgbClr val="00B050"/>
                  </a:buClr>
                  <a:buFont typeface="Arial" panose="020B0604020202020204" pitchFamily="34" charset="0"/>
                  <a:buChar char="•"/>
                </a:pPr>
                <a:r>
                  <a:rPr lang="en-CA" sz="2000" smtClean="0"/>
                  <a:t>Let </a:t>
                </a:r>
                <a14:m>
                  <m:oMath xmlns:m="http://schemas.openxmlformats.org/officeDocument/2006/math">
                    <m:r>
                      <a:rPr lang="en-CA" sz="2000" i="1">
                        <a:latin typeface="Cambria Math"/>
                      </a:rPr>
                      <m:t>𝑆𝑤</m:t>
                    </m:r>
                    <m:r>
                      <a:rPr lang="en-CA" sz="2000" i="1">
                        <a:latin typeface="Cambria Math"/>
                      </a:rPr>
                      <m:t>(</m:t>
                    </m:r>
                    <m:r>
                      <a:rPr lang="en-CA" sz="2000" i="1">
                        <a:latin typeface="Cambria Math"/>
                      </a:rPr>
                      <m:t>𝑡</m:t>
                    </m:r>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𝑠</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𝑒</m:t>
                        </m:r>
                      </m:sub>
                    </m:sSub>
                    <m:r>
                      <a:rPr lang="en-CA" sz="2000" i="1">
                        <a:latin typeface="Cambria Math"/>
                      </a:rPr>
                      <m:t>,</m:t>
                    </m:r>
                    <m:r>
                      <a:rPr lang="en-CA" sz="2000" i="1">
                        <a:latin typeface="Cambria Math"/>
                      </a:rPr>
                      <m:t>𝐾</m:t>
                    </m:r>
                    <m:r>
                      <a:rPr lang="en-CA" sz="2000" i="1">
                        <a:latin typeface="Cambria Math"/>
                      </a:rPr>
                      <m:t>)</m:t>
                    </m:r>
                  </m:oMath>
                </a14:m>
                <a:r>
                  <a:rPr lang="en-CA" sz="2000"/>
                  <a:t> be the present value of a swaption at time t, where </a:t>
                </a:r>
                <a14:m>
                  <m:oMath xmlns:m="http://schemas.openxmlformats.org/officeDocument/2006/math">
                    <m:sSub>
                      <m:sSubPr>
                        <m:ctrlPr>
                          <a:rPr lang="en-CA" sz="2000" i="1">
                            <a:latin typeface="Cambria Math"/>
                          </a:rPr>
                        </m:ctrlPr>
                      </m:sSubPr>
                      <m:e>
                        <m:r>
                          <a:rPr lang="en-CA" sz="2000" i="1">
                            <a:latin typeface="Cambria Math"/>
                          </a:rPr>
                          <m:t>𝑇</m:t>
                        </m:r>
                      </m:e>
                      <m:sub>
                        <m:r>
                          <a:rPr lang="en-CA" sz="2000" i="1">
                            <a:latin typeface="Cambria Math"/>
                          </a:rPr>
                          <m:t>𝑠</m:t>
                        </m:r>
                      </m:sub>
                    </m:sSub>
                  </m:oMath>
                </a14:m>
                <a:r>
                  <a:rPr lang="en-CA" sz="2000"/>
                  <a:t> is the start date of the underlying swap; </a:t>
                </a:r>
                <a14:m>
                  <m:oMath xmlns:m="http://schemas.openxmlformats.org/officeDocument/2006/math">
                    <m:sSub>
                      <m:sSubPr>
                        <m:ctrlPr>
                          <a:rPr lang="en-CA" sz="2000" i="1">
                            <a:latin typeface="Cambria Math"/>
                          </a:rPr>
                        </m:ctrlPr>
                      </m:sSubPr>
                      <m:e>
                        <m:r>
                          <a:rPr lang="en-CA" sz="2000" i="1">
                            <a:latin typeface="Cambria Math"/>
                          </a:rPr>
                          <m:t>𝑇</m:t>
                        </m:r>
                      </m:e>
                      <m:sub>
                        <m:r>
                          <a:rPr lang="en-CA" sz="2000" i="1">
                            <a:latin typeface="Cambria Math"/>
                          </a:rPr>
                          <m:t>𝑒</m:t>
                        </m:r>
                      </m:sub>
                    </m:sSub>
                  </m:oMath>
                </a14:m>
                <a:r>
                  <a:rPr lang="en-CA" sz="2000"/>
                  <a:t> is the end date of the underlying swap; K is the fixed rate of the underlying swap.</a:t>
                </a:r>
              </a:p>
              <a:p>
                <a:pPr lvl="1">
                  <a:spcBef>
                    <a:spcPts val="1200"/>
                  </a:spcBef>
                  <a:buClr>
                    <a:srgbClr val="00B050"/>
                  </a:buClr>
                  <a:buFont typeface="Arial" panose="020B0604020202020204" pitchFamily="34" charset="0"/>
                  <a:buChar char="•"/>
                </a:pPr>
                <a:r>
                  <a:rPr lang="en-CA" sz="2000"/>
                  <a:t>The triangular arbitrage free conditions are</a:t>
                </a:r>
              </a:p>
              <a:p>
                <a:pPr marL="0" indent="0">
                  <a:spcBef>
                    <a:spcPts val="1200"/>
                  </a:spcBef>
                  <a:buClr>
                    <a:srgbClr val="00B050"/>
                  </a:buClr>
                  <a:buNone/>
                </a:pPr>
                <a:r>
                  <a:rPr lang="en-CA" sz="2000" smtClean="0"/>
                  <a:t>	</a:t>
                </a:r>
                <a14:m>
                  <m:oMath xmlns:m="http://schemas.openxmlformats.org/officeDocument/2006/math">
                    <m:r>
                      <a:rPr lang="en-CA" sz="2000" i="1">
                        <a:latin typeface="Cambria Math"/>
                      </a:rPr>
                      <m:t>𝑆𝑤</m:t>
                    </m:r>
                    <m:r>
                      <a:rPr lang="en-CA" sz="2000" i="1">
                        <a:latin typeface="Cambria Math"/>
                      </a:rPr>
                      <m:t>(</m:t>
                    </m:r>
                    <m:sSub>
                      <m:sSubPr>
                        <m:ctrlPr>
                          <a:rPr lang="en-CA" sz="2000" i="1">
                            <a:latin typeface="Cambria Math"/>
                          </a:rPr>
                        </m:ctrlPr>
                      </m:sSubPr>
                      <m:e>
                        <m:r>
                          <a:rPr lang="en-CA" sz="2000" i="1">
                            <a:latin typeface="Cambria Math"/>
                          </a:rPr>
                          <m:t>𝑡</m:t>
                        </m:r>
                      </m:e>
                      <m:sub>
                        <m:r>
                          <a:rPr lang="en-CA" sz="2000" i="1">
                            <a:latin typeface="Cambria Math"/>
                          </a:rPr>
                          <m:t>1</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𝑠</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𝑒</m:t>
                        </m:r>
                      </m:sub>
                    </m:sSub>
                    <m:r>
                      <a:rPr lang="en-CA" sz="2000" i="1">
                        <a:latin typeface="Cambria Math"/>
                      </a:rPr>
                      <m:t>,</m:t>
                    </m:r>
                    <m:r>
                      <a:rPr lang="en-CA" sz="2000" i="1">
                        <a:latin typeface="Cambria Math"/>
                      </a:rPr>
                      <m:t>𝐾</m:t>
                    </m:r>
                    <m:r>
                      <a:rPr lang="en-CA" sz="2000" i="1">
                        <a:latin typeface="Cambria Math"/>
                      </a:rPr>
                      <m:t>)≤</m:t>
                    </m:r>
                    <m:r>
                      <a:rPr lang="en-CA" sz="2000" i="1">
                        <a:latin typeface="Cambria Math"/>
                      </a:rPr>
                      <m:t>𝑆𝑤</m:t>
                    </m:r>
                    <m:r>
                      <a:rPr lang="en-CA" sz="2000" i="1">
                        <a:latin typeface="Cambria Math"/>
                      </a:rPr>
                      <m:t>(</m:t>
                    </m:r>
                    <m:sSub>
                      <m:sSubPr>
                        <m:ctrlPr>
                          <a:rPr lang="en-CA" sz="2000" i="1">
                            <a:latin typeface="Cambria Math"/>
                          </a:rPr>
                        </m:ctrlPr>
                      </m:sSubPr>
                      <m:e>
                        <m:r>
                          <a:rPr lang="en-CA" sz="2000" i="1">
                            <a:latin typeface="Cambria Math"/>
                          </a:rPr>
                          <m:t>𝑡</m:t>
                        </m:r>
                      </m:e>
                      <m:sub>
                        <m:r>
                          <a:rPr lang="en-CA" sz="2000" i="1">
                            <a:latin typeface="Cambria Math"/>
                          </a:rPr>
                          <m:t>2</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𝑠</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𝑒</m:t>
                        </m:r>
                      </m:sub>
                    </m:sSub>
                    <m:r>
                      <a:rPr lang="en-CA" sz="2000" i="1">
                        <a:latin typeface="Cambria Math"/>
                      </a:rPr>
                      <m:t>,</m:t>
                    </m:r>
                    <m:r>
                      <a:rPr lang="en-CA" sz="2000" i="1">
                        <a:latin typeface="Cambria Math"/>
                      </a:rPr>
                      <m:t>𝐾</m:t>
                    </m:r>
                    <m:r>
                      <a:rPr lang="en-CA" sz="2000" i="1">
                        <a:latin typeface="Cambria Math"/>
                      </a:rPr>
                      <m:t>)</m:t>
                    </m:r>
                  </m:oMath>
                </a14:m>
                <a:r>
                  <a:rPr lang="en-CA" sz="2000"/>
                  <a:t> 	</a:t>
                </a:r>
                <a:r>
                  <a:rPr lang="en-CA" sz="2000" smtClean="0"/>
                  <a:t>where </a:t>
                </a:r>
                <a14:m>
                  <m:oMath xmlns:m="http://schemas.openxmlformats.org/officeDocument/2006/math">
                    <m:sSub>
                      <m:sSubPr>
                        <m:ctrlPr>
                          <a:rPr lang="en-CA" sz="2000" i="1">
                            <a:latin typeface="Cambria Math"/>
                          </a:rPr>
                        </m:ctrlPr>
                      </m:sSubPr>
                      <m:e>
                        <m:r>
                          <a:rPr lang="en-CA" sz="2000" i="1">
                            <a:latin typeface="Cambria Math"/>
                          </a:rPr>
                          <m:t>𝑡</m:t>
                        </m:r>
                      </m:e>
                      <m:sub>
                        <m:r>
                          <a:rPr lang="en-CA" sz="2000" i="1">
                            <a:latin typeface="Cambria Math"/>
                          </a:rPr>
                          <m:t>1</m:t>
                        </m:r>
                      </m:sub>
                    </m:sSub>
                    <m:r>
                      <a:rPr lang="en-CA" sz="2000" i="1">
                        <a:latin typeface="Cambria Math"/>
                      </a:rPr>
                      <m:t>≤</m:t>
                    </m:r>
                    <m:sSub>
                      <m:sSubPr>
                        <m:ctrlPr>
                          <a:rPr lang="en-CA" sz="2000" i="1">
                            <a:latin typeface="Cambria Math"/>
                          </a:rPr>
                        </m:ctrlPr>
                      </m:sSubPr>
                      <m:e>
                        <m:r>
                          <a:rPr lang="en-CA" sz="2000" i="1">
                            <a:latin typeface="Cambria Math"/>
                          </a:rPr>
                          <m:t>𝑡</m:t>
                        </m:r>
                      </m:e>
                      <m:sub>
                        <m:r>
                          <a:rPr lang="en-CA" sz="2000" i="1">
                            <a:latin typeface="Cambria Math"/>
                          </a:rPr>
                          <m:t>2</m:t>
                        </m:r>
                      </m:sub>
                    </m:sSub>
                  </m:oMath>
                </a14:m>
                <a:endParaRPr lang="en-CA" sz="2000"/>
              </a:p>
              <a:p>
                <a:pPr marL="0" indent="0">
                  <a:spcBef>
                    <a:spcPts val="1200"/>
                  </a:spcBef>
                  <a:buClr>
                    <a:srgbClr val="00B050"/>
                  </a:buClr>
                  <a:buNone/>
                </a:pPr>
                <a:r>
                  <a:rPr lang="en-CA" sz="2000" smtClean="0"/>
                  <a:t>	</a:t>
                </a:r>
                <a14:m>
                  <m:oMath xmlns:m="http://schemas.openxmlformats.org/officeDocument/2006/math">
                    <m:r>
                      <a:rPr lang="en-CA" sz="2000" i="1">
                        <a:latin typeface="Cambria Math"/>
                      </a:rPr>
                      <m:t>𝑆𝑤</m:t>
                    </m:r>
                    <m:d>
                      <m:dPr>
                        <m:ctrlPr>
                          <a:rPr lang="en-CA" sz="2000" i="1">
                            <a:latin typeface="Cambria Math"/>
                          </a:rPr>
                        </m:ctrlPr>
                      </m:dPr>
                      <m:e>
                        <m:sSub>
                          <m:sSubPr>
                            <m:ctrlPr>
                              <a:rPr lang="en-CA" sz="2000" i="1">
                                <a:latin typeface="Cambria Math"/>
                              </a:rPr>
                            </m:ctrlPr>
                          </m:sSubPr>
                          <m:e>
                            <m:r>
                              <a:rPr lang="en-CA" sz="2000" i="1">
                                <a:latin typeface="Cambria Math"/>
                              </a:rPr>
                              <m:t>𝑇</m:t>
                            </m:r>
                          </m:e>
                          <m:sub>
                            <m:r>
                              <a:rPr lang="en-CA" sz="2000" i="1">
                                <a:latin typeface="Cambria Math"/>
                              </a:rPr>
                              <m:t>1</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1</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3</m:t>
                            </m:r>
                          </m:sub>
                        </m:sSub>
                        <m:r>
                          <a:rPr lang="en-CA" sz="2000" i="1">
                            <a:latin typeface="Cambria Math"/>
                          </a:rPr>
                          <m:t>,</m:t>
                        </m:r>
                        <m:r>
                          <a:rPr lang="en-CA" sz="2000" i="1">
                            <a:latin typeface="Cambria Math"/>
                          </a:rPr>
                          <m:t>𝐾</m:t>
                        </m:r>
                      </m:e>
                    </m:d>
                    <m:r>
                      <a:rPr lang="en-CA" sz="2000" i="1">
                        <a:latin typeface="Cambria Math"/>
                      </a:rPr>
                      <m:t>≤</m:t>
                    </m:r>
                    <m:r>
                      <a:rPr lang="en-CA" sz="2000" i="1">
                        <a:latin typeface="Cambria Math"/>
                      </a:rPr>
                      <m:t>𝑆𝑤</m:t>
                    </m:r>
                    <m:d>
                      <m:dPr>
                        <m:ctrlPr>
                          <a:rPr lang="en-CA" sz="2000" i="1">
                            <a:latin typeface="Cambria Math"/>
                          </a:rPr>
                        </m:ctrlPr>
                      </m:dPr>
                      <m:e>
                        <m:sSub>
                          <m:sSubPr>
                            <m:ctrlPr>
                              <a:rPr lang="en-CA" sz="2000" i="1">
                                <a:latin typeface="Cambria Math"/>
                              </a:rPr>
                            </m:ctrlPr>
                          </m:sSubPr>
                          <m:e>
                            <m:r>
                              <a:rPr lang="en-CA" sz="2000" i="1">
                                <a:latin typeface="Cambria Math"/>
                              </a:rPr>
                              <m:t>𝑇</m:t>
                            </m:r>
                          </m:e>
                          <m:sub>
                            <m:r>
                              <a:rPr lang="en-CA" sz="2000" i="1">
                                <a:latin typeface="Cambria Math"/>
                              </a:rPr>
                              <m:t>1</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1</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2</m:t>
                            </m:r>
                          </m:sub>
                        </m:sSub>
                        <m:r>
                          <a:rPr lang="en-CA" sz="2000" i="1">
                            <a:latin typeface="Cambria Math"/>
                          </a:rPr>
                          <m:t>,</m:t>
                        </m:r>
                        <m:r>
                          <a:rPr lang="en-CA" sz="2000" i="1">
                            <a:latin typeface="Cambria Math"/>
                          </a:rPr>
                          <m:t>𝐾</m:t>
                        </m:r>
                      </m:e>
                    </m:d>
                    <m:r>
                      <a:rPr lang="en-CA" sz="2000" i="1">
                        <a:latin typeface="Cambria Math"/>
                      </a:rPr>
                      <m:t>+</m:t>
                    </m:r>
                    <m:r>
                      <a:rPr lang="en-CA" sz="2000" i="1">
                        <a:latin typeface="Cambria Math"/>
                      </a:rPr>
                      <m:t>𝑆𝑤</m:t>
                    </m:r>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2</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2</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3</m:t>
                        </m:r>
                      </m:sub>
                    </m:sSub>
                    <m:r>
                      <a:rPr lang="en-CA" sz="2000" i="1">
                        <a:latin typeface="Cambria Math"/>
                      </a:rPr>
                      <m:t>,</m:t>
                    </m:r>
                    <m:r>
                      <a:rPr lang="en-CA" sz="2000" i="1">
                        <a:latin typeface="Cambria Math"/>
                      </a:rPr>
                      <m:t>𝐾</m:t>
                    </m:r>
                    <m:r>
                      <a:rPr lang="en-CA" sz="2000" i="1">
                        <a:latin typeface="Cambria Math"/>
                      </a:rPr>
                      <m:t>)</m:t>
                    </m:r>
                  </m:oMath>
                </a14:m>
                <a:r>
                  <a:rPr lang="en-CA" sz="2000"/>
                  <a:t> 	</a:t>
                </a:r>
              </a:p>
              <a:p>
                <a:pPr marL="0" indent="0">
                  <a:spcBef>
                    <a:spcPts val="1200"/>
                  </a:spcBef>
                  <a:buClr>
                    <a:srgbClr val="00B050"/>
                  </a:buClr>
                  <a:buNone/>
                </a:pPr>
                <a:r>
                  <a:rPr lang="en-CA" sz="2000" smtClean="0"/>
                  <a:t>	where </a:t>
                </a:r>
                <a14:m>
                  <m:oMath xmlns:m="http://schemas.openxmlformats.org/officeDocument/2006/math">
                    <m:sSub>
                      <m:sSubPr>
                        <m:ctrlPr>
                          <a:rPr lang="en-CA" sz="2000" i="1">
                            <a:latin typeface="Cambria Math"/>
                          </a:rPr>
                        </m:ctrlPr>
                      </m:sSubPr>
                      <m:e>
                        <m:r>
                          <a:rPr lang="en-CA" sz="2000" i="1">
                            <a:latin typeface="Cambria Math"/>
                          </a:rPr>
                          <m:t>𝑇</m:t>
                        </m:r>
                      </m:e>
                      <m:sub>
                        <m:r>
                          <a:rPr lang="en-CA" sz="2000" i="1">
                            <a:latin typeface="Cambria Math"/>
                          </a:rPr>
                          <m:t>1</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2</m:t>
                        </m:r>
                      </m:sub>
                    </m:sSub>
                    <m:r>
                      <a:rPr lang="en-CA" sz="2000" i="1">
                        <a:latin typeface="Cambria Math"/>
                      </a:rPr>
                      <m:t>≤</m:t>
                    </m:r>
                    <m:sSub>
                      <m:sSubPr>
                        <m:ctrlPr>
                          <a:rPr lang="en-CA" sz="2000" i="1">
                            <a:latin typeface="Cambria Math"/>
                          </a:rPr>
                        </m:ctrlPr>
                      </m:sSubPr>
                      <m:e>
                        <m:r>
                          <a:rPr lang="en-CA" sz="2000" i="1">
                            <a:latin typeface="Cambria Math"/>
                          </a:rPr>
                          <m:t>𝑇</m:t>
                        </m:r>
                      </m:e>
                      <m:sub>
                        <m:r>
                          <a:rPr lang="en-CA" sz="2000" i="1">
                            <a:latin typeface="Cambria Math"/>
                          </a:rPr>
                          <m:t>3</m:t>
                        </m:r>
                      </m:sub>
                    </m:sSub>
                  </m:oMath>
                </a14:m>
                <a:endParaRPr lang="en-CA" sz="2000"/>
              </a:p>
              <a:p>
                <a:pPr lvl="0">
                  <a:spcBef>
                    <a:spcPts val="1200"/>
                  </a:spcBef>
                  <a:buClr>
                    <a:srgbClr val="00B050"/>
                  </a:buClr>
                  <a:buFont typeface="Wingdings" panose="05000000000000000000" pitchFamily="2" charset="2"/>
                  <a:buChar char="§"/>
                </a:pPr>
                <a:r>
                  <a:rPr lang="en-CA" sz="2200"/>
                  <a:t>At FinPricing, we use the SABR model to construct swaption volatility surfaces following the best market practice</a:t>
                </a:r>
                <a:r>
                  <a:rPr lang="en-CA" sz="2200" smtClean="0"/>
                  <a:t>.</a:t>
                </a:r>
                <a:endParaRPr lang="en-CA" sz="22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676400"/>
                <a:ext cx="8077200" cy="4800600"/>
              </a:xfrm>
              <a:blipFill rotWithShape="1">
                <a:blip r:embed="rId2"/>
                <a:stretch>
                  <a:fillRect l="-830" t="-1650"/>
                </a:stretch>
              </a:blipFill>
            </p:spPr>
            <p:txBody>
              <a:bodyPr/>
              <a:lstStyle/>
              <a:p>
                <a:r>
                  <a:rPr lang="en-CA">
                    <a:noFill/>
                  </a:rPr>
                  <a:t> </a:t>
                </a:r>
              </a:p>
            </p:txBody>
          </p:sp>
        </mc:Fallback>
      </mc:AlternateContent>
    </p:spTree>
    <p:extLst>
      <p:ext uri="{BB962C8B-B14F-4D97-AF65-F5344CB8AC3E}">
        <p14:creationId xmlns:p14="http://schemas.microsoft.com/office/powerpoint/2010/main" val="3017961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Swaption Volatility</a:t>
            </a:r>
            <a:endParaRPr lang="en-PH" sz="2400" dirty="0"/>
          </a:p>
        </p:txBody>
      </p:sp>
      <p:sp>
        <p:nvSpPr>
          <p:cNvPr id="3" name="Content Placeholder 2"/>
          <p:cNvSpPr>
            <a:spLocks noGrp="1"/>
          </p:cNvSpPr>
          <p:nvPr>
            <p:ph idx="1"/>
          </p:nvPr>
        </p:nvSpPr>
        <p:spPr>
          <a:xfrm>
            <a:off x="685800" y="1676400"/>
            <a:ext cx="8077200" cy="4800600"/>
          </a:xfrm>
        </p:spPr>
        <p:txBody>
          <a:bodyPr>
            <a:noAutofit/>
          </a:bodyPr>
          <a:lstStyle/>
          <a:p>
            <a:pPr marL="0" lvl="0" indent="0" algn="ctr">
              <a:buNone/>
            </a:pPr>
            <a:r>
              <a:rPr lang="en-CA"/>
              <a:t>The SABR Model</a:t>
            </a:r>
          </a:p>
          <a:p>
            <a:pPr lvl="0">
              <a:spcBef>
                <a:spcPts val="1200"/>
              </a:spcBef>
              <a:buClr>
                <a:srgbClr val="00B050"/>
              </a:buClr>
              <a:buFont typeface="Wingdings" panose="05000000000000000000" pitchFamily="2" charset="2"/>
              <a:buChar char="§"/>
            </a:pPr>
            <a:r>
              <a:rPr lang="en-CA" sz="2200"/>
              <a:t>SABR stands for “stochastic alpha, beta, rho” referring to the parameters of the model.</a:t>
            </a:r>
          </a:p>
          <a:p>
            <a:pPr lvl="0">
              <a:spcBef>
                <a:spcPts val="1200"/>
              </a:spcBef>
              <a:buClr>
                <a:srgbClr val="00B050"/>
              </a:buClr>
              <a:buFont typeface="Wingdings" panose="05000000000000000000" pitchFamily="2" charset="2"/>
              <a:buChar char="§"/>
            </a:pPr>
            <a:r>
              <a:rPr lang="en-CA" sz="2200"/>
              <a:t>The SABR model is a stochastic volatility model for the evolution of the forward price of an asset, which attempts to capture the volatility smile/skew in derivative markets.</a:t>
            </a:r>
          </a:p>
          <a:p>
            <a:pPr lvl="0">
              <a:spcBef>
                <a:spcPts val="1200"/>
              </a:spcBef>
              <a:buClr>
                <a:srgbClr val="00B050"/>
              </a:buClr>
              <a:buFont typeface="Wingdings" panose="05000000000000000000" pitchFamily="2" charset="2"/>
              <a:buChar char="§"/>
            </a:pPr>
            <a:r>
              <a:rPr lang="en-CA" sz="2200"/>
              <a:t>There is a closed-form approximation of the implied volatility of the SABR model.</a:t>
            </a:r>
          </a:p>
          <a:p>
            <a:pPr lvl="0">
              <a:spcBef>
                <a:spcPts val="1200"/>
              </a:spcBef>
              <a:buClr>
                <a:srgbClr val="00B050"/>
              </a:buClr>
              <a:buFont typeface="Wingdings" panose="05000000000000000000" pitchFamily="2" charset="2"/>
              <a:buChar char="§"/>
            </a:pPr>
            <a:r>
              <a:rPr lang="en-US" sz="2200"/>
              <a:t>In the swaption volatility case, the underlying asset is the forward swap rate</a:t>
            </a:r>
            <a:r>
              <a:rPr lang="en-US" sz="2200" smtClean="0"/>
              <a:t>.</a:t>
            </a:r>
            <a:endParaRPr lang="en-CA" sz="2200"/>
          </a:p>
        </p:txBody>
      </p:sp>
    </p:spTree>
    <p:extLst>
      <p:ext uri="{BB962C8B-B14F-4D97-AF65-F5344CB8AC3E}">
        <p14:creationId xmlns:p14="http://schemas.microsoft.com/office/powerpoint/2010/main" val="1359267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994</Words>
  <Application>Microsoft Office PowerPoint</Application>
  <PresentationFormat>On-screen Show (4:3)</PresentationFormat>
  <Paragraphs>104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How to Construct Swaption Volatility Surfaces</vt:lpstr>
      <vt:lpstr>Swaption Volatility</vt:lpstr>
      <vt:lpstr>Swaption Volatility</vt:lpstr>
      <vt:lpstr>Swaption Volatility</vt:lpstr>
      <vt:lpstr>Swaption Volatility</vt:lpstr>
      <vt:lpstr>Swaption Volatility</vt:lpstr>
      <vt:lpstr>Swaption Volatility</vt:lpstr>
      <vt:lpstr>Swaption Volatility</vt:lpstr>
      <vt:lpstr>Swaption Volatility</vt:lpstr>
      <vt:lpstr>Swaption Volatility</vt:lpstr>
      <vt:lpstr>Swaption Volatility</vt:lpstr>
      <vt:lpstr>Swaption Volatility</vt:lpstr>
      <vt:lpstr>Swaption Volatility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251</cp:revision>
  <dcterms:created xsi:type="dcterms:W3CDTF">2006-08-16T00:00:00Z</dcterms:created>
  <dcterms:modified xsi:type="dcterms:W3CDTF">2018-05-30T19:41:09Z</dcterms:modified>
</cp:coreProperties>
</file>