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61" r:id="rId3"/>
    <p:sldId id="286" r:id="rId4"/>
    <p:sldId id="288" r:id="rId5"/>
    <p:sldId id="292" r:id="rId6"/>
    <p:sldId id="289" r:id="rId7"/>
    <p:sldId id="290" r:id="rId8"/>
    <p:sldId id="293" r:id="rId9"/>
    <p:sldId id="298" r:id="rId10"/>
    <p:sldId id="295" r:id="rId11"/>
    <p:sldId id="296" r:id="rId12"/>
    <p:sldId id="297" r:id="rId13"/>
  </p:sldIdLst>
  <p:sldSz cx="9144000" cy="5143500" type="screen16x9"/>
  <p:notesSz cx="6858000" cy="9144000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Karla" panose="020B060402020202020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VaR Introduction I: Parametric VaR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Tom Mills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0243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err="1" smtClean="0"/>
                  <a:t>VaR</a:t>
                </a:r>
                <a:r>
                  <a:rPr lang="en-CA" smtClean="0"/>
                  <a:t> Scaling</a:t>
                </a:r>
              </a:p>
              <a:p>
                <a:pPr marL="76200" lvl="0" indent="0" algn="ctr">
                  <a:buNone/>
                </a:pPr>
                <a:endParaRPr lang="en-CA" smtClean="0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Normally firms compute 1-day 99% </a:t>
                </a:r>
                <a:r>
                  <a:rPr lang="en-US" sz="1600" err="1"/>
                  <a:t>VaR</a:t>
                </a:r>
                <a:endParaRPr lang="en-CA" sz="1600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Regulators require 10-day 99% </a:t>
                </a:r>
                <a:r>
                  <a:rPr lang="en-US" sz="1600" err="1"/>
                  <a:t>VaR</a:t>
                </a:r>
                <a:endParaRPr lang="en-CA" sz="1600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Under IID assumption, 10-day </a:t>
                </a:r>
                <a:r>
                  <a:rPr lang="en-US" sz="1600" err="1"/>
                  <a:t>VaR</a:t>
                </a:r>
                <a:r>
                  <a:rPr lang="en-US" sz="160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1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</m:rad>
                    <m:r>
                      <a:rPr lang="en-US" sz="1600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𝑉𝑎𝑅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1−</m:t>
                        </m:r>
                        <m:r>
                          <a:rPr lang="en-US" sz="1600" i="1">
                            <a:latin typeface="Cambria Math"/>
                          </a:rPr>
                          <m:t>𝑑𝑎𝑦</m:t>
                        </m:r>
                      </m:sub>
                    </m:sSub>
                  </m:oMath>
                </a14:m>
                <a:endParaRPr lang="en-CA" sz="1600"/>
              </a:p>
              <a:p>
                <a:pPr marL="76200" indent="0">
                  <a:buNone/>
                </a:pPr>
                <a:endParaRPr lang="en-CA" sz="1600" smtClean="0"/>
              </a:p>
              <a:p>
                <a:pPr lvl="0"/>
                <a:endParaRPr lang="en-CA" sz="1600"/>
              </a:p>
              <a:p>
                <a:endParaRPr lang="en-CA" sz="1600" smtClean="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0243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www.finpricing.com/lib/ParametricVaR.pptx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71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275606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err="1" smtClean="0"/>
              <a:t>VaR</a:t>
            </a:r>
            <a:r>
              <a:rPr lang="en-CA" smtClean="0"/>
              <a:t> </a:t>
            </a:r>
            <a:r>
              <a:rPr lang="en-CA" err="1" smtClean="0"/>
              <a:t>Backtest</a:t>
            </a:r>
            <a:endParaRPr lang="en-CA" smtClean="0"/>
          </a:p>
          <a:p>
            <a:pPr marL="76200" lvl="0" indent="0" algn="ctr">
              <a:buNone/>
            </a:pPr>
            <a:endParaRPr lang="en-CA" sz="800" smtClean="0"/>
          </a:p>
          <a:p>
            <a:pPr lvl="0"/>
            <a:r>
              <a:rPr lang="en-US" sz="1600"/>
              <a:t>The only way to verify a </a:t>
            </a:r>
            <a:r>
              <a:rPr lang="en-US" sz="1600" err="1"/>
              <a:t>VaR</a:t>
            </a:r>
            <a:r>
              <a:rPr lang="en-US" sz="1600"/>
              <a:t> system </a:t>
            </a:r>
            <a:r>
              <a:rPr lang="en-US" sz="1600" smtClean="0"/>
              <a:t>is to </a:t>
            </a:r>
            <a:r>
              <a:rPr lang="en-US" sz="1600" err="1"/>
              <a:t>backtest</a:t>
            </a:r>
            <a:endParaRPr lang="en-CA" sz="1600"/>
          </a:p>
          <a:p>
            <a:pPr lvl="0"/>
            <a:r>
              <a:rPr lang="en-US" sz="1600"/>
              <a:t>At a certain day, compute hypothetic </a:t>
            </a:r>
            <a:r>
              <a:rPr lang="en-US" sz="1600" smtClean="0"/>
              <a:t>P&amp;L. If </a:t>
            </a:r>
            <a:r>
              <a:rPr lang="en-US" sz="1600"/>
              <a:t>(hypothetic P&amp;L &gt; </a:t>
            </a:r>
            <a:r>
              <a:rPr lang="en-US" sz="1600" err="1"/>
              <a:t>VaR</a:t>
            </a:r>
            <a:r>
              <a:rPr lang="en-US" sz="1600"/>
              <a:t>) </a:t>
            </a:r>
            <a:r>
              <a:rPr lang="en-US" sz="1600">
                <a:sym typeface="Wingdings"/>
              </a:rPr>
              <a:t></a:t>
            </a:r>
            <a:r>
              <a:rPr lang="en-US" sz="1600"/>
              <a:t> </a:t>
            </a:r>
            <a:r>
              <a:rPr lang="en-US" sz="1600" smtClean="0"/>
              <a:t>breach, otherwise, ok</a:t>
            </a:r>
          </a:p>
          <a:p>
            <a:pPr lvl="0"/>
            <a:r>
              <a:rPr lang="en-US" sz="1600" smtClean="0"/>
              <a:t>Hypothetic P&amp;L is computed by holding valuation date and portfolio unchanged</a:t>
            </a:r>
            <a:endParaRPr lang="en-CA" sz="1600"/>
          </a:p>
          <a:p>
            <a:pPr lvl="0"/>
            <a:r>
              <a:rPr lang="en-CA" sz="1600" smtClean="0"/>
              <a:t>In one year period,</a:t>
            </a:r>
          </a:p>
          <a:p>
            <a:pPr marL="76200" lvl="0" indent="0">
              <a:buNone/>
            </a:pPr>
            <a:endParaRPr lang="en-CA" sz="800" smtClean="0"/>
          </a:p>
          <a:p>
            <a:pPr lvl="1"/>
            <a:r>
              <a:rPr lang="en-US" sz="1400" smtClean="0"/>
              <a:t>If </a:t>
            </a:r>
            <a:r>
              <a:rPr lang="en-US" sz="1400"/>
              <a:t>number of breaches is 0-4, the </a:t>
            </a:r>
            <a:r>
              <a:rPr lang="en-US" sz="1400" err="1"/>
              <a:t>VaR</a:t>
            </a:r>
            <a:r>
              <a:rPr lang="en-US" sz="1400"/>
              <a:t> system is in Green zone</a:t>
            </a:r>
            <a:endParaRPr lang="en-CA" sz="1400"/>
          </a:p>
          <a:p>
            <a:pPr lvl="1"/>
            <a:r>
              <a:rPr lang="en-US" sz="1400"/>
              <a:t>If number of breaches is 5-9, the </a:t>
            </a:r>
            <a:r>
              <a:rPr lang="en-US" sz="1400" err="1"/>
              <a:t>VaR</a:t>
            </a:r>
            <a:r>
              <a:rPr lang="en-US" sz="1400"/>
              <a:t> system is in Yellow zone</a:t>
            </a:r>
            <a:endParaRPr lang="en-CA" sz="1400"/>
          </a:p>
          <a:p>
            <a:pPr lvl="1"/>
            <a:r>
              <a:rPr lang="en-US" sz="1400"/>
              <a:t>If number of breaches is 10 or more, the </a:t>
            </a:r>
            <a:r>
              <a:rPr lang="en-US" sz="1400" err="1"/>
              <a:t>VaR</a:t>
            </a:r>
            <a:r>
              <a:rPr lang="en-US" sz="1400"/>
              <a:t> system is in Red zone</a:t>
            </a:r>
            <a:endParaRPr lang="en-CA" sz="1400"/>
          </a:p>
          <a:p>
            <a:pPr lvl="1"/>
            <a:endParaRPr lang="en-CA" sz="1600" smtClean="0"/>
          </a:p>
          <a:p>
            <a:pPr lvl="0">
              <a:lnSpc>
                <a:spcPct val="150000"/>
              </a:lnSpc>
            </a:pPr>
            <a:endParaRPr lang="en-CA" sz="1600"/>
          </a:p>
          <a:p>
            <a:pPr marL="76200" indent="0">
              <a:buNone/>
            </a:pPr>
            <a:endParaRPr lang="en-CA" sz="1600" smtClean="0"/>
          </a:p>
          <a:p>
            <a:pPr lvl="0"/>
            <a:endParaRPr lang="en-CA" sz="1600"/>
          </a:p>
          <a:p>
            <a:endParaRPr lang="en-CA" sz="1600" smtClean="0"/>
          </a:p>
        </p:txBody>
      </p:sp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www.finpricing.com/lib/ParametricVaR.pptx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407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59832" y="3239630"/>
            <a:ext cx="5533800" cy="1206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You </a:t>
            </a:r>
            <a:r>
              <a:rPr lang="en" sz="1800"/>
              <a:t>can find </a:t>
            </a:r>
            <a:r>
              <a:rPr lang="en" sz="1800" smtClean="0"/>
              <a:t>more online presentations at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http:</a:t>
            </a:r>
            <a:r>
              <a:rPr lang="en-CA" sz="1800" smtClean="0"/>
              <a:t>//www.finpricing.com/paperList.html</a:t>
            </a:r>
            <a:endParaRPr lang="en" sz="1800" smtClean="0"/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059582"/>
            <a:ext cx="7370700" cy="3543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Summary</a:t>
            </a:r>
            <a:endParaRPr lang="en" smtClean="0"/>
          </a:p>
          <a:p>
            <a:pPr lvl="0"/>
            <a:r>
              <a:rPr lang="en-CA" sz="1600" err="1"/>
              <a:t>VaR</a:t>
            </a:r>
            <a:r>
              <a:rPr lang="en-CA" sz="1600"/>
              <a:t> </a:t>
            </a:r>
            <a:r>
              <a:rPr lang="en-CA" sz="1600" smtClean="0"/>
              <a:t>Definition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Roles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Pros and Cons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Approaches</a:t>
            </a:r>
          </a:p>
          <a:p>
            <a:pPr lvl="0"/>
            <a:r>
              <a:rPr lang="en-CA" sz="1600" smtClean="0"/>
              <a:t>Parametric </a:t>
            </a:r>
            <a:r>
              <a:rPr lang="en-CA" sz="1600" err="1" smtClean="0"/>
              <a:t>VaR</a:t>
            </a:r>
            <a:endParaRPr lang="en-CA" sz="1600" smtClean="0"/>
          </a:p>
          <a:p>
            <a:pPr lvl="0"/>
            <a:r>
              <a:rPr lang="en-CA" sz="1600" smtClean="0"/>
              <a:t>Parametric </a:t>
            </a:r>
            <a:r>
              <a:rPr lang="en-CA" sz="1600" err="1" smtClean="0"/>
              <a:t>VaR</a:t>
            </a:r>
            <a:r>
              <a:rPr lang="en-CA" sz="1600" smtClean="0"/>
              <a:t> Methodology</a:t>
            </a:r>
          </a:p>
          <a:p>
            <a:pPr lvl="0"/>
            <a:r>
              <a:rPr lang="en-CA" sz="1600" smtClean="0"/>
              <a:t>Parametric </a:t>
            </a:r>
            <a:r>
              <a:rPr lang="en-CA" sz="1600" err="1" smtClean="0"/>
              <a:t>VaR</a:t>
            </a:r>
            <a:r>
              <a:rPr lang="en-CA" sz="1600" smtClean="0"/>
              <a:t> Implementation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Scaling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</a:t>
            </a:r>
            <a:r>
              <a:rPr lang="en-CA" sz="1600" err="1" smtClean="0"/>
              <a:t>Backtest</a:t>
            </a:r>
            <a:endParaRPr lang="en-CA" sz="1600" smtClean="0"/>
          </a:p>
          <a:p>
            <a:pPr lvl="0"/>
            <a:endParaRPr sz="2000"/>
          </a:p>
        </p:txBody>
      </p:sp>
      <p:sp>
        <p:nvSpPr>
          <p:cNvPr id="2" name="TextBox 1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www.finpricing.com/lib/ParametricVaR.pptx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43608" y="1275606"/>
            <a:ext cx="7370700" cy="340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Value at Risk (</a:t>
            </a:r>
            <a:r>
              <a:rPr lang="en-CA" err="1" smtClean="0"/>
              <a:t>VaR</a:t>
            </a:r>
            <a:r>
              <a:rPr lang="en-CA" smtClean="0"/>
              <a:t>) Definition</a:t>
            </a:r>
            <a:endParaRPr lang="en" smtClean="0"/>
          </a:p>
          <a:p>
            <a:pPr lvl="0"/>
            <a:r>
              <a:rPr lang="en-CA" sz="1800" smtClean="0"/>
              <a:t>The </a:t>
            </a:r>
            <a:r>
              <a:rPr lang="en-CA" sz="1800"/>
              <a:t>maximum </a:t>
            </a:r>
            <a:r>
              <a:rPr lang="en-CA" sz="1800" smtClean="0"/>
              <a:t>likely loss </a:t>
            </a:r>
            <a:r>
              <a:rPr lang="en-CA" sz="1800"/>
              <a:t>on a portfolio for a given probability defined as </a:t>
            </a:r>
            <a:r>
              <a:rPr lang="en-CA" sz="1800" i="1"/>
              <a:t>x</a:t>
            </a:r>
            <a:r>
              <a:rPr lang="en-CA" sz="1800" i="1" smtClean="0"/>
              <a:t>%</a:t>
            </a:r>
            <a:r>
              <a:rPr lang="en-CA" sz="1800" smtClean="0"/>
              <a:t> </a:t>
            </a:r>
            <a:r>
              <a:rPr lang="en-CA" sz="1800"/>
              <a:t>confidence level over </a:t>
            </a:r>
            <a:r>
              <a:rPr lang="en-CA" sz="1800" smtClean="0"/>
              <a:t>N days</a:t>
            </a:r>
          </a:p>
          <a:p>
            <a:pPr lvl="0"/>
            <a:r>
              <a:rPr lang="en-CA" sz="1800" err="1"/>
              <a:t>Pr</a:t>
            </a:r>
            <a:r>
              <a:rPr lang="en-CA" sz="1800"/>
              <a:t>(</a:t>
            </a:r>
            <a:r>
              <a:rPr lang="en-CA" sz="1800" i="1"/>
              <a:t>Loss </a:t>
            </a:r>
            <a:r>
              <a:rPr lang="en-CA" sz="1800"/>
              <a:t>&gt; </a:t>
            </a:r>
            <a:r>
              <a:rPr lang="en-CA" sz="1800" i="1" err="1"/>
              <a:t>VaR</a:t>
            </a:r>
            <a:r>
              <a:rPr lang="en-CA" sz="1800"/>
              <a:t>(</a:t>
            </a:r>
            <a:r>
              <a:rPr lang="en-CA" sz="1800" i="1"/>
              <a:t>x</a:t>
            </a:r>
            <a:r>
              <a:rPr lang="en-CA" sz="1800"/>
              <a:t>%)) &lt; 1- </a:t>
            </a:r>
            <a:r>
              <a:rPr lang="en-CA" sz="1800" i="1"/>
              <a:t>x</a:t>
            </a:r>
            <a:r>
              <a:rPr lang="en-CA" sz="1800"/>
              <a:t>%</a:t>
            </a:r>
            <a:endParaRPr lang="en-CA" sz="1800" smtClean="0"/>
          </a:p>
          <a:p>
            <a:pPr marL="76200" lvl="0" indent="0">
              <a:buNone/>
            </a:pPr>
            <a:endParaRPr sz="2000"/>
          </a:p>
        </p:txBody>
      </p:sp>
      <p:pic>
        <p:nvPicPr>
          <p:cNvPr id="2050" name="Picture 2" descr="C:\CapTim\src\web\images\V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7774"/>
            <a:ext cx="4562475" cy="203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www.finpricing.com/lib/ParametricVaR.pptx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27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370700" cy="2967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err="1" smtClean="0"/>
              <a:t>VaR</a:t>
            </a:r>
            <a:r>
              <a:rPr lang="en-CA" smtClean="0"/>
              <a:t> Roles</a:t>
            </a:r>
            <a:endParaRPr lang="en" smtClean="0"/>
          </a:p>
          <a:p>
            <a:pPr lvl="0"/>
            <a:r>
              <a:rPr lang="en-CA" sz="1800" smtClean="0"/>
              <a:t>Risk measurement</a:t>
            </a:r>
          </a:p>
          <a:p>
            <a:pPr lvl="0"/>
            <a:r>
              <a:rPr lang="en-CA" sz="1800"/>
              <a:t>R</a:t>
            </a:r>
            <a:r>
              <a:rPr lang="en-CA" sz="1800" smtClean="0"/>
              <a:t>isk management</a:t>
            </a:r>
          </a:p>
          <a:p>
            <a:pPr lvl="0"/>
            <a:r>
              <a:rPr lang="en-CA" sz="1800" smtClean="0"/>
              <a:t>Risk control</a:t>
            </a:r>
          </a:p>
          <a:p>
            <a:pPr lvl="0"/>
            <a:r>
              <a:rPr lang="en-CA" sz="1800" smtClean="0"/>
              <a:t>Financial reporting</a:t>
            </a:r>
          </a:p>
          <a:p>
            <a:pPr lvl="0"/>
            <a:r>
              <a:rPr lang="en-CA" sz="1800" smtClean="0"/>
              <a:t>Regulatory and economic capital</a:t>
            </a:r>
          </a:p>
          <a:p>
            <a:pPr marL="76200" lvl="0" indent="0">
              <a:buNone/>
            </a:pPr>
            <a:endParaRPr sz="2000"/>
          </a:p>
        </p:txBody>
      </p:sp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www.finpricing.com/lib/ParametricVaR.pptx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6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370700" cy="325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err="1" smtClean="0"/>
              <a:t>VaR</a:t>
            </a:r>
            <a:r>
              <a:rPr lang="en-CA" smtClean="0"/>
              <a:t> Pros &amp; Cons</a:t>
            </a:r>
            <a:endParaRPr lang="en" smtClean="0"/>
          </a:p>
          <a:p>
            <a:pPr lvl="0"/>
            <a:r>
              <a:rPr lang="en-CA" sz="1800" smtClean="0"/>
              <a:t>Pros</a:t>
            </a:r>
          </a:p>
          <a:p>
            <a:pPr lvl="1"/>
            <a:r>
              <a:rPr lang="en-US" sz="1600"/>
              <a:t>Regulatory measurement for market </a:t>
            </a:r>
            <a:r>
              <a:rPr lang="en-US" sz="1600" smtClean="0"/>
              <a:t>risk</a:t>
            </a:r>
          </a:p>
          <a:p>
            <a:pPr lvl="1"/>
            <a:r>
              <a:rPr lang="en-US" sz="1600"/>
              <a:t>Objective assessment</a:t>
            </a:r>
            <a:endParaRPr lang="en-CA" sz="1600"/>
          </a:p>
          <a:p>
            <a:pPr lvl="1"/>
            <a:r>
              <a:rPr lang="en-US" sz="1600"/>
              <a:t>Intuition and clear interpretation</a:t>
            </a:r>
            <a:endParaRPr lang="en-CA" sz="1600"/>
          </a:p>
          <a:p>
            <a:pPr lvl="1"/>
            <a:r>
              <a:rPr lang="en-US" sz="1600" smtClean="0"/>
              <a:t>Consistent and </a:t>
            </a:r>
            <a:r>
              <a:rPr lang="en-US" sz="1600"/>
              <a:t>flexible </a:t>
            </a:r>
            <a:r>
              <a:rPr lang="en-US" sz="1600" smtClean="0"/>
              <a:t>measurement</a:t>
            </a:r>
            <a:endParaRPr lang="en-CA" sz="1600" smtClean="0"/>
          </a:p>
          <a:p>
            <a:pPr lvl="0"/>
            <a:r>
              <a:rPr lang="en-CA" sz="1800" smtClean="0"/>
              <a:t>Cons</a:t>
            </a:r>
          </a:p>
          <a:p>
            <a:pPr lvl="1"/>
            <a:r>
              <a:rPr lang="en-US" sz="1600"/>
              <a:t>Doesn’t measure risk beyond the confidence level: tail risk</a:t>
            </a:r>
            <a:endParaRPr lang="en-CA" sz="1600"/>
          </a:p>
          <a:p>
            <a:pPr lvl="1"/>
            <a:r>
              <a:rPr lang="en-US" sz="1600"/>
              <a:t>Non sub-additive</a:t>
            </a:r>
            <a:endParaRPr lang="en-CA" sz="1600"/>
          </a:p>
          <a:p>
            <a:pPr marL="533400" lvl="1" indent="0">
              <a:buNone/>
            </a:pPr>
            <a:endParaRPr lang="en-CA" sz="1800" smtClean="0"/>
          </a:p>
          <a:p>
            <a:pPr marL="76200" lvl="0" indent="0">
              <a:buNone/>
            </a:pPr>
            <a:endParaRPr sz="2000"/>
          </a:p>
        </p:txBody>
      </p:sp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www.finpricing.com/lib/ParametricVaR.pptx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339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370700" cy="2967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Three </a:t>
            </a:r>
            <a:r>
              <a:rPr lang="en-CA" err="1" smtClean="0"/>
              <a:t>VaR</a:t>
            </a:r>
            <a:r>
              <a:rPr lang="en-CA" smtClean="0"/>
              <a:t> Approaches</a:t>
            </a:r>
          </a:p>
          <a:p>
            <a:pPr marL="76200" lvl="0" indent="0" algn="ctr">
              <a:buNone/>
            </a:pPr>
            <a:endParaRPr lang="en" sz="2000" smtClean="0"/>
          </a:p>
          <a:p>
            <a:pPr lvl="0"/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lang="en-CA" sz="2000" smtClean="0"/>
          </a:p>
          <a:p>
            <a:pPr lvl="0"/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lang="en-CA" sz="2000" smtClean="0"/>
          </a:p>
          <a:p>
            <a:pPr lvl="0"/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lang="en-CA" sz="2000" smtClean="0"/>
          </a:p>
          <a:p>
            <a:pPr lvl="0"/>
            <a:endParaRPr lang="en-CA" sz="2000" smtClean="0"/>
          </a:p>
          <a:p>
            <a:pPr marL="76200" lvl="0" indent="0">
              <a:buNone/>
            </a:pPr>
            <a:r>
              <a:rPr lang="en-CA" sz="1600" smtClean="0"/>
              <a:t>The presentation focuses on parametric </a:t>
            </a:r>
            <a:r>
              <a:rPr lang="en-CA" sz="1600" err="1" smtClean="0"/>
              <a:t>VaR.</a:t>
            </a:r>
            <a:r>
              <a:rPr lang="en-CA" sz="1600" smtClean="0"/>
              <a:t> </a:t>
            </a:r>
            <a:endParaRPr sz="1600"/>
          </a:p>
        </p:txBody>
      </p:sp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www.finpricing.com/lib/ParametricVaR.pptx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71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357487"/>
            <a:ext cx="7370700" cy="3600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Parametric </a:t>
            </a:r>
            <a:r>
              <a:rPr lang="en-CA" err="1" smtClean="0"/>
              <a:t>VaR</a:t>
            </a:r>
            <a:endParaRPr lang="en-CA" smtClean="0"/>
          </a:p>
          <a:p>
            <a:pPr lvl="0"/>
            <a:r>
              <a:rPr lang="en-CA" sz="1600" smtClean="0"/>
              <a:t>Assumption</a:t>
            </a:r>
          </a:p>
          <a:p>
            <a:pPr marL="76200" lvl="0" indent="0">
              <a:buNone/>
            </a:pPr>
            <a:r>
              <a:rPr lang="en-CA" sz="2000" smtClean="0"/>
              <a:t>	</a:t>
            </a:r>
            <a:r>
              <a:rPr lang="en-CA" sz="1400" smtClean="0"/>
              <a:t>Asset returns follow normal distribution</a:t>
            </a:r>
          </a:p>
          <a:p>
            <a:pPr lvl="0"/>
            <a:r>
              <a:rPr lang="en-CA" sz="1600" smtClean="0"/>
              <a:t>Pros</a:t>
            </a:r>
          </a:p>
          <a:p>
            <a:pPr marL="76200" lvl="0" indent="0">
              <a:buNone/>
            </a:pPr>
            <a:r>
              <a:rPr lang="en-CA" sz="1600"/>
              <a:t>	Fast and simple </a:t>
            </a:r>
            <a:r>
              <a:rPr lang="en-CA" sz="1600" smtClean="0"/>
              <a:t>calculation</a:t>
            </a:r>
          </a:p>
          <a:p>
            <a:pPr marL="76200" lvl="0" indent="0">
              <a:buNone/>
            </a:pPr>
            <a:r>
              <a:rPr lang="en-CA" sz="1600"/>
              <a:t>	</a:t>
            </a:r>
            <a:r>
              <a:rPr lang="en-CA" sz="1600" smtClean="0"/>
              <a:t>Intuitive</a:t>
            </a:r>
          </a:p>
          <a:p>
            <a:pPr lvl="0"/>
            <a:r>
              <a:rPr lang="en-CA" sz="1600" smtClean="0"/>
              <a:t>Cons</a:t>
            </a:r>
          </a:p>
          <a:p>
            <a:pPr marL="76200" lvl="0" indent="0">
              <a:buNone/>
            </a:pPr>
            <a:r>
              <a:rPr lang="en-CA" sz="1600" smtClean="0"/>
              <a:t>	Poor accuracy for non-linear products</a:t>
            </a:r>
          </a:p>
          <a:p>
            <a:pPr marL="76200" lvl="0" indent="0">
              <a:buNone/>
            </a:pPr>
            <a:r>
              <a:rPr lang="en-CA" sz="1600"/>
              <a:t>	</a:t>
            </a:r>
            <a:r>
              <a:rPr lang="en-CA" sz="1600" smtClean="0"/>
              <a:t>Second order approximation</a:t>
            </a:r>
          </a:p>
          <a:p>
            <a:pPr marL="76200" lvl="0" indent="0">
              <a:buNone/>
            </a:pPr>
            <a:r>
              <a:rPr lang="en-CA" sz="1600"/>
              <a:t>	</a:t>
            </a:r>
            <a:r>
              <a:rPr lang="en-CA" sz="1600" smtClean="0"/>
              <a:t>Hard to incorporate stress test</a:t>
            </a:r>
          </a:p>
          <a:p>
            <a:pPr marL="76200" lvl="0" indent="0">
              <a:buNone/>
            </a:pPr>
            <a:endParaRPr lang="en-CA" sz="2000" smtClean="0"/>
          </a:p>
        </p:txBody>
      </p:sp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www.finpricing.com/lib/ParametricVaR.pptx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35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257154"/>
                <a:ext cx="7632848" cy="339667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smtClean="0"/>
                  <a:t>Parametric </a:t>
                </a:r>
                <a:r>
                  <a:rPr lang="en-CA" err="1" smtClean="0"/>
                  <a:t>VaR</a:t>
                </a:r>
                <a:r>
                  <a:rPr lang="en-CA" smtClean="0"/>
                  <a:t> Methodology</a:t>
                </a:r>
              </a:p>
              <a:p>
                <a:endParaRPr lang="en-CA" sz="1600" smtClean="0"/>
              </a:p>
              <a:p>
                <a:pPr lvl="0"/>
                <a:r>
                  <a:rPr lang="en-US" sz="1600"/>
                  <a:t>Assuming an asset return/</a:t>
                </a:r>
                <a:r>
                  <a:rPr lang="en-US" sz="1600" err="1"/>
                  <a:t>valueChange</a:t>
                </a:r>
                <a:r>
                  <a:rPr lang="en-US" sz="1600"/>
                  <a:t> follows normal distribution, the quantile of 99% confidence level 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2.3</m:t>
                    </m:r>
                    <m:r>
                      <a:rPr lang="en-CA" sz="1600" b="0" i="1" smtClean="0">
                        <a:latin typeface="Cambria Math"/>
                      </a:rPr>
                      <m:t>26</m:t>
                    </m:r>
                    <m:r>
                      <a:rPr lang="en-US" sz="16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1600"/>
                  <a:t> where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1600"/>
                  <a:t> is standard derivation</a:t>
                </a:r>
                <a:endParaRPr lang="en-CA" sz="1600"/>
              </a:p>
              <a:p>
                <a:r>
                  <a:rPr lang="en-CA" sz="1600" smtClean="0"/>
                  <a:t>If absolute return             is normally distributed, </a:t>
                </a:r>
                <a:r>
                  <a:rPr lang="en-US" sz="1600"/>
                  <a:t>the 99% worse change of X </a:t>
                </a:r>
                <a:r>
                  <a:rPr lang="en-US" sz="1600" smtClean="0"/>
                  <a:t>is             </a:t>
                </a:r>
                <a:endParaRPr lang="en-CA" sz="1600"/>
              </a:p>
              <a:p>
                <a:r>
                  <a:rPr lang="en-US" sz="1600"/>
                  <a:t>The </a:t>
                </a:r>
                <a:r>
                  <a:rPr lang="en-US" sz="1600" err="1"/>
                  <a:t>VaR</a:t>
                </a:r>
                <a:r>
                  <a:rPr lang="en-US" sz="1600"/>
                  <a:t> is given </a:t>
                </a:r>
                <a:r>
                  <a:rPr lang="en-US" sz="1600" smtClean="0"/>
                  <a:t>by 		         </a:t>
                </a:r>
                <a:r>
                  <a:rPr lang="en-US" sz="1600"/>
                  <a:t>where </a:t>
                </a:r>
                <a:r>
                  <a:rPr lang="en-US" sz="1600" smtClean="0"/>
                  <a:t>       </a:t>
                </a:r>
                <a:r>
                  <a:rPr lang="en-US" sz="1600"/>
                  <a:t>is the </a:t>
                </a:r>
                <a:r>
                  <a:rPr lang="en-US" sz="1600" smtClean="0"/>
                  <a:t>delta</a:t>
                </a:r>
              </a:p>
              <a:p>
                <a:pPr marL="76200" indent="0">
                  <a:buNone/>
                </a:pPr>
                <a:endParaRPr lang="en-US" sz="800" smtClean="0"/>
              </a:p>
              <a:p>
                <a:r>
                  <a:rPr lang="en-US" sz="1600" smtClean="0"/>
                  <a:t>Similarly for a relative return 	 , the </a:t>
                </a:r>
                <a:r>
                  <a:rPr lang="en-US" sz="1600" err="1" smtClean="0"/>
                  <a:t>VaR</a:t>
                </a:r>
                <a:r>
                  <a:rPr lang="en-US" sz="1600" smtClean="0"/>
                  <a:t> can be expressed as</a:t>
                </a:r>
                <a:endParaRPr lang="en-US" sz="1600"/>
              </a:p>
              <a:p>
                <a:endParaRPr lang="en-CA" sz="1600"/>
              </a:p>
              <a:p>
                <a:pPr lvl="1"/>
                <a:endParaRPr lang="en-CA" sz="1600" smtClean="0"/>
              </a:p>
              <a:p>
                <a:pPr marL="76200" lvl="0" indent="0">
                  <a:buNone/>
                </a:pPr>
                <a:endParaRPr lang="en-CA" sz="2000" smtClean="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257154"/>
                <a:ext cx="7632848" cy="3396678"/>
              </a:xfrm>
              <a:prstGeom prst="rect">
                <a:avLst/>
              </a:prstGeom>
              <a:blipFill rotWithShape="1">
                <a:blip r:embed="rId3"/>
                <a:stretch>
                  <a:fillRect r="-2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93949"/>
            <a:ext cx="495300" cy="25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20921"/>
            <a:ext cx="1009650" cy="25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940" y="3237304"/>
            <a:ext cx="1685925" cy="41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406" y="3228615"/>
            <a:ext cx="238125" cy="412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902" y="3807991"/>
            <a:ext cx="533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78" y="4198516"/>
            <a:ext cx="2743200" cy="43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www.finpricing.com/lib/ParametricVaR.pptx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214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275604"/>
                <a:ext cx="7370700" cy="352839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smtClean="0"/>
                  <a:t>Parametric </a:t>
                </a:r>
                <a:r>
                  <a:rPr lang="en-CA" err="1" smtClean="0"/>
                  <a:t>VaR</a:t>
                </a:r>
                <a:r>
                  <a:rPr lang="en-CA" smtClean="0"/>
                  <a:t> Implementation</a:t>
                </a:r>
              </a:p>
              <a:p>
                <a:pPr marL="76200" lvl="0" indent="0" algn="ctr">
                  <a:buNone/>
                </a:pPr>
                <a:endParaRPr lang="en-CA" sz="800" smtClean="0"/>
              </a:p>
              <a:p>
                <a:pPr lvl="0"/>
                <a:r>
                  <a:rPr lang="en-US" sz="1600"/>
                  <a:t>For each </a:t>
                </a:r>
                <a:r>
                  <a:rPr lang="en-US" sz="1600" smtClean="0"/>
                  <a:t>asset/instrument</a:t>
                </a:r>
                <a:r>
                  <a:rPr lang="en-CA" sz="1600" smtClean="0"/>
                  <a:t>/</a:t>
                </a:r>
                <a:r>
                  <a:rPr lang="en-US" sz="1600" err="1" smtClean="0"/>
                  <a:t>riskFactor</a:t>
                </a:r>
                <a:r>
                  <a:rPr lang="en-US" sz="1600" smtClean="0"/>
                  <a:t>, </a:t>
                </a:r>
                <a:r>
                  <a:rPr lang="en-US" sz="1600"/>
                  <a:t>calibrate volatility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/>
                  <a:t> based on daily </a:t>
                </a:r>
                <a:r>
                  <a:rPr lang="en-US" sz="1600" smtClean="0"/>
                  <a:t>return</a:t>
                </a:r>
              </a:p>
              <a:p>
                <a:r>
                  <a:rPr lang="en-US" sz="1600"/>
                  <a:t>For each </a:t>
                </a:r>
                <a:r>
                  <a:rPr lang="en-US" sz="1600" smtClean="0"/>
                  <a:t>risk factor pair</a:t>
                </a:r>
                <a:r>
                  <a:rPr lang="en-US" sz="1600"/>
                  <a:t>, calibrate correlation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CA" sz="1600" smtClean="0"/>
              </a:p>
              <a:p>
                <a:pPr lvl="0"/>
                <a:r>
                  <a:rPr lang="en-US" sz="1600"/>
                  <a:t>Calculate the variance of a portfolio value </a:t>
                </a:r>
                <a:r>
                  <a:rPr lang="en-US" sz="1600" smtClean="0"/>
                  <a:t>change</a:t>
                </a:r>
              </a:p>
              <a:p>
                <a:pPr marL="76200" lvl="0" indent="0">
                  <a:buNone/>
                </a:pPr>
                <a:endParaRPr lang="en-CA" sz="800" smtClean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∆(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∆(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CA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600"/>
              </a:p>
              <a:p>
                <a:pPr lvl="0"/>
                <a:r>
                  <a:rPr lang="en-US" sz="1600"/>
                  <a:t>The portfolio </a:t>
                </a:r>
                <a:r>
                  <a:rPr lang="en-US" sz="1600" err="1"/>
                  <a:t>VaR</a:t>
                </a:r>
                <a:r>
                  <a:rPr lang="en-US" sz="1600"/>
                  <a:t> is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2.3</m:t>
                    </m:r>
                    <m:r>
                      <a:rPr lang="en-CA" sz="1600" b="0" i="1" smtClean="0">
                        <a:latin typeface="Cambria Math"/>
                      </a:rPr>
                      <m:t>26</m:t>
                    </m:r>
                    <m:rad>
                      <m:radPr>
                        <m:degHide m:val="on"/>
                        <m:ctrlPr>
                          <a:rPr lang="en-CA" sz="1600" i="1">
                            <a:latin typeface="Cambria Math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CA" sz="16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CA" sz="1600" smtClean="0"/>
              </a:p>
              <a:p>
                <a:pPr lvl="0"/>
                <a:endParaRPr lang="en-CA" sz="1600"/>
              </a:p>
              <a:p>
                <a:endParaRPr lang="en-CA" sz="1600" smtClean="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275604"/>
                <a:ext cx="7370700" cy="35283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www.finpricing.com/lib/ParametricVaR.pptx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751469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504</Words>
  <Application>Microsoft Office PowerPoint</Application>
  <PresentationFormat>On-screen Show (16:9)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Raleway</vt:lpstr>
      <vt:lpstr>Wingdings</vt:lpstr>
      <vt:lpstr>Karla</vt:lpstr>
      <vt:lpstr>Cambria Math</vt:lpstr>
      <vt:lpstr>Escalus template</vt:lpstr>
      <vt:lpstr> VaR Introduction I: Parametric VaR  Tom Mills  FinPricing  http://www.finpricing.com  </vt:lpstr>
      <vt:lpstr>Parametric VaR</vt:lpstr>
      <vt:lpstr>Parametric VaR</vt:lpstr>
      <vt:lpstr>Parametric VaR</vt:lpstr>
      <vt:lpstr>Parametric VaR</vt:lpstr>
      <vt:lpstr>Parametric VaR</vt:lpstr>
      <vt:lpstr>Parametric VaR</vt:lpstr>
      <vt:lpstr>Parametric VaR</vt:lpstr>
      <vt:lpstr>Parametric VaR</vt:lpstr>
      <vt:lpstr>Parametric VaR</vt:lpstr>
      <vt:lpstr>Parametric VaR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31</cp:revision>
  <dcterms:modified xsi:type="dcterms:W3CDTF">2018-04-05T23:45:19Z</dcterms:modified>
</cp:coreProperties>
</file>