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3"/>
  </p:notesMasterIdLst>
  <p:sldIdLst>
    <p:sldId id="256" r:id="rId2"/>
    <p:sldId id="261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297" r:id="rId12"/>
  </p:sldIdLst>
  <p:sldSz cx="9144000" cy="5143500" type="screen16x9"/>
  <p:notesSz cx="6858000" cy="9144000"/>
  <p:embeddedFontLst>
    <p:embeddedFont>
      <p:font typeface="Karla" panose="020B0604020202020204" charset="0"/>
      <p:regular r:id="rId14"/>
      <p:bold r:id="rId15"/>
      <p:italic r:id="rId16"/>
      <p:boldItalic r:id="rId17"/>
    </p:embeddedFont>
    <p:embeddedFont>
      <p:font typeface="Raleway" panose="020B0604020202020204" charset="0"/>
      <p:regular r:id="rId18"/>
      <p:bold r:id="rId19"/>
      <p:italic r:id="rId20"/>
      <p:boldItalic r:id="rId21"/>
    </p:embeddedFont>
    <p:embeddedFont>
      <p:font typeface="Cambria Math" panose="02040503050406030204" pitchFamily="18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Microsoft_Excel_97-2003_Worksheet1.xls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emf"/><Relationship Id="rId4" Type="http://schemas.openxmlformats.org/officeDocument/2006/relationships/oleObject" Target="../embeddings/Microsoft_Excel_97-2003_Worksheet2.xls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259632" y="1995686"/>
            <a:ext cx="720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Counterparty Credit Risk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Alex Yang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491630"/>
                <a:ext cx="7416824" cy="30963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Final Credit Exposure</a:t>
                </a:r>
                <a:endParaRPr lang="en-CA"/>
              </a:p>
              <a:p>
                <a:pPr lvl="0"/>
                <a:r>
                  <a:rPr lang="en-US" sz="1600"/>
                  <a:t>After taking master agreement and collateral </a:t>
                </a:r>
                <a:r>
                  <a:rPr lang="en-US" sz="1600" smtClean="0"/>
                  <a:t>posting into </a:t>
                </a:r>
                <a:r>
                  <a:rPr lang="en-US" sz="1600"/>
                  <a:t>account, the final counterparty credit exposure equals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/>
                            </a:rPr>
                            <m:t>𝐸</m:t>
                          </m:r>
                        </m:e>
                        <m:sub>
                          <m:r>
                            <a:rPr lang="en-US" sz="1600" i="1">
                              <a:latin typeface="Cambria Math"/>
                            </a:rPr>
                            <m:t>𝑐𝑝𝑡𝑦</m:t>
                          </m:r>
                        </m:sub>
                      </m:sSub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CA" sz="1600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𝑁𝐶𝑖</m:t>
                              </m:r>
                            </m:sub>
                          </m:sSub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CA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𝑁𝑗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undOvr"/>
                                  <m:supHide m:val="on"/>
                                  <m:ctrlPr>
                                    <a:rPr lang="en-CA" sz="1600" i="1">
                                      <a:latin typeface="Cambria Math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600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CA" sz="16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𝑁𝑁𝑘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CA" sz="1600"/>
              </a:p>
              <a:p>
                <a:pPr marL="76200" indent="0">
                  <a:buNone/>
                </a:pPr>
                <a:r>
                  <a:rPr lang="en-US" sz="1600"/>
                  <a:t> </a:t>
                </a:r>
                <a:r>
                  <a:rPr lang="en-US" sz="1600" smtClean="0"/>
                  <a:t>       where </a:t>
                </a:r>
                <a:endParaRPr lang="en-CA" sz="1600"/>
              </a:p>
              <a:p>
                <a:pPr marL="76200" indent="0">
                  <a:buNone/>
                </a:pPr>
                <a:r>
                  <a:rPr lang="en-CA" sz="14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𝑁𝐶𝑖</m:t>
                        </m:r>
                      </m:sub>
                    </m:sSub>
                  </m:oMath>
                </a14:m>
                <a:r>
                  <a:rPr lang="en-US" sz="1400"/>
                  <a:t> – the exposure for a trade with both CSA and netting </a:t>
                </a:r>
                <a:r>
                  <a:rPr lang="en-US" sz="1400" smtClean="0"/>
                  <a:t>agreement;</a:t>
                </a:r>
                <a:endParaRPr lang="en-CA" sz="1400"/>
              </a:p>
              <a:p>
                <a:pPr marL="76200" indent="0">
                  <a:buNone/>
                </a:pPr>
                <a:r>
                  <a:rPr lang="en-CA" sz="14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𝑁𝐶𝑖</m:t>
                        </m:r>
                      </m:sub>
                    </m:sSub>
                  </m:oMath>
                </a14:m>
                <a:r>
                  <a:rPr lang="en-US" sz="1400"/>
                  <a:t> – the exposure for a trade with netting agreement but without </a:t>
                </a:r>
                <a:r>
                  <a:rPr lang="en-US" sz="1400" smtClean="0"/>
                  <a:t>CSA;</a:t>
                </a:r>
                <a:endParaRPr lang="en-CA" sz="1400"/>
              </a:p>
              <a:p>
                <a:pPr marL="76200" indent="0">
                  <a:buNone/>
                </a:pPr>
                <a:r>
                  <a:rPr lang="en-CA" sz="14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𝑁𝑁𝑘</m:t>
                        </m:r>
                      </m:sub>
                    </m:sSub>
                  </m:oMath>
                </a14:m>
                <a:r>
                  <a:rPr lang="en-US" sz="1400"/>
                  <a:t> – the exposure for a non-netting </a:t>
                </a:r>
                <a:r>
                  <a:rPr lang="en-US" sz="1400" smtClean="0"/>
                  <a:t>trade.</a:t>
                </a:r>
                <a:endParaRPr lang="en-CA" sz="1400"/>
              </a:p>
              <a:p>
                <a:pPr lvl="0"/>
                <a:endParaRPr lang="en-CA" sz="1800"/>
              </a:p>
              <a:p>
                <a:pPr marL="76200" lvl="0" indent="0">
                  <a:buNone/>
                </a:pPr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491630"/>
                <a:ext cx="7416824" cy="30963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42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You can find </a:t>
            </a:r>
            <a:r>
              <a:rPr lang="en" smtClean="0"/>
              <a:t>more </a:t>
            </a:r>
            <a:r>
              <a:rPr lang="en"/>
              <a:t>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"/>
              <a:t>http:</a:t>
            </a:r>
            <a:r>
              <a:rPr lang="en-CA"/>
              <a:t>//</a:t>
            </a:r>
            <a:r>
              <a:rPr lang="en-CA" smtClean="0"/>
              <a:t>www.finpricing.com/lib/ccr.pdf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491630"/>
            <a:ext cx="7370700" cy="2952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z="2800" smtClean="0"/>
              <a:t>Summary</a:t>
            </a:r>
            <a:endParaRPr lang="en" sz="2800" smtClean="0"/>
          </a:p>
          <a:p>
            <a:pPr lvl="0"/>
            <a:r>
              <a:rPr lang="en-US" sz="1800"/>
              <a:t>Counterparty Credit Risk Definition</a:t>
            </a:r>
            <a:endParaRPr lang="en-CA" sz="1800"/>
          </a:p>
          <a:p>
            <a:pPr lvl="0"/>
            <a:r>
              <a:rPr lang="en-US" sz="1800"/>
              <a:t>Counterparty C</a:t>
            </a:r>
            <a:r>
              <a:rPr lang="en-US" sz="1800" smtClean="0"/>
              <a:t>redit </a:t>
            </a:r>
            <a:r>
              <a:rPr lang="en-US" sz="1800"/>
              <a:t>R</a:t>
            </a:r>
            <a:r>
              <a:rPr lang="en-US" sz="1800" smtClean="0"/>
              <a:t>isk Measures</a:t>
            </a:r>
            <a:endParaRPr lang="en-CA" sz="1800"/>
          </a:p>
          <a:p>
            <a:pPr lvl="0"/>
            <a:r>
              <a:rPr lang="en-US" sz="1800"/>
              <a:t>Close </a:t>
            </a:r>
            <a:r>
              <a:rPr lang="en-US" sz="1800" smtClean="0"/>
              <a:t>Out</a:t>
            </a:r>
            <a:endParaRPr lang="en-CA" sz="1800"/>
          </a:p>
          <a:p>
            <a:pPr lvl="0"/>
            <a:r>
              <a:rPr lang="en-US" sz="1800"/>
              <a:t>Master Agreement</a:t>
            </a:r>
            <a:endParaRPr lang="en-CA" sz="1800"/>
          </a:p>
          <a:p>
            <a:r>
              <a:rPr lang="en-US" sz="2000"/>
              <a:t>CSA Agreement</a:t>
            </a:r>
            <a:endParaRPr lang="en-CA" sz="2000"/>
          </a:p>
          <a:p>
            <a:r>
              <a:rPr lang="en-US" sz="2000"/>
              <a:t>Final Credit </a:t>
            </a:r>
            <a:r>
              <a:rPr lang="en-US" sz="2000" smtClean="0"/>
              <a:t>Exposure</a:t>
            </a:r>
            <a:endParaRPr lang="en-CA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275606"/>
            <a:ext cx="737070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Counterperty Credit Risk (CCR) Definition</a:t>
            </a:r>
            <a:endParaRPr lang="en" smtClean="0"/>
          </a:p>
          <a:p>
            <a:pPr lvl="0"/>
            <a:r>
              <a:rPr lang="en-US" sz="1600"/>
              <a:t>Counterparty credit risk refers to the risk that a counterparty to a bilateral financial derivative contract may fail to fulfill its contractual obligation causing financial loss to the non-defaulting party.</a:t>
            </a:r>
            <a:endParaRPr lang="en-CA" sz="1600"/>
          </a:p>
          <a:p>
            <a:pPr lvl="0"/>
            <a:r>
              <a:rPr lang="en-US" sz="1600"/>
              <a:t>Only over-the-counter (OTC) derivatives and financial security transactions </a:t>
            </a:r>
            <a:r>
              <a:rPr lang="en-US" sz="1600" smtClean="0"/>
              <a:t>(FSTs) (e.g</a:t>
            </a:r>
            <a:r>
              <a:rPr lang="en-US" sz="1600"/>
              <a:t>., </a:t>
            </a:r>
            <a:r>
              <a:rPr lang="en-US" sz="1600" smtClean="0"/>
              <a:t>repos) </a:t>
            </a:r>
            <a:r>
              <a:rPr lang="en-US" sz="1600"/>
              <a:t>are subject to counterparty risk.</a:t>
            </a:r>
            <a:endParaRPr lang="en-CA" sz="1600"/>
          </a:p>
          <a:p>
            <a:pPr lvl="0"/>
            <a:r>
              <a:rPr lang="en-US" sz="1600"/>
              <a:t>If one party of a contract defaults, the non-defaulting party will find a similar contract with another counterparty in the market to replace the default one. That is why counterparty credit risk sometimes is </a:t>
            </a:r>
            <a:r>
              <a:rPr lang="en-US" sz="1600" smtClean="0"/>
              <a:t>referred to </a:t>
            </a:r>
            <a:r>
              <a:rPr lang="en-US" sz="1600"/>
              <a:t>as replacement risk</a:t>
            </a:r>
            <a:r>
              <a:rPr lang="en-US" sz="1600" smtClean="0"/>
              <a:t>.</a:t>
            </a:r>
          </a:p>
          <a:p>
            <a:r>
              <a:rPr lang="en-US" sz="1600"/>
              <a:t>The replacement </a:t>
            </a:r>
            <a:r>
              <a:rPr lang="en-US" sz="1600" smtClean="0"/>
              <a:t>cost </a:t>
            </a:r>
            <a:r>
              <a:rPr lang="en-US" sz="1600"/>
              <a:t>is the MTM value of a counterparty portfolio at the time of the counterparty default.</a:t>
            </a:r>
            <a:endParaRPr lang="en-CA" sz="1600"/>
          </a:p>
          <a:p>
            <a:pPr lvl="0"/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97713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275606"/>
            <a:ext cx="737070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Counterperty Credit Risk Measures</a:t>
            </a:r>
            <a:endParaRPr lang="en" smtClean="0"/>
          </a:p>
          <a:p>
            <a:pPr lvl="0"/>
            <a:r>
              <a:rPr lang="en-US" sz="1600"/>
              <a:t>Credit exposure (CE</a:t>
            </a:r>
            <a:r>
              <a:rPr lang="en-US" sz="1600" smtClean="0"/>
              <a:t>) is </a:t>
            </a:r>
            <a:r>
              <a:rPr lang="en-US" sz="1600"/>
              <a:t>the cost of replacing or hedging a contract at the time of default</a:t>
            </a:r>
            <a:r>
              <a:rPr lang="en-US" sz="1600" smtClean="0"/>
              <a:t>. The CE of a typical interest rate swap is shown below</a:t>
            </a:r>
            <a:endParaRPr lang="en-CA" sz="1600"/>
          </a:p>
          <a:p>
            <a:pPr lvl="0"/>
            <a:endParaRPr lang="en-CA" sz="160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694716"/>
              </p:ext>
            </p:extLst>
          </p:nvPr>
        </p:nvGraphicFramePr>
        <p:xfrm>
          <a:off x="1979712" y="2571750"/>
          <a:ext cx="5057775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Chart" r:id="rId4" imgW="5057882" imgH="2086047" progId="Excel.Chart.8">
                  <p:embed/>
                </p:oleObj>
              </mc:Choice>
              <mc:Fallback>
                <p:oleObj name="Chart" r:id="rId4" imgW="5057882" imgH="2086047" progId="Excel.Char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9712" y="2571750"/>
                        <a:ext cx="5057775" cy="208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72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99592" y="1347614"/>
                <a:ext cx="7370700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CA" smtClean="0"/>
                  <a:t>Counterperty Credit Risk Measures (Cont’t)</a:t>
                </a:r>
                <a:endParaRPr lang="en" smtClean="0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Potential future exposure (PFE</a:t>
                </a:r>
                <a:r>
                  <a:rPr lang="en-US" sz="1600" smtClean="0"/>
                  <a:t>) is the </a:t>
                </a:r>
                <a:r>
                  <a:rPr lang="en-US" sz="1600"/>
                  <a:t>credit exposure at </a:t>
                </a:r>
                <a:r>
                  <a:rPr lang="en-US" sz="1600" smtClean="0"/>
                  <a:t>a specified </a:t>
                </a:r>
                <a:r>
                  <a:rPr lang="en-US" sz="1600"/>
                  <a:t>quantile on a future </a:t>
                </a:r>
                <a:r>
                  <a:rPr lang="en-US" sz="1600" smtClean="0"/>
                  <a:t>date.</a:t>
                </a:r>
                <a:endParaRPr lang="en-CA" sz="1600"/>
              </a:p>
              <a:p>
                <a:pPr lvl="0"/>
                <a:r>
                  <a:rPr lang="en-US" sz="1600"/>
                  <a:t>Expected exposure (EE</a:t>
                </a:r>
                <a:r>
                  <a:rPr lang="en-US" sz="1600" smtClean="0"/>
                  <a:t>) is the </a:t>
                </a:r>
                <a:r>
                  <a:rPr lang="en-US" sz="1600"/>
                  <a:t>average (expected) credit exposure on a future target date.</a:t>
                </a:r>
                <a:endParaRPr lang="en-CA" sz="1600"/>
              </a:p>
              <a:p>
                <a:pPr lvl="0"/>
                <a:r>
                  <a:rPr lang="en-US" sz="1600" smtClean="0"/>
                  <a:t>Expected </a:t>
                </a:r>
                <a:r>
                  <a:rPr lang="en-US" sz="1600"/>
                  <a:t>p</a:t>
                </a:r>
                <a:r>
                  <a:rPr lang="en-US" sz="1600" smtClean="0"/>
                  <a:t>ositive exposure EPE) </a:t>
                </a:r>
                <a:r>
                  <a:rPr lang="en-US" sz="1600" smtClean="0"/>
                  <a:t>is </a:t>
                </a:r>
                <a:r>
                  <a:rPr lang="en-US" sz="1600" smtClean="0"/>
                  <a:t>the weighted </a:t>
                </a:r>
                <a:r>
                  <a:rPr lang="en-US" sz="1600"/>
                  <a:t>average of </a:t>
                </a:r>
                <a:r>
                  <a:rPr lang="en-US" sz="1600" smtClean="0"/>
                  <a:t>EE.</a:t>
                </a:r>
                <a:endParaRPr lang="en-CA" sz="1600"/>
              </a:p>
              <a:p>
                <a:pPr lvl="0"/>
                <a:r>
                  <a:rPr lang="en-US" sz="1600"/>
                  <a:t>Effective </a:t>
                </a:r>
                <a:r>
                  <a:rPr lang="en-US" sz="1600" smtClean="0"/>
                  <a:t>EE is equal to the maximum of </a:t>
                </a:r>
                <a:r>
                  <a:rPr lang="en-US" sz="1600"/>
                  <a:t>EE before time </a:t>
                </a:r>
                <a:r>
                  <a:rPr lang="en-US" sz="1600" smtClean="0"/>
                  <a:t>t.</a:t>
                </a:r>
                <a:endParaRPr lang="en-CA" sz="1600"/>
              </a:p>
              <a:p>
                <a:pPr lvl="0"/>
                <a:r>
                  <a:rPr lang="en-US" sz="1600"/>
                  <a:t>Effective </a:t>
                </a:r>
                <a:r>
                  <a:rPr lang="en-US" sz="1600" smtClean="0"/>
                  <a:t>EPE is the weighted </a:t>
                </a:r>
                <a:r>
                  <a:rPr lang="en-US" sz="1600"/>
                  <a:t>average of Effective </a:t>
                </a:r>
                <a:r>
                  <a:rPr lang="en-US" sz="1600" smtClean="0"/>
                  <a:t>EE.</a:t>
                </a:r>
                <a:endParaRPr lang="en-CA" sz="1600"/>
              </a:p>
              <a:p>
                <a:pPr lvl="0"/>
                <a:r>
                  <a:rPr lang="en-US" sz="1600"/>
                  <a:t>Exposure at default (</a:t>
                </a:r>
                <a:r>
                  <a:rPr lang="en-US" sz="1600" smtClean="0"/>
                  <a:t>EAD) </a:t>
                </a:r>
                <a:r>
                  <a:rPr lang="en-US" sz="1600"/>
                  <a:t>=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600"/>
                  <a:t> * </a:t>
                </a:r>
                <a:r>
                  <a:rPr lang="en-US" sz="1600" smtClean="0"/>
                  <a:t>EffectiveEPE, </a:t>
                </a:r>
                <a:r>
                  <a:rPr lang="en-US" sz="1600"/>
                  <a:t>where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n-US" sz="1600" smtClean="0"/>
                  <a:t> </a:t>
                </a:r>
                <a:r>
                  <a:rPr lang="en-US" sz="1600"/>
                  <a:t>= </a:t>
                </a:r>
                <a:r>
                  <a:rPr lang="en-US" sz="1600" smtClean="0"/>
                  <a:t>1.4.</a:t>
                </a:r>
                <a:endParaRPr lang="en-CA" sz="1600"/>
              </a:p>
              <a:p>
                <a:pPr marL="76200" lvl="0" indent="0">
                  <a:buNone/>
                </a:pPr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99592" y="1347614"/>
                <a:ext cx="7370700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23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3568" y="1347614"/>
            <a:ext cx="7776864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Close </a:t>
            </a:r>
            <a:r>
              <a:rPr lang="en-US" smtClean="0"/>
              <a:t>Out</a:t>
            </a:r>
            <a:endParaRPr lang="en-CA"/>
          </a:p>
          <a:p>
            <a:pPr lvl="0"/>
            <a:r>
              <a:rPr lang="en-US" sz="1600"/>
              <a:t>If a contract value &gt; 0 to a</a:t>
            </a:r>
            <a:r>
              <a:rPr lang="en-US" sz="1600" smtClean="0"/>
              <a:t> </a:t>
            </a:r>
            <a:r>
              <a:rPr lang="en-US" sz="1600"/>
              <a:t>bank at the time of default, the bank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400" smtClean="0"/>
              <a:t>closes </a:t>
            </a:r>
            <a:r>
              <a:rPr lang="en-US" sz="1400"/>
              <a:t>out the position and </a:t>
            </a:r>
            <a:r>
              <a:rPr lang="en-US" sz="1400" smtClean="0"/>
              <a:t>receives </a:t>
            </a:r>
            <a:r>
              <a:rPr lang="en-US" sz="1400"/>
              <a:t>nothing from the defaulting </a:t>
            </a:r>
            <a:r>
              <a:rPr lang="en-US" sz="1400" smtClean="0"/>
              <a:t>counterparty;</a:t>
            </a:r>
            <a:endParaRPr lang="en-CA" sz="1400"/>
          </a:p>
          <a:p>
            <a:pPr lvl="1"/>
            <a:r>
              <a:rPr lang="en-US" sz="1400"/>
              <a:t>t</a:t>
            </a:r>
            <a:r>
              <a:rPr lang="en-US" sz="1400" smtClean="0"/>
              <a:t>hen enters </a:t>
            </a:r>
            <a:r>
              <a:rPr lang="en-US" sz="1400"/>
              <a:t>a similar contract with another party and </a:t>
            </a:r>
            <a:r>
              <a:rPr lang="en-US" sz="1400" smtClean="0"/>
              <a:t>pays </a:t>
            </a:r>
            <a:r>
              <a:rPr lang="en-US" sz="1400"/>
              <a:t>the contract value.</a:t>
            </a:r>
            <a:endParaRPr lang="en-CA" sz="1400"/>
          </a:p>
          <a:p>
            <a:pPr lvl="1"/>
            <a:r>
              <a:rPr lang="en-US" sz="1400"/>
              <a:t>The exposure is the replacement cost, i.e., the contract value</a:t>
            </a:r>
            <a:endParaRPr lang="en-CA" sz="1400"/>
          </a:p>
          <a:p>
            <a:pPr lvl="0"/>
            <a:r>
              <a:rPr lang="en-US" sz="1600"/>
              <a:t>If the contract value &lt; 0 </a:t>
            </a:r>
            <a:r>
              <a:rPr lang="en-US" sz="1600" smtClean="0"/>
              <a:t>to the bank at </a:t>
            </a:r>
            <a:r>
              <a:rPr lang="en-US" sz="1600"/>
              <a:t>the time of default, the bank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400" smtClean="0"/>
              <a:t>closes </a:t>
            </a:r>
            <a:r>
              <a:rPr lang="en-US" sz="1400"/>
              <a:t>out the position and </a:t>
            </a:r>
            <a:r>
              <a:rPr lang="en-US" sz="1400" smtClean="0"/>
              <a:t>pays </a:t>
            </a:r>
            <a:r>
              <a:rPr lang="en-US" sz="1400"/>
              <a:t>contract value to the defaulting counterparty</a:t>
            </a:r>
            <a:endParaRPr lang="en-CA" sz="1400"/>
          </a:p>
          <a:p>
            <a:pPr lvl="1"/>
            <a:r>
              <a:rPr lang="en-US" sz="1400"/>
              <a:t>t</a:t>
            </a:r>
            <a:r>
              <a:rPr lang="en-US" sz="1400" smtClean="0"/>
              <a:t>hen enters </a:t>
            </a:r>
            <a:r>
              <a:rPr lang="en-US" sz="1400"/>
              <a:t>a similar contract with another party and receives the contract value.</a:t>
            </a:r>
            <a:endParaRPr lang="en-CA" sz="1400"/>
          </a:p>
          <a:p>
            <a:pPr lvl="1"/>
            <a:r>
              <a:rPr lang="en-US" sz="1400"/>
              <a:t>The net loss is </a:t>
            </a:r>
            <a:r>
              <a:rPr lang="en-US" sz="1400" smtClean="0"/>
              <a:t>zero.</a:t>
            </a:r>
            <a:endParaRPr lang="en-CA" sz="1400"/>
          </a:p>
          <a:p>
            <a:pPr lvl="0"/>
            <a:r>
              <a:rPr lang="en-US" sz="1600" smtClean="0"/>
              <a:t>Thus the </a:t>
            </a:r>
            <a:r>
              <a:rPr lang="en-US" sz="1600"/>
              <a:t>credit exposure can be expressed as</a:t>
            </a:r>
            <a:endParaRPr lang="en-CA" sz="1600"/>
          </a:p>
          <a:p>
            <a:pPr marL="76200" indent="0" algn="ctr">
              <a:buNone/>
            </a:pPr>
            <a:r>
              <a:rPr lang="en-US" sz="1600"/>
              <a:t>E(t) = max(V(t), 0)</a:t>
            </a:r>
            <a:endParaRPr lang="en-CA" sz="1600"/>
          </a:p>
          <a:p>
            <a:pPr marL="76200" lvl="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067091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</a:t>
            </a:r>
            <a:endParaRPr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55576" y="1491630"/>
                <a:ext cx="7416824" cy="309634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Master Agreement</a:t>
                </a:r>
                <a:endParaRPr lang="en-CA"/>
              </a:p>
              <a:p>
                <a:pPr lvl="0"/>
                <a:r>
                  <a:rPr lang="en-US" sz="1600"/>
                  <a:t>Master agreement is a document agreed between two parties, which applies to all transactions between them.</a:t>
                </a:r>
                <a:endParaRPr lang="en-CA" sz="1600"/>
              </a:p>
              <a:p>
                <a:pPr lvl="0"/>
                <a:r>
                  <a:rPr lang="en-US" sz="1600"/>
                  <a:t>Close out and netting agreement is part of the Master Agreement.</a:t>
                </a:r>
                <a:endParaRPr lang="en-CA" sz="1600"/>
              </a:p>
              <a:p>
                <a:pPr lvl="0"/>
                <a:r>
                  <a:rPr lang="en-US" sz="1600"/>
                  <a:t>If two trades can be netted, the credit exposure is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CA" sz="1600"/>
              </a:p>
              <a:p>
                <a:pPr lvl="0"/>
                <a:r>
                  <a:rPr lang="en-US" sz="1600"/>
                  <a:t>If two trade cannot be netted (called non-netting), the credit exposure is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𝐸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, 0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𝑚𝑎𝑥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latin typeface="Cambria Math"/>
                            </a:rPr>
                            <m:t>, 0</m:t>
                          </m:r>
                        </m:e>
                      </m:d>
                    </m:oMath>
                  </m:oMathPara>
                </a14:m>
                <a:endParaRPr lang="en-CA" sz="1600"/>
              </a:p>
              <a:p>
                <a:pPr marL="76200" lvl="0" indent="0">
                  <a:buNone/>
                </a:pPr>
                <a:endParaRPr lang="en-CA" sz="1600"/>
              </a:p>
            </p:txBody>
          </p:sp>
        </mc:Choice>
        <mc:Fallback xmlns=""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55576" y="1491630"/>
                <a:ext cx="7416824" cy="309634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126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491630"/>
            <a:ext cx="7416824" cy="30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CSA Agreement</a:t>
            </a:r>
            <a:endParaRPr lang="en-CA"/>
          </a:p>
          <a:p>
            <a:pPr lvl="0"/>
            <a:r>
              <a:rPr lang="en-US" sz="1800"/>
              <a:t>Credit Support Annex (CSA) or Margin Agreement or Collateral Agreement is a legal document that regulates collateral posting.</a:t>
            </a:r>
            <a:endParaRPr lang="en-CA" sz="1800"/>
          </a:p>
          <a:p>
            <a:pPr lvl="0"/>
            <a:r>
              <a:rPr lang="en-US" sz="1800"/>
              <a:t>Trades under a CSA should be also under a netting agreement, but not vice verse.</a:t>
            </a:r>
            <a:endParaRPr lang="en-CA" sz="1800"/>
          </a:p>
          <a:p>
            <a:pPr lvl="0"/>
            <a:r>
              <a:rPr lang="en-US" sz="1800"/>
              <a:t>It defines a variety of terms related to collateral </a:t>
            </a:r>
            <a:r>
              <a:rPr lang="en-US" sz="1800" smtClean="0"/>
              <a:t>posting</a:t>
            </a:r>
            <a:r>
              <a:rPr lang="en-US" sz="1600"/>
              <a:t>: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600"/>
              <a:t>Threshold</a:t>
            </a:r>
            <a:endParaRPr lang="en-CA" sz="1600"/>
          </a:p>
          <a:p>
            <a:pPr lvl="1"/>
            <a:r>
              <a:rPr lang="en-US" sz="1600"/>
              <a:t>Minimum transfer amount (MTA)</a:t>
            </a:r>
            <a:endParaRPr lang="en-CA" sz="1600"/>
          </a:p>
          <a:p>
            <a:pPr lvl="1"/>
            <a:r>
              <a:rPr lang="en-US" sz="1600"/>
              <a:t>Independent amount (or initial margin or haircut)</a:t>
            </a:r>
            <a:endParaRPr lang="en-CA" sz="1600"/>
          </a:p>
          <a:p>
            <a:pPr marL="76200" lvl="0" indent="0">
              <a:buNone/>
            </a:pP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915737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755576" y="1491630"/>
            <a:ext cx="7416824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CSA </a:t>
            </a:r>
            <a:r>
              <a:rPr lang="en-US" smtClean="0"/>
              <a:t>Agreement (Cont’d)</a:t>
            </a:r>
            <a:endParaRPr lang="en-CA"/>
          </a:p>
          <a:p>
            <a:pPr lvl="0"/>
            <a:r>
              <a:rPr lang="en-US" sz="1800" smtClean="0"/>
              <a:t>The credit </a:t>
            </a:r>
            <a:r>
              <a:rPr lang="en-US" sz="1800"/>
              <a:t>exposure </a:t>
            </a:r>
            <a:r>
              <a:rPr lang="en-US" sz="1800" smtClean="0"/>
              <a:t>of the interest rate swap after </a:t>
            </a:r>
            <a:r>
              <a:rPr lang="en-US" sz="1800"/>
              <a:t>taking CSA into </a:t>
            </a:r>
            <a:r>
              <a:rPr lang="en-US" sz="1800" smtClean="0"/>
              <a:t>account </a:t>
            </a:r>
            <a:r>
              <a:rPr lang="en-US" sz="1800" smtClean="0"/>
              <a:t>can be illustrated as</a:t>
            </a:r>
            <a:endParaRPr lang="en-US" sz="1800" smtClean="0"/>
          </a:p>
          <a:p>
            <a:pPr lvl="0"/>
            <a:endParaRPr lang="en-CA" sz="1800"/>
          </a:p>
          <a:p>
            <a:pPr marL="76200" lvl="0" indent="0">
              <a:buNone/>
            </a:pPr>
            <a:endParaRPr lang="en-CA" sz="160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647063"/>
              </p:ext>
            </p:extLst>
          </p:nvPr>
        </p:nvGraphicFramePr>
        <p:xfrm>
          <a:off x="1331640" y="2715766"/>
          <a:ext cx="4886325" cy="216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Chart" r:id="rId4" imgW="4886200" imgH="2162168" progId="Excel.Chart.8">
                  <p:embed/>
                </p:oleObj>
              </mc:Choice>
              <mc:Fallback>
                <p:oleObj name="Chart" r:id="rId4" imgW="4886200" imgH="2162168" progId="Excel.Chart.8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1640" y="2715766"/>
                        <a:ext cx="4886325" cy="216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7722750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1852</TotalTime>
  <Words>662</Words>
  <Application>Microsoft Office PowerPoint</Application>
  <PresentationFormat>On-screen Show (16:9)</PresentationFormat>
  <Paragraphs>68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Karla</vt:lpstr>
      <vt:lpstr>Raleway</vt:lpstr>
      <vt:lpstr>Cambria Math</vt:lpstr>
      <vt:lpstr>Escalus template</vt:lpstr>
      <vt:lpstr>Chart</vt:lpstr>
      <vt:lpstr> Counterparty Credit Risk   Alex Yang  FinPricing  http://www.finpricing.com  </vt:lpstr>
      <vt:lpstr>CCR</vt:lpstr>
      <vt:lpstr>CCR</vt:lpstr>
      <vt:lpstr>CCR</vt:lpstr>
      <vt:lpstr>CCR</vt:lpstr>
      <vt:lpstr>CCR</vt:lpstr>
      <vt:lpstr>CCR</vt:lpstr>
      <vt:lpstr>CCR</vt:lpstr>
      <vt:lpstr>CCR</vt:lpstr>
      <vt:lpstr>CCR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83</cp:revision>
  <dcterms:modified xsi:type="dcterms:W3CDTF">2018-04-15T15:49:36Z</dcterms:modified>
</cp:coreProperties>
</file>