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6"/>
  </p:notesMasterIdLst>
  <p:sldIdLst>
    <p:sldId id="256" r:id="rId2"/>
    <p:sldId id="261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297" r:id="rId15"/>
  </p:sldIdLst>
  <p:sldSz cx="9144000" cy="5143500" type="screen16x9"/>
  <p:notesSz cx="6858000" cy="9144000"/>
  <p:embeddedFontLst>
    <p:embeddedFont>
      <p:font typeface="Karla" panose="020B0604020202020204" charset="0"/>
      <p:regular r:id="rId17"/>
      <p:bold r:id="rId18"/>
      <p:italic r:id="rId19"/>
      <p:boldItalic r:id="rId20"/>
    </p:embeddedFont>
    <p:embeddedFont>
      <p:font typeface="Raleway" panose="020B0604020202020204" charset="0"/>
      <p:regular r:id="rId21"/>
      <p:bold r:id="rId22"/>
      <p:italic r:id="rId23"/>
      <p:boldItalic r:id="rId24"/>
    </p:embeddedFont>
    <p:embeddedFont>
      <p:font typeface="Cambria Math" panose="02040503050406030204" pitchFamily="18" charset="0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6145309-564F-4F0F-801C-C215B3F1332B}">
  <a:tblStyle styleId="{96145309-564F-4F0F-801C-C215B3F13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2" d="100"/>
          <a:sy n="102" d="100"/>
        </p:scale>
        <p:origin x="-4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053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064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259632" y="1995686"/>
            <a:ext cx="7200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smtClean="0"/>
              <a:t/>
            </a:r>
            <a:br>
              <a:rPr lang="en" sz="4400" smtClean="0"/>
            </a:br>
            <a:r>
              <a:rPr lang="en" sz="4400" smtClean="0"/>
              <a:t>Counterparty Credit Risk Simulation</a:t>
            </a:r>
            <a:br>
              <a:rPr lang="en" sz="4400" smtClean="0"/>
            </a:br>
            <a:r>
              <a:rPr lang="en" sz="4400" smtClean="0"/>
              <a:t/>
            </a:r>
            <a:br>
              <a:rPr lang="en" sz="4400" smtClean="0"/>
            </a:br>
            <a:r>
              <a:rPr lang="en" sz="2400" smtClean="0"/>
              <a:t>Alex Yang</a:t>
            </a:r>
            <a:br>
              <a:rPr lang="en" sz="2400" smtClean="0"/>
            </a:br>
            <a:r>
              <a:rPr lang="en" sz="1800"/>
              <a:t/>
            </a:r>
            <a:br>
              <a:rPr lang="en" sz="1800"/>
            </a:br>
            <a:r>
              <a:rPr lang="en" sz="1800" smtClean="0"/>
              <a:t>FinPricing</a:t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r>
              <a:rPr lang="en" sz="1600" smtClean="0"/>
              <a:t>http:</a:t>
            </a:r>
            <a:r>
              <a:rPr lang="en-CA" sz="1600" smtClean="0"/>
              <a:t>//www.finpricing.com</a:t>
            </a:r>
            <a:r>
              <a:rPr lang="en" sz="1800" smtClean="0"/>
              <a:t/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endParaRPr/>
          </a:p>
        </p:txBody>
      </p:sp>
      <p:pic>
        <p:nvPicPr>
          <p:cNvPr id="3" name="Picture 2" descr="C:\CapTim\src\web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54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CCR Simulation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115616" y="1347614"/>
                <a:ext cx="7128792" cy="3600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Equity price simulation</a:t>
                </a:r>
                <a:endParaRPr lang="en-CA"/>
              </a:p>
              <a:p>
                <a:pPr lvl="0">
                  <a:spcBef>
                    <a:spcPts val="1200"/>
                  </a:spcBef>
                </a:pPr>
                <a:r>
                  <a:rPr lang="en-US" sz="1600"/>
                  <a:t>Simulate </a:t>
                </a:r>
                <a:r>
                  <a:rPr lang="en-US" sz="1600" smtClean="0"/>
                  <a:t>stock prices.</a:t>
                </a:r>
                <a:endParaRPr lang="en-CA" sz="1600"/>
              </a:p>
              <a:p>
                <a:pPr lvl="0"/>
                <a:r>
                  <a:rPr lang="en-US" sz="1600"/>
                  <a:t>Geometric Brownian Motion (GBM</a:t>
                </a:r>
                <a:r>
                  <a:rPr lang="en-US" sz="1600" smtClean="0"/>
                  <a:t>)</a:t>
                </a: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𝑑𝑆</m:t>
                      </m:r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𝜇</m:t>
                      </m:r>
                      <m:r>
                        <a:rPr lang="en-US" sz="1600" i="1">
                          <a:latin typeface="Cambria Math"/>
                        </a:rPr>
                        <m:t>𝑆𝑑𝑡</m:t>
                      </m:r>
                      <m:r>
                        <a:rPr lang="en-US" sz="1600" i="1">
                          <a:latin typeface="Cambria Math"/>
                        </a:rPr>
                        <m:t>+</m:t>
                      </m:r>
                      <m:r>
                        <a:rPr lang="en-US" sz="1600" i="1">
                          <a:latin typeface="Cambria Math"/>
                        </a:rPr>
                        <m:t>𝜎</m:t>
                      </m:r>
                      <m:r>
                        <a:rPr lang="en-US" sz="1600" i="1">
                          <a:latin typeface="Cambria Math"/>
                        </a:rPr>
                        <m:t>𝑆𝑑𝑊</m:t>
                      </m:r>
                    </m:oMath>
                  </m:oMathPara>
                </a14:m>
                <a:endParaRPr lang="en-CA" sz="1600" smtClean="0"/>
              </a:p>
              <a:p>
                <a:pPr marL="533400" lvl="3" indent="0">
                  <a:spcBef>
                    <a:spcPts val="600"/>
                  </a:spcBef>
                  <a:buNone/>
                </a:pPr>
                <a:r>
                  <a:rPr lang="en-CA" sz="1400"/>
                  <a:t>where </a:t>
                </a:r>
                <a:r>
                  <a:rPr lang="en-CA" sz="1400" i="1"/>
                  <a:t>S</a:t>
                </a:r>
                <a:r>
                  <a:rPr lang="en-CA" sz="1400"/>
                  <a:t> </a:t>
                </a:r>
                <a:r>
                  <a:rPr lang="en-CA" sz="1400"/>
                  <a:t>– </a:t>
                </a:r>
                <a:r>
                  <a:rPr lang="en-CA" sz="1400" smtClean="0"/>
                  <a:t>stock price; </a:t>
                </a:r>
                <a14:m>
                  <m:oMath xmlns:m="http://schemas.openxmlformats.org/officeDocument/2006/math">
                    <m:r>
                      <a:rPr lang="en-CA" sz="1400" i="1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CA" sz="1400"/>
                  <a:t> – drift;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𝜎</m:t>
                    </m:r>
                  </m:oMath>
                </a14:m>
                <a:r>
                  <a:rPr lang="en-US" sz="1400"/>
                  <a:t> – volatility; </a:t>
                </a:r>
                <a:r>
                  <a:rPr lang="en-US" sz="1400" i="1"/>
                  <a:t>W</a:t>
                </a:r>
                <a:r>
                  <a:rPr lang="en-US" sz="1400"/>
                  <a:t> – Wiener </a:t>
                </a:r>
                <a:r>
                  <a:rPr lang="en-US" sz="1400"/>
                  <a:t>process</a:t>
                </a:r>
                <a:r>
                  <a:rPr lang="en-US" sz="1400" smtClean="0"/>
                  <a:t>.</a:t>
                </a:r>
                <a:endParaRPr lang="en-CA" sz="1600" smtClean="0"/>
              </a:p>
              <a:p>
                <a:pPr lvl="0"/>
                <a:r>
                  <a:rPr lang="en-US" sz="1600" smtClean="0"/>
                  <a:t>Pros</a:t>
                </a:r>
                <a:endParaRPr lang="en-CA" sz="1600"/>
              </a:p>
              <a:p>
                <a:pPr lvl="1">
                  <a:spcBef>
                    <a:spcPts val="600"/>
                  </a:spcBef>
                </a:pPr>
                <a:r>
                  <a:rPr lang="en-US" sz="1400"/>
                  <a:t>Simple</a:t>
                </a:r>
                <a:endParaRPr lang="en-CA" sz="1400"/>
              </a:p>
              <a:p>
                <a:pPr lvl="1"/>
                <a:r>
                  <a:rPr lang="en-US" sz="1400"/>
                  <a:t>Non-negative stock price</a:t>
                </a:r>
                <a:endParaRPr lang="en-CA" sz="1400"/>
              </a:p>
              <a:p>
                <a:pPr lvl="0"/>
                <a:r>
                  <a:rPr lang="en-US" sz="1600"/>
                  <a:t>Cons</a:t>
                </a:r>
                <a:endParaRPr lang="en-CA" sz="1600"/>
              </a:p>
              <a:p>
                <a:pPr lvl="1">
                  <a:spcBef>
                    <a:spcPts val="600"/>
                  </a:spcBef>
                </a:pPr>
                <a:r>
                  <a:rPr lang="en-US" sz="1400" smtClean="0"/>
                  <a:t>Simulated values could be extremely large for a longer horizon, so it may be better to incorporate with a reverting draft.</a:t>
                </a:r>
                <a:endParaRPr lang="en-CA" sz="1400" smtClean="0"/>
              </a:p>
              <a:p>
                <a:pPr lvl="0"/>
                <a:endParaRPr lang="en-CA" sz="16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15616" y="1347614"/>
                <a:ext cx="7128792" cy="36004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533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CCR Simulation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43608" y="1419622"/>
                <a:ext cx="7128792" cy="352839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smtClean="0"/>
                  <a:t>Commodity simulation</a:t>
                </a:r>
                <a:endParaRPr lang="en-CA"/>
              </a:p>
              <a:p>
                <a:pPr lvl="0"/>
                <a:r>
                  <a:rPr lang="en-US" sz="1600"/>
                  <a:t>Simulate commodity spot, future and forward </a:t>
                </a:r>
                <a:r>
                  <a:rPr lang="en-US" sz="1600" smtClean="0"/>
                  <a:t>prices, pipeline spreads and commodity </a:t>
                </a:r>
                <a:r>
                  <a:rPr lang="en-US" sz="1600"/>
                  <a:t>implied </a:t>
                </a:r>
                <a:r>
                  <a:rPr lang="en-US" sz="1600" smtClean="0"/>
                  <a:t>volatilities.</a:t>
                </a:r>
                <a:endParaRPr lang="en-CA" sz="1600"/>
              </a:p>
              <a:p>
                <a:pPr lvl="0"/>
                <a:r>
                  <a:rPr lang="en-US" sz="1600"/>
                  <a:t>Two factor model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CA" sz="14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400">
                              <a:latin typeface="Cambria Math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1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i="1">
                                      <a:latin typeface="Cambria Math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400" i="1">
                                      <a:latin typeface="Cambria Math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4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𝒳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𝒴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CA" sz="14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  <m:r>
                            <a:rPr lang="en-US" sz="1400" i="1">
                              <a:latin typeface="Cambria Math"/>
                            </a:rPr>
                            <m:t>𝒳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CA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𝒳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𝑑𝑡</m:t>
                      </m:r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CA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/>
                            </a:rPr>
                            <m:t>𝑑𝑊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A" sz="14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  <m:r>
                            <a:rPr lang="en-US" sz="1400" i="1">
                              <a:latin typeface="Cambria Math"/>
                            </a:rPr>
                            <m:t>𝒴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CA" sz="1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𝒴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𝑑𝑡</m:t>
                      </m:r>
                      <m:r>
                        <a:rPr lang="en-US" sz="14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CA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/>
                            </a:rPr>
                            <m:t>𝑑𝑊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CA" sz="14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/>
                            </a:rPr>
                            <m:t>𝑑𝑊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CA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/>
                            </a:rPr>
                            <m:t>𝑑𝑊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𝜌</m:t>
                      </m:r>
                      <m:r>
                        <a:rPr lang="en-US" sz="1400" i="1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n-CA" sz="1400"/>
              </a:p>
              <a:p>
                <a:pPr marL="533400" lvl="1" indent="0">
                  <a:buNone/>
                </a:pPr>
                <a:r>
                  <a:rPr lang="en-US" sz="1400" smtClean="0"/>
                  <a:t>where </a:t>
                </a:r>
                <a14:m>
                  <m:oMath xmlns:m="http://schemas.openxmlformats.org/officeDocument/2006/math">
                    <m:r>
                      <a:rPr lang="en-CA" sz="14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/>
                  <a:t> – spot price or spread or implied </a:t>
                </a:r>
                <a:r>
                  <a:rPr lang="en-US" sz="1400" smtClean="0"/>
                  <a:t>volatility;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/>
                  <a:t> – deterministic </a:t>
                </a:r>
                <a:r>
                  <a:rPr lang="en-US" sz="1400" smtClean="0"/>
                  <a:t>function;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𝒳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/>
                  <a:t> – short term </a:t>
                </a:r>
                <a:r>
                  <a:rPr lang="en-US" sz="1400" smtClean="0"/>
                  <a:t>deviation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𝒴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/>
                  <a:t> – long term equilibrium </a:t>
                </a:r>
                <a:r>
                  <a:rPr lang="en-US" sz="1400" smtClean="0"/>
                  <a:t>level.</a:t>
                </a:r>
                <a:endParaRPr lang="en-CA" sz="1400"/>
              </a:p>
              <a:p>
                <a:pPr lvl="0"/>
                <a:r>
                  <a:rPr lang="en-US" sz="1600" smtClean="0"/>
                  <a:t>This </a:t>
                </a:r>
                <a:r>
                  <a:rPr lang="en-US" sz="1600"/>
                  <a:t>model leads to a closed form solution </a:t>
                </a:r>
                <a:r>
                  <a:rPr lang="en-US" sz="1600" smtClean="0"/>
                  <a:t>for </a:t>
                </a:r>
                <a:r>
                  <a:rPr lang="en-US" sz="1600"/>
                  <a:t>forward prices and </a:t>
                </a:r>
                <a:r>
                  <a:rPr lang="en-US" sz="1600" smtClean="0"/>
                  <a:t>thereby </a:t>
                </a:r>
                <a:r>
                  <a:rPr lang="en-US" sz="1600"/>
                  <a:t>forward term </a:t>
                </a:r>
                <a:r>
                  <a:rPr lang="en-US" sz="1600" smtClean="0"/>
                  <a:t>structures.</a:t>
                </a:r>
                <a:endParaRPr lang="en-CA" sz="1600"/>
              </a:p>
              <a:p>
                <a:pPr lvl="0"/>
                <a:endParaRPr lang="en-CA" sz="16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3608" y="1419622"/>
                <a:ext cx="7128792" cy="35283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239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CCR Simulation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43608" y="1347614"/>
                <a:ext cx="7128792" cy="352839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Implied volatility simulation</a:t>
                </a:r>
                <a:endParaRPr lang="en-CA"/>
              </a:p>
              <a:p>
                <a:pPr lvl="0">
                  <a:spcBef>
                    <a:spcPts val="1200"/>
                  </a:spcBef>
                </a:pPr>
                <a:r>
                  <a:rPr lang="en-US" sz="1600"/>
                  <a:t>Simulate </a:t>
                </a:r>
                <a:r>
                  <a:rPr lang="en-US" sz="1600" smtClean="0"/>
                  <a:t>equity or FX </a:t>
                </a:r>
                <a:r>
                  <a:rPr lang="en-US" sz="1600"/>
                  <a:t>implied </a:t>
                </a:r>
                <a:r>
                  <a:rPr lang="en-US" sz="1600" smtClean="0"/>
                  <a:t>volatility.</a:t>
                </a:r>
                <a:endParaRPr lang="en-CA" sz="1600"/>
              </a:p>
              <a:p>
                <a:pPr lvl="0"/>
                <a:r>
                  <a:rPr lang="en-US" sz="1600"/>
                  <a:t>Empirically implied volatilities are more volatile than prices.</a:t>
                </a:r>
                <a:endParaRPr lang="en-CA" sz="1600"/>
              </a:p>
              <a:p>
                <a:pPr lvl="0"/>
                <a:r>
                  <a:rPr lang="en-US" sz="1600"/>
                  <a:t>Stochastic volatility model , such as Heston model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𝑑𝑆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𝜇</m:t>
                      </m:r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𝑑𝑡</m:t>
                      </m:r>
                      <m:r>
                        <a:rPr lang="en-US" sz="1400" i="1">
                          <a:latin typeface="Cambria Math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CA" sz="14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𝒱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sSubSup>
                        <m:sSubSupPr>
                          <m:ctrlPr>
                            <a:rPr lang="en-CA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/>
                            </a:rPr>
                            <m:t>𝑑𝑊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CA" sz="14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14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/>
                            </a:rPr>
                            <m:t>𝑑</m:t>
                          </m:r>
                          <m:r>
                            <a:rPr lang="en-US" sz="1400" i="1">
                              <a:latin typeface="Cambria Math"/>
                            </a:rPr>
                            <m:t>𝒱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𝜅</m:t>
                      </m:r>
                      <m:d>
                        <m:dPr>
                          <m:ctrlPr>
                            <a:rPr lang="en-CA" sz="1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/>
                            </a:rPr>
                            <m:t>𝜃</m:t>
                          </m:r>
                          <m:r>
                            <a:rPr lang="en-US" sz="1400" i="1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𝒱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400" i="1">
                          <a:latin typeface="Cambria Math"/>
                        </a:rPr>
                        <m:t>𝑑𝑡</m:t>
                      </m:r>
                      <m:r>
                        <a:rPr lang="en-US" sz="1400" i="1">
                          <a:latin typeface="Cambria Math"/>
                        </a:rPr>
                        <m:t>+</m:t>
                      </m:r>
                      <m:r>
                        <a:rPr lang="en-US" sz="1400" i="1">
                          <a:latin typeface="Cambria Math"/>
                        </a:rPr>
                        <m:t>𝜉</m:t>
                      </m:r>
                      <m:rad>
                        <m:radPr>
                          <m:degHide m:val="on"/>
                          <m:ctrlPr>
                            <a:rPr lang="en-CA" sz="14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CA" sz="1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𝒱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rad>
                      <m:sSubSup>
                        <m:sSubSupPr>
                          <m:ctrlPr>
                            <a:rPr lang="en-CA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/>
                            </a:rPr>
                            <m:t>𝑑𝑊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CA" sz="14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CA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/>
                            </a:rPr>
                            <m:t>𝑑𝑊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1</m:t>
                          </m:r>
                        </m:sup>
                      </m:sSubSup>
                      <m:sSubSup>
                        <m:sSubSupPr>
                          <m:ctrlPr>
                            <a:rPr lang="en-CA" sz="14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/>
                            </a:rPr>
                            <m:t>𝑑𝑊</m:t>
                          </m:r>
                        </m:e>
                        <m:sub>
                          <m:r>
                            <a:rPr lang="en-US" sz="1400" i="1">
                              <a:latin typeface="Cambria Math"/>
                            </a:rPr>
                            <m:t>𝑡</m:t>
                          </m:r>
                        </m:sub>
                        <m:sup>
                          <m:r>
                            <a:rPr lang="en-US" sz="1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𝜌</m:t>
                      </m:r>
                      <m:r>
                        <a:rPr lang="en-US" sz="1400" i="1">
                          <a:latin typeface="Cambria Math"/>
                        </a:rPr>
                        <m:t>𝑑𝑡</m:t>
                      </m:r>
                    </m:oMath>
                  </m:oMathPara>
                </a14:m>
                <a:endParaRPr lang="en-CA" sz="1400"/>
              </a:p>
              <a:p>
                <a:pPr marL="533400" lvl="1" indent="0">
                  <a:buNone/>
                </a:pPr>
                <a:r>
                  <a:rPr lang="en-US" sz="140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/>
                  <a:t> is the implied volatility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/>
                          </a:rPr>
                          <m:t>𝒱</m:t>
                        </m:r>
                      </m:e>
                      <m:sub>
                        <m:r>
                          <a:rPr lang="en-US" sz="1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1400"/>
                  <a:t> is the instantaneous variance of the implied </a:t>
                </a:r>
                <a:r>
                  <a:rPr lang="en-US" sz="1400" smtClean="0"/>
                  <a:t>volatility</a:t>
                </a:r>
              </a:p>
              <a:p>
                <a:pPr lvl="0"/>
                <a:r>
                  <a:rPr lang="en-CA" sz="1600" smtClean="0"/>
                  <a:t>Pros</a:t>
                </a:r>
              </a:p>
              <a:p>
                <a:pPr lvl="1"/>
                <a:r>
                  <a:rPr lang="en-US" sz="1400" smtClean="0"/>
                  <a:t>Simulated </a:t>
                </a:r>
                <a:r>
                  <a:rPr lang="en-US" sz="1400"/>
                  <a:t>distribution has fat tail or large skew and </a:t>
                </a:r>
                <a:r>
                  <a:rPr lang="en-US" sz="1400" smtClean="0"/>
                  <a:t>kurtosis</a:t>
                </a:r>
                <a:r>
                  <a:rPr lang="en-CA" sz="1400"/>
                  <a:t>.</a:t>
                </a:r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3608" y="1347614"/>
                <a:ext cx="7128792" cy="35283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922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CCR Simulation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43608" y="1615108"/>
                <a:ext cx="7128792" cy="311688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Implied volatility </a:t>
                </a:r>
                <a:r>
                  <a:rPr lang="en-US" smtClean="0"/>
                  <a:t>simulation (Cont’d)</a:t>
                </a:r>
                <a:endParaRPr lang="en-US" sz="1200" smtClean="0"/>
              </a:p>
              <a:p>
                <a:pPr lvl="0">
                  <a:spcBef>
                    <a:spcPts val="1200"/>
                  </a:spcBef>
                </a:pPr>
                <a:r>
                  <a:rPr lang="en-CA" sz="1600" smtClean="0"/>
                  <a:t>Cons</a:t>
                </a:r>
              </a:p>
              <a:p>
                <a:pPr lvl="1">
                  <a:spcBef>
                    <a:spcPts val="300"/>
                  </a:spcBef>
                </a:pPr>
                <a:r>
                  <a:rPr lang="en-US" sz="1600" smtClean="0"/>
                  <a:t>Complex implementation</a:t>
                </a:r>
              </a:p>
              <a:p>
                <a:pPr lvl="1"/>
                <a:r>
                  <a:rPr lang="en-US" sz="1600" smtClean="0"/>
                  <a:t>Unstable </a:t>
                </a:r>
                <a:r>
                  <a:rPr lang="en-US" sz="1600"/>
                  <a:t>calibration</a:t>
                </a:r>
                <a:endParaRPr lang="en-CA" sz="1600"/>
              </a:p>
              <a:p>
                <a:pPr lvl="0"/>
                <a:r>
                  <a:rPr lang="en-US" sz="1600" smtClean="0"/>
                  <a:t>If a stochestic volatility model is too complex to use, a </a:t>
                </a:r>
                <a:r>
                  <a:rPr lang="en-US" sz="1600"/>
                  <a:t>simple </a:t>
                </a:r>
                <a:r>
                  <a:rPr lang="en-US" sz="1600" smtClean="0"/>
                  <a:t>alternative is</a:t>
                </a: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𝑑𝑟</m:t>
                      </m:r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𝑘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𝜃</m:t>
                          </m:r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𝑑𝑡</m:t>
                      </m:r>
                      <m:r>
                        <a:rPr lang="en-US" sz="1600" i="1">
                          <a:latin typeface="Cambria Math"/>
                        </a:rPr>
                        <m:t>+</m:t>
                      </m:r>
                      <m:r>
                        <a:rPr lang="en-US" sz="1600" i="1">
                          <a:latin typeface="Cambria Math"/>
                        </a:rPr>
                        <m:t>𝜎</m:t>
                      </m:r>
                      <m:r>
                        <a:rPr lang="en-US" sz="1600" i="1">
                          <a:latin typeface="Cambria Math"/>
                        </a:rPr>
                        <m:t>𝑑𝑊</m:t>
                      </m:r>
                    </m:oMath>
                  </m:oMathPara>
                </a14:m>
                <a:endParaRPr lang="en-CA" sz="1600"/>
              </a:p>
              <a:p>
                <a:pPr marL="533400" lvl="1" indent="0">
                  <a:buNone/>
                </a:pPr>
                <a:r>
                  <a:rPr lang="en-US" sz="1400"/>
                  <a:t>where </a:t>
                </a:r>
                <a:r>
                  <a:rPr lang="en-US" sz="1400" i="1"/>
                  <a:t>r</a:t>
                </a:r>
                <a:r>
                  <a:rPr lang="en-US" sz="1400"/>
                  <a:t> </a:t>
                </a:r>
                <a:r>
                  <a:rPr lang="en-US" sz="1400"/>
                  <a:t>– </a:t>
                </a:r>
                <a:r>
                  <a:rPr lang="en-US" sz="1400" smtClean="0"/>
                  <a:t>volatility risk </a:t>
                </a:r>
                <a:r>
                  <a:rPr lang="en-US" sz="1400"/>
                  <a:t>factor; </a:t>
                </a:r>
                <a:r>
                  <a:rPr lang="en-US" sz="1400" i="1"/>
                  <a:t>k</a:t>
                </a:r>
                <a:r>
                  <a:rPr lang="en-US" sz="1400"/>
                  <a:t> – drift;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𝜃</m:t>
                    </m:r>
                  </m:oMath>
                </a14:m>
                <a:r>
                  <a:rPr lang="en-US" sz="1400"/>
                  <a:t> – mean reversion parameter;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𝜎</m:t>
                    </m:r>
                  </m:oMath>
                </a14:m>
                <a:r>
                  <a:rPr lang="en-US" sz="1400"/>
                  <a:t> – volatility; </a:t>
                </a:r>
                <a:r>
                  <a:rPr lang="en-US" sz="1400" i="1"/>
                  <a:t>W</a:t>
                </a:r>
                <a:r>
                  <a:rPr lang="en-US" sz="1400"/>
                  <a:t> – Wiener process</a:t>
                </a:r>
                <a:r>
                  <a:rPr lang="en-US" sz="1400"/>
                  <a:t>.</a:t>
                </a:r>
                <a:endParaRPr lang="en-CA" sz="1400"/>
              </a:p>
              <a:p>
                <a:pPr marL="76200" lvl="0" indent="0">
                  <a:buNone/>
                </a:pPr>
                <a:endParaRPr lang="en-CA" sz="1600"/>
              </a:p>
              <a:p>
                <a:pPr lvl="0"/>
                <a:endParaRPr lang="en-CA" sz="16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3608" y="1615108"/>
                <a:ext cx="7128792" cy="311688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976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06937" y="2499742"/>
            <a:ext cx="1274938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275856" y="4011910"/>
            <a:ext cx="48245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/>
              <a:t>You can find </a:t>
            </a:r>
            <a:r>
              <a:rPr lang="en" smtClean="0"/>
              <a:t>more </a:t>
            </a:r>
            <a:r>
              <a:rPr lang="en"/>
              <a:t>details at</a:t>
            </a:r>
          </a:p>
          <a:p>
            <a:pPr>
              <a:buClr>
                <a:schemeClr val="dk1"/>
              </a:buClr>
              <a:buSzPts val="1100"/>
            </a:pPr>
            <a:r>
              <a:rPr lang="en"/>
              <a:t>http:</a:t>
            </a:r>
            <a:r>
              <a:rPr lang="en-CA"/>
              <a:t>//</a:t>
            </a:r>
            <a:r>
              <a:rPr lang="en-CA" smtClean="0"/>
              <a:t>www.finpricing.com/lib/ccrSimulation.pdf</a:t>
            </a: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053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CCR Simulation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275606"/>
            <a:ext cx="7370700" cy="33123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z="2800" smtClean="0"/>
              <a:t>Summary</a:t>
            </a:r>
            <a:endParaRPr lang="en" sz="2800" smtClean="0"/>
          </a:p>
          <a:p>
            <a:pPr lvl="0"/>
            <a:r>
              <a:rPr lang="en-US" sz="1600"/>
              <a:t>Counterparty Credit Risk Definition</a:t>
            </a:r>
            <a:endParaRPr lang="en-CA" sz="1600"/>
          </a:p>
          <a:p>
            <a:pPr lvl="0"/>
            <a:r>
              <a:rPr lang="en-US" sz="1600"/>
              <a:t>Counterparty C</a:t>
            </a:r>
            <a:r>
              <a:rPr lang="en-US" sz="1600" smtClean="0"/>
              <a:t>redit </a:t>
            </a:r>
            <a:r>
              <a:rPr lang="en-US" sz="1600"/>
              <a:t>R</a:t>
            </a:r>
            <a:r>
              <a:rPr lang="en-US" sz="1600" smtClean="0"/>
              <a:t>isk Measures</a:t>
            </a:r>
            <a:endParaRPr lang="en-CA" sz="1600"/>
          </a:p>
          <a:p>
            <a:pPr lvl="0"/>
            <a:r>
              <a:rPr lang="en-US" sz="1600"/>
              <a:t>Monte Carlo Simulation</a:t>
            </a:r>
            <a:endParaRPr lang="en-CA" sz="1600"/>
          </a:p>
          <a:p>
            <a:pPr lvl="0"/>
            <a:r>
              <a:rPr lang="en-US" sz="1600"/>
              <a:t>Interest </a:t>
            </a:r>
            <a:r>
              <a:rPr lang="en-US" sz="1600" smtClean="0"/>
              <a:t>Rate </a:t>
            </a:r>
            <a:r>
              <a:rPr lang="en-US" sz="1600"/>
              <a:t>C</a:t>
            </a:r>
            <a:r>
              <a:rPr lang="en-US" sz="1600" smtClean="0"/>
              <a:t>urve </a:t>
            </a:r>
            <a:r>
              <a:rPr lang="en-US" sz="1600"/>
              <a:t>S</a:t>
            </a:r>
            <a:r>
              <a:rPr lang="en-US" sz="1600" smtClean="0"/>
              <a:t>imulation</a:t>
            </a:r>
            <a:endParaRPr lang="en-CA" sz="1600"/>
          </a:p>
          <a:p>
            <a:pPr lvl="0"/>
            <a:r>
              <a:rPr lang="en-US" sz="1600"/>
              <a:t>FX </a:t>
            </a:r>
            <a:r>
              <a:rPr lang="en-US" sz="1600" smtClean="0"/>
              <a:t>Rate </a:t>
            </a:r>
            <a:r>
              <a:rPr lang="en-US" sz="1600"/>
              <a:t>S</a:t>
            </a:r>
            <a:r>
              <a:rPr lang="en-US" sz="1600" smtClean="0"/>
              <a:t>imulation</a:t>
            </a:r>
            <a:endParaRPr lang="en-CA" sz="1600"/>
          </a:p>
          <a:p>
            <a:pPr lvl="0"/>
            <a:r>
              <a:rPr lang="en-US" sz="1600"/>
              <a:t>Equity P</a:t>
            </a:r>
            <a:r>
              <a:rPr lang="en-US" sz="1600" smtClean="0"/>
              <a:t>rice Simulation</a:t>
            </a:r>
          </a:p>
          <a:p>
            <a:r>
              <a:rPr lang="en-US" sz="1600"/>
              <a:t>Commodity </a:t>
            </a:r>
            <a:r>
              <a:rPr lang="en-US" sz="1600" smtClean="0"/>
              <a:t>Simulation</a:t>
            </a:r>
            <a:endParaRPr lang="en-CA" sz="1600"/>
          </a:p>
          <a:p>
            <a:r>
              <a:rPr lang="en-US" sz="1600"/>
              <a:t>Implied </a:t>
            </a:r>
            <a:r>
              <a:rPr lang="en-US" sz="1600" smtClean="0"/>
              <a:t>Volatility </a:t>
            </a:r>
            <a:r>
              <a:rPr lang="en-US" sz="1600"/>
              <a:t>S</a:t>
            </a:r>
            <a:r>
              <a:rPr lang="en-US" sz="1600" smtClean="0"/>
              <a:t>imulation</a:t>
            </a:r>
            <a:endParaRPr lang="en-CA" sz="1600"/>
          </a:p>
          <a:p>
            <a:pPr lvl="0"/>
            <a:endParaRPr lang="en-CA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CCR Simulation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275606"/>
            <a:ext cx="7370700" cy="36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Counterperty Credit Risk (CCR) Definition</a:t>
            </a:r>
            <a:endParaRPr lang="en" smtClean="0"/>
          </a:p>
          <a:p>
            <a:pPr lvl="0"/>
            <a:r>
              <a:rPr lang="en-US" sz="1600"/>
              <a:t>Counterparty credit risk refers to the risk that a counterparty to a bilateral financial derivative contract may fail to fulfill its contractual obligation causing financial loss to the non-defaulting party.</a:t>
            </a:r>
            <a:endParaRPr lang="en-CA" sz="1600"/>
          </a:p>
          <a:p>
            <a:pPr lvl="0"/>
            <a:r>
              <a:rPr lang="en-US" sz="1600"/>
              <a:t>Only over-the-counter (OTC) derivatives and financial security transactions </a:t>
            </a:r>
            <a:r>
              <a:rPr lang="en-US" sz="1600" smtClean="0"/>
              <a:t>(FSTs) (e.g</a:t>
            </a:r>
            <a:r>
              <a:rPr lang="en-US" sz="1600"/>
              <a:t>., </a:t>
            </a:r>
            <a:r>
              <a:rPr lang="en-US" sz="1600" smtClean="0"/>
              <a:t>repos) </a:t>
            </a:r>
            <a:r>
              <a:rPr lang="en-US" sz="1600"/>
              <a:t>are subject to counterparty risk.</a:t>
            </a:r>
            <a:endParaRPr lang="en-CA" sz="1600"/>
          </a:p>
          <a:p>
            <a:pPr lvl="0"/>
            <a:r>
              <a:rPr lang="en-US" sz="1600"/>
              <a:t>If one party of a contract defaults, the non-defaulting party will find a similar contract with another counterparty in the market to replace the default one. That is why counterparty credit risk sometimes is </a:t>
            </a:r>
            <a:r>
              <a:rPr lang="en-US" sz="1600" smtClean="0"/>
              <a:t>referred to </a:t>
            </a:r>
            <a:r>
              <a:rPr lang="en-US" sz="1600"/>
              <a:t>as replacement risk</a:t>
            </a:r>
            <a:r>
              <a:rPr lang="en-US" sz="1600" smtClean="0"/>
              <a:t>.</a:t>
            </a:r>
          </a:p>
          <a:p>
            <a:r>
              <a:rPr lang="en-US" sz="1600"/>
              <a:t>The replacement </a:t>
            </a:r>
            <a:r>
              <a:rPr lang="en-US" sz="1600" smtClean="0"/>
              <a:t>cost </a:t>
            </a:r>
            <a:r>
              <a:rPr lang="en-US" sz="1600"/>
              <a:t>is the MTM value of a counterparty portfolio at the time of the counterparty default.</a:t>
            </a:r>
            <a:endParaRPr lang="en-CA" sz="1600"/>
          </a:p>
          <a:p>
            <a:pPr lvl="0"/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197713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CCR Simulation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971600" y="1491630"/>
            <a:ext cx="7128792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Counterperty Credit Risk Measures</a:t>
            </a:r>
            <a:endParaRPr lang="en" smtClean="0"/>
          </a:p>
          <a:p>
            <a:pPr lvl="0"/>
            <a:r>
              <a:rPr lang="en-US" sz="1600"/>
              <a:t>Credit exposure (CE</a:t>
            </a:r>
            <a:r>
              <a:rPr lang="en-US" sz="1600" smtClean="0"/>
              <a:t>) is </a:t>
            </a:r>
            <a:r>
              <a:rPr lang="en-US" sz="1600"/>
              <a:t>the cost of replacing or hedging a contract at the time of default</a:t>
            </a:r>
            <a:r>
              <a:rPr lang="en-US" sz="1600" smtClean="0"/>
              <a:t>. </a:t>
            </a:r>
          </a:p>
          <a:p>
            <a:r>
              <a:rPr lang="en-US" sz="1600"/>
              <a:t>Credit </a:t>
            </a:r>
            <a:r>
              <a:rPr lang="en-US" sz="1600" smtClean="0"/>
              <a:t>exposure in future </a:t>
            </a:r>
            <a:r>
              <a:rPr lang="en-US" sz="1600"/>
              <a:t>is uncertain (stochastic) so that Monte Carlo simulation is </a:t>
            </a:r>
            <a:r>
              <a:rPr lang="en-US" sz="1600" smtClean="0"/>
              <a:t>needed.</a:t>
            </a:r>
          </a:p>
          <a:p>
            <a:r>
              <a:rPr lang="en-US" sz="1600" smtClean="0"/>
              <a:t>Other measures, such as </a:t>
            </a:r>
            <a:r>
              <a:rPr lang="en-US" sz="1600"/>
              <a:t>p</a:t>
            </a:r>
            <a:r>
              <a:rPr lang="en-US" sz="1600" smtClean="0"/>
              <a:t>otential </a:t>
            </a:r>
            <a:r>
              <a:rPr lang="en-US" sz="1600"/>
              <a:t>future exposure (PFE</a:t>
            </a:r>
            <a:r>
              <a:rPr lang="en-US" sz="1600" smtClean="0"/>
              <a:t>), </a:t>
            </a:r>
            <a:r>
              <a:rPr lang="en-US" sz="1600"/>
              <a:t>e</a:t>
            </a:r>
            <a:r>
              <a:rPr lang="en-US" sz="1600" smtClean="0"/>
              <a:t>xpected </a:t>
            </a:r>
            <a:r>
              <a:rPr lang="en-US" sz="1600"/>
              <a:t>exposure (EE</a:t>
            </a:r>
            <a:r>
              <a:rPr lang="en-US" sz="1600" smtClean="0"/>
              <a:t>), expected </a:t>
            </a:r>
            <a:r>
              <a:rPr lang="en-US" sz="1600"/>
              <a:t>p</a:t>
            </a:r>
            <a:r>
              <a:rPr lang="en-US" sz="1600" smtClean="0"/>
              <a:t>ositive exposure (EPE), </a:t>
            </a:r>
            <a:r>
              <a:rPr lang="en-US" sz="1600"/>
              <a:t>e</a:t>
            </a:r>
            <a:r>
              <a:rPr lang="en-US" sz="1600" smtClean="0"/>
              <a:t>ffective EE, </a:t>
            </a:r>
            <a:r>
              <a:rPr lang="en-US" sz="1600"/>
              <a:t>e</a:t>
            </a:r>
            <a:r>
              <a:rPr lang="en-US" sz="1600" smtClean="0"/>
              <a:t>ffective EPE and </a:t>
            </a:r>
            <a:r>
              <a:rPr lang="en-US" sz="1600"/>
              <a:t>e</a:t>
            </a:r>
            <a:r>
              <a:rPr lang="en-US" sz="1600" smtClean="0"/>
              <a:t>xposure </a:t>
            </a:r>
            <a:r>
              <a:rPr lang="en-US" sz="1600"/>
              <a:t>at default </a:t>
            </a:r>
            <a:r>
              <a:rPr lang="en-US" sz="1600" smtClean="0"/>
              <a:t>(EAD), can be derived from CE,</a:t>
            </a:r>
            <a:endParaRPr lang="en-CA" sz="1600"/>
          </a:p>
          <a:p>
            <a:pPr lvl="0"/>
            <a:endParaRPr lang="en-CA" sz="1600"/>
          </a:p>
          <a:p>
            <a:pPr lvl="0"/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517724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CCR Simulation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71600" y="1491630"/>
                <a:ext cx="7128792" cy="33843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Monte Carlo Simulation</a:t>
                </a:r>
                <a:endParaRPr lang="en-CA"/>
              </a:p>
              <a:p>
                <a:pPr lvl="0"/>
                <a:r>
                  <a:rPr lang="en-US" sz="1600"/>
                  <a:t>To calculate credit exposure or replacement cost in future times, one needs to simulate market evolutions. </a:t>
                </a:r>
                <a:endParaRPr lang="en-CA" sz="1600"/>
              </a:p>
              <a:p>
                <a:pPr lvl="0"/>
                <a:r>
                  <a:rPr lang="en-US" sz="1600"/>
                  <a:t>Simulation must be conducted under the real-world measure.</a:t>
                </a:r>
                <a:endParaRPr lang="en-CA" sz="1600"/>
              </a:p>
              <a:p>
                <a:pPr lvl="0"/>
                <a:r>
                  <a:rPr lang="en-US" sz="1600"/>
                  <a:t>Simple solution</a:t>
                </a:r>
                <a:endParaRPr lang="en-CA" sz="1600"/>
              </a:p>
              <a:p>
                <a:pPr lvl="1">
                  <a:spcBef>
                    <a:spcPts val="300"/>
                  </a:spcBef>
                </a:pPr>
                <a:r>
                  <a:rPr lang="en-US" sz="1400"/>
                  <a:t>Some vendors and institutions use this simplified approach</a:t>
                </a:r>
                <a:endParaRPr lang="en-CA" sz="1400"/>
              </a:p>
              <a:p>
                <a:pPr lvl="1"/>
                <a:r>
                  <a:rPr lang="en-US" sz="1400"/>
                  <a:t>Only a couple of stochastic processes are used to simulate all market risk factors.</a:t>
                </a:r>
                <a:endParaRPr lang="en-CA" sz="1400"/>
              </a:p>
              <a:p>
                <a:pPr lvl="1"/>
                <a:r>
                  <a:rPr lang="en-US" sz="1400"/>
                  <a:t>Use Vasicek model for all mean reverting factors</a:t>
                </a:r>
                <a:endParaRPr lang="en-CA" sz="14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𝑑𝑟</m:t>
                      </m:r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𝑘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𝜃</m:t>
                          </m:r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𝑑𝑡</m:t>
                      </m:r>
                      <m:r>
                        <a:rPr lang="en-US" sz="1600" i="1">
                          <a:latin typeface="Cambria Math"/>
                        </a:rPr>
                        <m:t>+</m:t>
                      </m:r>
                      <m:r>
                        <a:rPr lang="en-US" sz="1600" i="1">
                          <a:latin typeface="Cambria Math"/>
                        </a:rPr>
                        <m:t>𝜎</m:t>
                      </m:r>
                      <m:r>
                        <a:rPr lang="en-US" sz="1600" i="1">
                          <a:latin typeface="Cambria Math"/>
                        </a:rPr>
                        <m:t>𝑑𝑊</m:t>
                      </m:r>
                    </m:oMath>
                  </m:oMathPara>
                </a14:m>
                <a:endParaRPr lang="en-CA" sz="1600"/>
              </a:p>
              <a:p>
                <a:pPr marL="990600" lvl="2" indent="0">
                  <a:buNone/>
                </a:pPr>
                <a:r>
                  <a:rPr lang="en-US" sz="1200" smtClean="0"/>
                  <a:t>where </a:t>
                </a:r>
                <a:r>
                  <a:rPr lang="en-US" sz="1200" i="1"/>
                  <a:t>r</a:t>
                </a:r>
                <a:r>
                  <a:rPr lang="en-US" sz="1200"/>
                  <a:t> – risk factor; </a:t>
                </a:r>
                <a:r>
                  <a:rPr lang="en-US" sz="1200" i="1"/>
                  <a:t>k</a:t>
                </a:r>
                <a:r>
                  <a:rPr lang="en-US" sz="1200"/>
                  <a:t> – drift;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𝜃</m:t>
                    </m:r>
                  </m:oMath>
                </a14:m>
                <a:r>
                  <a:rPr lang="en-US" sz="1200"/>
                  <a:t> – mean </a:t>
                </a:r>
                <a:r>
                  <a:rPr lang="en-US" sz="1200" smtClean="0"/>
                  <a:t>reversion </a:t>
                </a:r>
                <a:r>
                  <a:rPr lang="en-US" sz="1200" smtClean="0"/>
                  <a:t>parameter;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𝜎</m:t>
                    </m:r>
                  </m:oMath>
                </a14:m>
                <a:r>
                  <a:rPr lang="en-US" sz="1200"/>
                  <a:t> – volatility; </a:t>
                </a:r>
                <a:r>
                  <a:rPr lang="en-US" sz="1200" i="1"/>
                  <a:t>W</a:t>
                </a:r>
                <a:r>
                  <a:rPr lang="en-US" sz="1200"/>
                  <a:t> – Wiener </a:t>
                </a:r>
                <a:r>
                  <a:rPr lang="en-US" sz="1200" smtClean="0"/>
                  <a:t>process.</a:t>
                </a:r>
                <a:endParaRPr lang="en-CA" sz="1200"/>
              </a:p>
              <a:p>
                <a:pPr lvl="0"/>
                <a:endParaRPr lang="en-CA" sz="1600"/>
              </a:p>
              <a:p>
                <a:pPr lvl="0"/>
                <a:endParaRPr lang="en-CA" sz="16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600" y="1491630"/>
                <a:ext cx="7128792" cy="3384376"/>
              </a:xfrm>
              <a:prstGeom prst="rect">
                <a:avLst/>
              </a:prstGeom>
              <a:blipFill rotWithShape="1">
                <a:blip r:embed="rId3"/>
                <a:stretch>
                  <a:fillRect r="-7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633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CCR Simulation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43608" y="1635646"/>
                <a:ext cx="7128792" cy="302433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smtClean="0"/>
                  <a:t>Monte Carlo </a:t>
                </a:r>
                <a:r>
                  <a:rPr lang="en-US" smtClean="0"/>
                  <a:t>Simulation (Cont</a:t>
                </a:r>
                <a:r>
                  <a:rPr lang="en-CA" smtClean="0"/>
                  <a:t>’d)</a:t>
                </a:r>
                <a:endParaRPr lang="en-CA"/>
              </a:p>
              <a:p>
                <a:pPr lvl="1">
                  <a:spcBef>
                    <a:spcPts val="1200"/>
                  </a:spcBef>
                </a:pPr>
                <a:r>
                  <a:rPr lang="en-US" sz="1400" smtClean="0"/>
                  <a:t>Use </a:t>
                </a:r>
                <a:r>
                  <a:rPr lang="en-US" sz="1400"/>
                  <a:t>Geometric Brownian Motion (GBM) for all non-mean reverting risk factors.</a:t>
                </a:r>
                <a:endParaRPr lang="en-CA" sz="14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/>
                        </a:rPr>
                        <m:t>𝑑𝑆</m:t>
                      </m:r>
                      <m:r>
                        <a:rPr lang="en-US" sz="1400" i="1">
                          <a:latin typeface="Cambria Math"/>
                        </a:rPr>
                        <m:t>=</m:t>
                      </m:r>
                      <m:r>
                        <a:rPr lang="en-US" sz="1400" i="1">
                          <a:latin typeface="Cambria Math"/>
                        </a:rPr>
                        <m:t>𝜇</m:t>
                      </m:r>
                      <m:r>
                        <a:rPr lang="en-US" sz="1400" i="1">
                          <a:latin typeface="Cambria Math"/>
                        </a:rPr>
                        <m:t>𝑆𝑑𝑡</m:t>
                      </m:r>
                      <m:r>
                        <a:rPr lang="en-US" sz="1400" i="1">
                          <a:latin typeface="Cambria Math"/>
                        </a:rPr>
                        <m:t>+</m:t>
                      </m:r>
                      <m:r>
                        <a:rPr lang="en-US" sz="1400" i="1">
                          <a:latin typeface="Cambria Math"/>
                        </a:rPr>
                        <m:t>𝜎</m:t>
                      </m:r>
                      <m:r>
                        <a:rPr lang="en-US" sz="1400" i="1">
                          <a:latin typeface="Cambria Math"/>
                        </a:rPr>
                        <m:t>𝑆𝑑𝑊</m:t>
                      </m:r>
                    </m:oMath>
                  </m:oMathPara>
                </a14:m>
                <a:endParaRPr lang="en-CA" sz="1400" smtClean="0"/>
              </a:p>
              <a:p>
                <a:pPr marL="76200" lvl="2" indent="0">
                  <a:spcBef>
                    <a:spcPts val="600"/>
                  </a:spcBef>
                  <a:buNone/>
                </a:pPr>
                <a:r>
                  <a:rPr lang="en-CA" sz="1400"/>
                  <a:t>	</a:t>
                </a:r>
                <a:r>
                  <a:rPr lang="en-CA" sz="1200" smtClean="0"/>
                  <a:t>where </a:t>
                </a:r>
                <a:r>
                  <a:rPr lang="en-CA" sz="1200" i="1" smtClean="0"/>
                  <a:t>S</a:t>
                </a:r>
                <a:r>
                  <a:rPr lang="en-CA" sz="1200" smtClean="0"/>
                  <a:t> – risk factor; </a:t>
                </a:r>
                <a14:m>
                  <m:oMath xmlns:m="http://schemas.openxmlformats.org/officeDocument/2006/math">
                    <m:r>
                      <a:rPr lang="en-CA" sz="1200" i="1" smtClean="0">
                        <a:latin typeface="Cambria Math"/>
                        <a:ea typeface="Cambria Math"/>
                      </a:rPr>
                      <m:t>𝜇</m:t>
                    </m:r>
                  </m:oMath>
                </a14:m>
                <a:r>
                  <a:rPr lang="en-CA" sz="1200" smtClean="0"/>
                  <a:t> – drift;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/>
                      </a:rPr>
                      <m:t>𝜎</m:t>
                    </m:r>
                  </m:oMath>
                </a14:m>
                <a:r>
                  <a:rPr lang="en-US" sz="1200"/>
                  <a:t> – volatility; </a:t>
                </a:r>
                <a:r>
                  <a:rPr lang="en-US" sz="1200" i="1"/>
                  <a:t>W</a:t>
                </a:r>
                <a:r>
                  <a:rPr lang="en-US" sz="1200"/>
                  <a:t> – Wiener </a:t>
                </a:r>
                <a:r>
                  <a:rPr lang="en-US" sz="1200"/>
                  <a:t>process</a:t>
                </a:r>
                <a:r>
                  <a:rPr lang="en-US" sz="1200" smtClean="0"/>
                  <a:t>.</a:t>
                </a:r>
                <a:endParaRPr lang="en-CA" sz="1200"/>
              </a:p>
              <a:p>
                <a:pPr lvl="1">
                  <a:spcBef>
                    <a:spcPts val="300"/>
                  </a:spcBef>
                </a:pPr>
                <a:r>
                  <a:rPr lang="en-US" sz="1400" smtClean="0"/>
                  <a:t>Different </a:t>
                </a:r>
                <a:r>
                  <a:rPr lang="en-US" sz="1400"/>
                  <a:t>risk </a:t>
                </a:r>
                <a:r>
                  <a:rPr lang="en-US" sz="1400" smtClean="0"/>
                  <a:t>factors have different calibration results.</a:t>
                </a:r>
                <a:endParaRPr lang="en-CA" sz="1400"/>
              </a:p>
              <a:p>
                <a:pPr lvl="0"/>
                <a:r>
                  <a:rPr lang="en-US" sz="1600"/>
                  <a:t>Complex solution</a:t>
                </a:r>
                <a:endParaRPr lang="en-CA" sz="1600"/>
              </a:p>
              <a:p>
                <a:pPr lvl="1">
                  <a:spcBef>
                    <a:spcPts val="600"/>
                  </a:spcBef>
                </a:pPr>
                <a:r>
                  <a:rPr lang="en-US" sz="1400"/>
                  <a:t>Different stochastic processes are used for different risk factors.</a:t>
                </a:r>
                <a:endParaRPr lang="en-CA" sz="1400"/>
              </a:p>
              <a:p>
                <a:pPr lvl="1"/>
                <a:r>
                  <a:rPr lang="en-US" sz="1400" smtClean="0"/>
                  <a:t>These stochastic processes </a:t>
                </a:r>
                <a:r>
                  <a:rPr lang="en-US" sz="1400" smtClean="0"/>
                  <a:t>require different calibration processes.</a:t>
                </a:r>
                <a:endParaRPr lang="en-CA" sz="1400"/>
              </a:p>
              <a:p>
                <a:pPr lvl="1"/>
                <a:r>
                  <a:rPr lang="en-US" sz="1400"/>
                  <a:t>Discuss this approach in details </a:t>
                </a:r>
                <a:r>
                  <a:rPr lang="en-US" sz="1400" smtClean="0"/>
                  <a:t>below.</a:t>
                </a:r>
                <a:endParaRPr lang="en-CA" sz="1400"/>
              </a:p>
              <a:p>
                <a:pPr lvl="0"/>
                <a:endParaRPr lang="en-CA" sz="1600"/>
              </a:p>
              <a:p>
                <a:pPr lvl="0"/>
                <a:endParaRPr lang="en-CA" sz="1600"/>
              </a:p>
              <a:p>
                <a:pPr lvl="0"/>
                <a:endParaRPr lang="en-CA" sz="16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3608" y="1635646"/>
                <a:ext cx="7128792" cy="3024336"/>
              </a:xfrm>
              <a:prstGeom prst="rect">
                <a:avLst/>
              </a:prstGeom>
              <a:blipFill rotWithShape="1">
                <a:blip r:embed="rId3"/>
                <a:stretch>
                  <a:fillRect b="-12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773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CCR Simulation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1043608" y="1419622"/>
            <a:ext cx="7128792" cy="3024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Interest rate curve simulation</a:t>
            </a:r>
            <a:endParaRPr lang="en-CA"/>
          </a:p>
          <a:p>
            <a:pPr lvl="0"/>
            <a:r>
              <a:rPr lang="en-US" sz="1600"/>
              <a:t>Simulate yield </a:t>
            </a:r>
            <a:r>
              <a:rPr lang="en-US" sz="1600" smtClean="0"/>
              <a:t>curves (zero rate curves) or swap curves.</a:t>
            </a:r>
          </a:p>
          <a:p>
            <a:pPr lvl="0"/>
            <a:r>
              <a:rPr lang="en-US" sz="1600" smtClean="0"/>
              <a:t>There </a:t>
            </a:r>
            <a:r>
              <a:rPr lang="en-US" sz="1600"/>
              <a:t>are many points in a yield curve, e.g., 1d, 1w, 2w 1m, etc. One can use Principal Component Analysis (PCA) to </a:t>
            </a:r>
            <a:r>
              <a:rPr lang="en-US" sz="1600" smtClean="0"/>
              <a:t>reduce risk factors from </a:t>
            </a:r>
            <a:r>
              <a:rPr lang="en-US" sz="1600"/>
              <a:t>20 </a:t>
            </a:r>
            <a:r>
              <a:rPr lang="en-US" sz="1600" smtClean="0"/>
              <a:t>points, for instance, </a:t>
            </a:r>
            <a:r>
              <a:rPr lang="en-US" sz="1600"/>
              <a:t>into 3 point drivers.</a:t>
            </a:r>
            <a:endParaRPr lang="en-CA" sz="1600"/>
          </a:p>
          <a:p>
            <a:pPr lvl="0"/>
            <a:r>
              <a:rPr lang="en-US" sz="1600"/>
              <a:t>Using PCA, you only need to simulate 3 drivers for each curve. But please remember you need to convert 3 drivers back to 20-point curve at each path and each time </a:t>
            </a:r>
            <a:r>
              <a:rPr lang="en-US" sz="1600" smtClean="0"/>
              <a:t>step</a:t>
            </a:r>
            <a:r>
              <a:rPr lang="en-US" sz="1600" smtClean="0"/>
              <a:t>.</a:t>
            </a:r>
            <a:endParaRPr lang="en-CA" sz="1600"/>
          </a:p>
          <a:p>
            <a:pPr lvl="0"/>
            <a:endParaRPr lang="en-CA" sz="1600"/>
          </a:p>
          <a:p>
            <a:pPr lvl="0"/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151358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CCR Simulation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43608" y="1419622"/>
                <a:ext cx="7128792" cy="324036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Interest rate curve </a:t>
                </a:r>
                <a:r>
                  <a:rPr lang="en-US" smtClean="0"/>
                  <a:t>simulation (Cont’d)</a:t>
                </a:r>
                <a:endParaRPr lang="en-CA"/>
              </a:p>
              <a:p>
                <a:pPr lvl="0"/>
                <a:r>
                  <a:rPr lang="en-US" sz="1600"/>
                  <a:t>One popular IR simulation model under </a:t>
                </a:r>
                <a:r>
                  <a:rPr lang="en-US" sz="1600" smtClean="0"/>
                  <a:t>the real-world </a:t>
                </a:r>
                <a:r>
                  <a:rPr lang="en-US" sz="1600"/>
                  <a:t>measure is </a:t>
                </a:r>
                <a:r>
                  <a:rPr lang="en-US" sz="1600" smtClean="0"/>
                  <a:t>the Cox-Ingersoll-Ross </a:t>
                </a:r>
                <a:r>
                  <a:rPr lang="en-US" sz="1600"/>
                  <a:t>(CIR) </a:t>
                </a:r>
                <a:r>
                  <a:rPr lang="en-US" sz="1600" smtClean="0"/>
                  <a:t>model.</a:t>
                </a:r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𝑑𝑟</m:t>
                      </m:r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𝑘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/>
                            </a:rPr>
                            <m:t>𝜃</m:t>
                          </m:r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a:rPr lang="en-US" sz="1600" i="1">
                              <a:latin typeface="Cambria Math"/>
                            </a:rPr>
                            <m:t>𝑟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𝑑𝑡</m:t>
                      </m:r>
                      <m:r>
                        <a:rPr lang="en-US" sz="1600" i="1">
                          <a:latin typeface="Cambria Math"/>
                        </a:rPr>
                        <m:t>+</m:t>
                      </m:r>
                      <m:r>
                        <a:rPr lang="en-US" sz="1600" i="1">
                          <a:latin typeface="Cambria Math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CA" sz="1600" i="1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sz="1600" i="1">
                              <a:latin typeface="Cambria Math"/>
                            </a:rPr>
                            <m:t>𝑟</m:t>
                          </m:r>
                        </m:e>
                      </m:rad>
                      <m:r>
                        <a:rPr lang="en-US" sz="1600" i="1">
                          <a:latin typeface="Cambria Math"/>
                        </a:rPr>
                        <m:t>𝑑𝑊</m:t>
                      </m:r>
                    </m:oMath>
                  </m:oMathPara>
                </a14:m>
                <a:endParaRPr lang="en-CA" sz="1600" smtClean="0"/>
              </a:p>
              <a:p>
                <a:pPr marL="533400" lvl="3" indent="0">
                  <a:spcBef>
                    <a:spcPts val="600"/>
                  </a:spcBef>
                  <a:buNone/>
                </a:pPr>
                <a:r>
                  <a:rPr lang="en-US" sz="1400" smtClean="0"/>
                  <a:t>where </a:t>
                </a:r>
                <a:r>
                  <a:rPr lang="en-US" sz="1400" i="1"/>
                  <a:t>r</a:t>
                </a:r>
                <a:r>
                  <a:rPr lang="en-US" sz="1400"/>
                  <a:t> – risk factor; </a:t>
                </a:r>
                <a:r>
                  <a:rPr lang="en-US" sz="1400" i="1"/>
                  <a:t>k</a:t>
                </a:r>
                <a:r>
                  <a:rPr lang="en-US" sz="1400"/>
                  <a:t> – drift;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𝜃</m:t>
                    </m:r>
                  </m:oMath>
                </a14:m>
                <a:r>
                  <a:rPr lang="en-US" sz="1400"/>
                  <a:t> – mean </a:t>
                </a:r>
                <a:r>
                  <a:rPr lang="en-US" sz="1400"/>
                  <a:t>reversion parameter;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𝜎</m:t>
                    </m:r>
                  </m:oMath>
                </a14:m>
                <a:r>
                  <a:rPr lang="en-US" sz="1400"/>
                  <a:t> – volatility; </a:t>
                </a:r>
                <a:r>
                  <a:rPr lang="en-US" sz="1400" i="1"/>
                  <a:t>W</a:t>
                </a:r>
                <a:r>
                  <a:rPr lang="en-US" sz="1400"/>
                  <a:t> – Wiener </a:t>
                </a:r>
                <a:r>
                  <a:rPr lang="en-US" sz="1400"/>
                  <a:t>process</a:t>
                </a:r>
                <a:r>
                  <a:rPr lang="en-US" sz="1400" smtClean="0"/>
                  <a:t>.</a:t>
                </a:r>
                <a:endParaRPr lang="en-CA" sz="1600"/>
              </a:p>
              <a:p>
                <a:pPr lvl="0"/>
                <a:r>
                  <a:rPr lang="en-US" sz="1600"/>
                  <a:t>Reasons for </a:t>
                </a:r>
                <a:r>
                  <a:rPr lang="en-US" sz="1600" smtClean="0"/>
                  <a:t>choosing the </a:t>
                </a:r>
                <a:r>
                  <a:rPr lang="en-US" sz="1600"/>
                  <a:t>CIR model</a:t>
                </a:r>
                <a:endParaRPr lang="en-CA" sz="1600"/>
              </a:p>
              <a:p>
                <a:pPr lvl="1">
                  <a:spcBef>
                    <a:spcPts val="600"/>
                  </a:spcBef>
                </a:pPr>
                <a:r>
                  <a:rPr lang="en-US" sz="1400" smtClean="0"/>
                  <a:t>Generate positive </a:t>
                </a:r>
                <a:r>
                  <a:rPr lang="en-US" sz="1400"/>
                  <a:t>interest </a:t>
                </a:r>
                <a:r>
                  <a:rPr lang="en-US" sz="1400" smtClean="0"/>
                  <a:t>rates.</a:t>
                </a:r>
                <a:endParaRPr lang="en-CA" sz="1400"/>
              </a:p>
              <a:p>
                <a:pPr lvl="1"/>
                <a:r>
                  <a:rPr lang="en-US" sz="1400" smtClean="0"/>
                  <a:t>It is a mean </a:t>
                </a:r>
                <a:r>
                  <a:rPr lang="en-US" sz="1400"/>
                  <a:t>reversion process: empirically interest rates display a mean reversion behavior.</a:t>
                </a:r>
                <a:endParaRPr lang="en-CA" sz="1400"/>
              </a:p>
              <a:p>
                <a:pPr lvl="1"/>
                <a:r>
                  <a:rPr lang="en-US" sz="1400" smtClean="0"/>
                  <a:t>The s</a:t>
                </a:r>
                <a:r>
                  <a:rPr lang="en-US" sz="1400" smtClean="0"/>
                  <a:t>tandard </a:t>
                </a:r>
                <a:r>
                  <a:rPr lang="en-US" sz="1400"/>
                  <a:t>derivation in short term is proportional to the rate change.</a:t>
                </a:r>
                <a:endParaRPr lang="en-CA" sz="1400"/>
              </a:p>
              <a:p>
                <a:pPr lvl="0"/>
                <a:endParaRPr lang="en-CA" sz="1600"/>
              </a:p>
              <a:p>
                <a:pPr lvl="0"/>
                <a:endParaRPr lang="en-CA" sz="16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3608" y="1419622"/>
                <a:ext cx="7128792" cy="3240360"/>
              </a:xfrm>
              <a:prstGeom prst="rect">
                <a:avLst/>
              </a:prstGeom>
              <a:blipFill rotWithShape="1">
                <a:blip r:embed="rId3"/>
                <a:stretch>
                  <a:fillRect r="-342" b="-3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964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CA" sz="2000" smtClean="0"/>
              <a:t>CCR Simulation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1043608" y="1419622"/>
                <a:ext cx="7128792" cy="316835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/>
                  <a:t>FX rate simulation</a:t>
                </a:r>
                <a:endParaRPr lang="en-CA"/>
              </a:p>
              <a:p>
                <a:pPr lvl="0">
                  <a:spcBef>
                    <a:spcPts val="1200"/>
                  </a:spcBef>
                </a:pPr>
                <a:r>
                  <a:rPr lang="en-US" sz="1600"/>
                  <a:t>Simulate </a:t>
                </a:r>
                <a:r>
                  <a:rPr lang="en-US" sz="1600" smtClean="0"/>
                  <a:t>foreign </a:t>
                </a:r>
                <a:r>
                  <a:rPr lang="en-US" sz="1600"/>
                  <a:t>exchange </a:t>
                </a:r>
                <a:r>
                  <a:rPr lang="en-US" sz="1600" smtClean="0"/>
                  <a:t>rates.</a:t>
                </a:r>
                <a:endParaRPr lang="en-CA" sz="1600"/>
              </a:p>
              <a:p>
                <a:pPr lvl="0"/>
                <a:r>
                  <a:rPr lang="en-US" sz="1600"/>
                  <a:t>Black Karasinski (BK) </a:t>
                </a:r>
                <a:r>
                  <a:rPr lang="en-US" sz="1600" smtClean="0"/>
                  <a:t>model:</a:t>
                </a:r>
                <a:endParaRPr lang="en-CA" sz="1600"/>
              </a:p>
              <a:p>
                <a:pPr marL="762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/>
                        </a:rPr>
                        <m:t>𝑑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𝑟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1600" i="1">
                          <a:latin typeface="Cambria Math"/>
                        </a:rPr>
                        <m:t>=</m:t>
                      </m:r>
                      <m:r>
                        <a:rPr lang="en-US" sz="1600" i="1">
                          <a:latin typeface="Cambria Math"/>
                        </a:rPr>
                        <m:t>𝑘</m:t>
                      </m:r>
                      <m:d>
                        <m:dPr>
                          <m:ctrlPr>
                            <a:rPr lang="en-CA" sz="1600" i="1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CA" sz="1600" i="1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latin typeface="Cambria Math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CA" sz="16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600" i="1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1600">
                              <a:latin typeface="Cambria Math"/>
                            </a:rPr>
                            <m:t>ln</m:t>
                          </m:r>
                          <m:r>
                            <a:rPr lang="en-US" sz="1600" i="1">
                              <a:latin typeface="Cambria Math"/>
                            </a:rPr>
                            <m:t>(</m:t>
                          </m:r>
                          <m:r>
                            <a:rPr lang="en-US" sz="1600" i="1">
                              <a:latin typeface="Cambria Math"/>
                            </a:rPr>
                            <m:t>𝑟</m:t>
                          </m:r>
                          <m:r>
                            <a:rPr lang="en-US" sz="1600" i="1">
                              <a:latin typeface="Cambria Math"/>
                            </a:rPr>
                            <m:t>)</m:t>
                          </m:r>
                        </m:e>
                      </m:d>
                      <m:r>
                        <a:rPr lang="en-US" sz="1600" i="1">
                          <a:latin typeface="Cambria Math"/>
                        </a:rPr>
                        <m:t>𝑑𝑡</m:t>
                      </m:r>
                      <m:r>
                        <a:rPr lang="en-US" sz="1600" i="1">
                          <a:latin typeface="Cambria Math"/>
                        </a:rPr>
                        <m:t>+</m:t>
                      </m:r>
                      <m:r>
                        <a:rPr lang="en-US" sz="1600" i="1">
                          <a:latin typeface="Cambria Math"/>
                        </a:rPr>
                        <m:t>𝜎</m:t>
                      </m:r>
                      <m:r>
                        <a:rPr lang="en-US" sz="1600" i="1">
                          <a:latin typeface="Cambria Math"/>
                        </a:rPr>
                        <m:t>𝑑𝑊</m:t>
                      </m:r>
                    </m:oMath>
                  </m:oMathPara>
                </a14:m>
                <a:endParaRPr lang="en-CA" sz="1600" smtClean="0"/>
              </a:p>
              <a:p>
                <a:pPr marL="533400" lvl="4" indent="0">
                  <a:spcBef>
                    <a:spcPts val="600"/>
                  </a:spcBef>
                  <a:buClr>
                    <a:srgbClr val="ABE33F"/>
                  </a:buClr>
                  <a:buNone/>
                </a:pPr>
                <a:r>
                  <a:rPr lang="en-US" sz="1400"/>
                  <a:t>where </a:t>
                </a:r>
                <a:r>
                  <a:rPr lang="en-US" sz="1400" i="1"/>
                  <a:t>r</a:t>
                </a:r>
                <a:r>
                  <a:rPr lang="en-US" sz="1400"/>
                  <a:t> – risk factor; </a:t>
                </a:r>
                <a:r>
                  <a:rPr lang="en-US" sz="1400" i="1"/>
                  <a:t>k</a:t>
                </a:r>
                <a:r>
                  <a:rPr lang="en-US" sz="1400"/>
                  <a:t> – drift;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𝜃</m:t>
                    </m:r>
                  </m:oMath>
                </a14:m>
                <a:r>
                  <a:rPr lang="en-US" sz="1400"/>
                  <a:t> – mean reversion parameter;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/>
                      </a:rPr>
                      <m:t>𝜎</m:t>
                    </m:r>
                  </m:oMath>
                </a14:m>
                <a:r>
                  <a:rPr lang="en-US" sz="1400"/>
                  <a:t> – volatility; </a:t>
                </a:r>
                <a:r>
                  <a:rPr lang="en-US" sz="1400" i="1"/>
                  <a:t>W</a:t>
                </a:r>
                <a:r>
                  <a:rPr lang="en-US" sz="1400"/>
                  <a:t> – Wiener </a:t>
                </a:r>
                <a:r>
                  <a:rPr lang="en-US" sz="1400"/>
                  <a:t>process</a:t>
                </a:r>
                <a:r>
                  <a:rPr lang="en-US" sz="1400" smtClean="0"/>
                  <a:t>.</a:t>
                </a:r>
                <a:endParaRPr lang="en-CA" sz="1600"/>
              </a:p>
              <a:p>
                <a:pPr lvl="0"/>
                <a:r>
                  <a:rPr lang="en-US" sz="1600"/>
                  <a:t>Reasons for choosing BK </a:t>
                </a:r>
                <a:r>
                  <a:rPr lang="en-US" sz="1600" smtClean="0"/>
                  <a:t>model:</a:t>
                </a:r>
                <a:endParaRPr lang="en-CA" sz="1600"/>
              </a:p>
              <a:p>
                <a:pPr lvl="1">
                  <a:spcBef>
                    <a:spcPts val="600"/>
                  </a:spcBef>
                </a:pPr>
                <a:r>
                  <a:rPr lang="en-US" sz="1400"/>
                  <a:t>Lognormal </a:t>
                </a:r>
                <a:r>
                  <a:rPr lang="en-US" sz="1400" smtClean="0"/>
                  <a:t>distribution;</a:t>
                </a:r>
                <a:endParaRPr lang="en-CA" sz="1400"/>
              </a:p>
              <a:p>
                <a:pPr lvl="1"/>
                <a:r>
                  <a:rPr lang="en-US" sz="1400"/>
                  <a:t>Non-negative FX </a:t>
                </a:r>
                <a:r>
                  <a:rPr lang="en-US" sz="1400" smtClean="0"/>
                  <a:t>rates;</a:t>
                </a:r>
                <a:endParaRPr lang="en-CA" sz="1400"/>
              </a:p>
              <a:p>
                <a:pPr lvl="1"/>
                <a:r>
                  <a:rPr lang="en-US" sz="1400"/>
                  <a:t>Mean reversion </a:t>
                </a:r>
                <a:r>
                  <a:rPr lang="en-US" sz="1400" smtClean="0"/>
                  <a:t>process.</a:t>
                </a:r>
                <a:endParaRPr lang="en-CA" sz="1400"/>
              </a:p>
              <a:p>
                <a:pPr lvl="0"/>
                <a:endParaRPr lang="en-CA" sz="1600"/>
              </a:p>
              <a:p>
                <a:pPr lvl="0"/>
                <a:endParaRPr lang="en-CA" sz="16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43608" y="1419622"/>
                <a:ext cx="7128792" cy="3168352"/>
              </a:xfrm>
              <a:prstGeom prst="rect">
                <a:avLst/>
              </a:prstGeom>
              <a:blipFill rotWithShape="1">
                <a:blip r:embed="rId3"/>
                <a:stretch>
                  <a:fillRect b="-3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579998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1924</TotalTime>
  <Words>1128</Words>
  <Application>Microsoft Office PowerPoint</Application>
  <PresentationFormat>On-screen Show (16:9)</PresentationFormat>
  <Paragraphs>110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Karla</vt:lpstr>
      <vt:lpstr>Raleway</vt:lpstr>
      <vt:lpstr>Cambria Math</vt:lpstr>
      <vt:lpstr>Escalus template</vt:lpstr>
      <vt:lpstr> Counterparty Credit Risk Simulation  Alex Yang  FinPricing  http://www.finpricing.com  </vt:lpstr>
      <vt:lpstr>CCR Simulation</vt:lpstr>
      <vt:lpstr>CCR Simulation</vt:lpstr>
      <vt:lpstr>CCR Simulation</vt:lpstr>
      <vt:lpstr>CCR Simulation</vt:lpstr>
      <vt:lpstr>CCR Simulation</vt:lpstr>
      <vt:lpstr>CCR Simulation</vt:lpstr>
      <vt:lpstr>CCR Simulation</vt:lpstr>
      <vt:lpstr>CCR Simulation</vt:lpstr>
      <vt:lpstr>CCR Simulation</vt:lpstr>
      <vt:lpstr>CCR Simulation</vt:lpstr>
      <vt:lpstr>CCR Simulation</vt:lpstr>
      <vt:lpstr>CCR Simulation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Tom</dc:creator>
  <cp:lastModifiedBy>tim</cp:lastModifiedBy>
  <cp:revision>107</cp:revision>
  <dcterms:modified xsi:type="dcterms:W3CDTF">2018-04-15T16:11:47Z</dcterms:modified>
</cp:coreProperties>
</file>