
<file path=[Content_Types].xml><?xml version="1.0" encoding="utf-8"?>
<Types xmlns="http://schemas.openxmlformats.org/package/2006/content-types">
  <Default Extension="png" ContentType="image/png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6"/>
  </p:notesMasterIdLst>
  <p:sldIdLst>
    <p:sldId id="256" r:id="rId2"/>
    <p:sldId id="261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297" r:id="rId15"/>
  </p:sldIdLst>
  <p:sldSz cx="9144000" cy="5143500" type="screen16x9"/>
  <p:notesSz cx="6858000" cy="9144000"/>
  <p:embeddedFontLst>
    <p:embeddedFont>
      <p:font typeface="Raleway" panose="020B0604020202020204" charset="0"/>
      <p:regular r:id="rId17"/>
      <p:bold r:id="rId18"/>
      <p:italic r:id="rId19"/>
      <p:boldItalic r:id="rId20"/>
    </p:embeddedFont>
    <p:embeddedFont>
      <p:font typeface="Cambria Math" panose="02040503050406030204" pitchFamily="18" charset="0"/>
      <p:regular r:id="rId21"/>
    </p:embeddedFont>
    <p:embeddedFont>
      <p:font typeface="Karla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6145309-564F-4F0F-801C-C215B3F1332B}">
  <a:tblStyle styleId="{96145309-564F-4F0F-801C-C215B3F133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5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105349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4C5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>
            <a:off x="6025" y="301575"/>
            <a:ext cx="9150050" cy="4496748"/>
          </a:xfrm>
          <a:custGeom>
            <a:avLst/>
            <a:gdLst/>
            <a:ahLst/>
            <a:cxnLst/>
            <a:rect l="0" t="0" r="0" b="0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5900" y="759982"/>
            <a:ext cx="9144150" cy="3769800"/>
          </a:xfrm>
          <a:custGeom>
            <a:avLst/>
            <a:gdLst/>
            <a:ahLst/>
            <a:cxnLst/>
            <a:rect l="0" t="0" r="0" b="0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1" name="Shape 11"/>
          <p:cNvSpPr/>
          <p:nvPr/>
        </p:nvSpPr>
        <p:spPr>
          <a:xfrm>
            <a:off x="0" y="1351100"/>
            <a:ext cx="9156075" cy="2889063"/>
          </a:xfrm>
          <a:custGeom>
            <a:avLst/>
            <a:gdLst/>
            <a:ahLst/>
            <a:cxnLst/>
            <a:rect l="0" t="0" r="0" b="0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719025" y="1991825"/>
            <a:ext cx="5706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 27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28" name="Shape 28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0" t="0" r="0" b="0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29" name="Shape 29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0" t="0" r="0" b="0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0" t="0" r="0" b="0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0" t="0" r="0" b="0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0" t="0" r="0" b="0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3" name="Shape 33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0" t="0" r="0" b="0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◆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◆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◇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-2355" y="0"/>
            <a:ext cx="5209571" cy="983354"/>
          </a:xfrm>
          <a:custGeom>
            <a:avLst/>
            <a:gdLst/>
            <a:ahLst/>
            <a:cxnLst/>
            <a:rect l="0" t="0" r="0" b="0"/>
            <a:pathLst>
              <a:path w="342116" h="53320" extrusionOk="0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78" name="Shape 78"/>
          <p:cNvSpPr/>
          <p:nvPr/>
        </p:nvSpPr>
        <p:spPr>
          <a:xfrm>
            <a:off x="-6025" y="2"/>
            <a:ext cx="4445394" cy="1085644"/>
          </a:xfrm>
          <a:custGeom>
            <a:avLst/>
            <a:gdLst/>
            <a:ahLst/>
            <a:cxnLst/>
            <a:rect l="0" t="0" r="0" b="0"/>
            <a:pathLst>
              <a:path w="291932" h="58628" extrusionOk="0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79" name="Shape 79"/>
          <p:cNvSpPr/>
          <p:nvPr/>
        </p:nvSpPr>
        <p:spPr>
          <a:xfrm>
            <a:off x="6375475" y="4745747"/>
            <a:ext cx="2548913" cy="400879"/>
          </a:xfrm>
          <a:custGeom>
            <a:avLst/>
            <a:gdLst/>
            <a:ahLst/>
            <a:cxnLst/>
            <a:rect l="0" t="0" r="0" b="0"/>
            <a:pathLst>
              <a:path w="203628" h="19060" extrusionOk="0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0" name="Shape 80"/>
          <p:cNvSpPr/>
          <p:nvPr/>
        </p:nvSpPr>
        <p:spPr>
          <a:xfrm>
            <a:off x="7341180" y="4767304"/>
            <a:ext cx="1821096" cy="395811"/>
          </a:xfrm>
          <a:custGeom>
            <a:avLst/>
            <a:gdLst/>
            <a:ahLst/>
            <a:cxnLst/>
            <a:rect l="0" t="0" r="0" b="0"/>
            <a:pathLst>
              <a:path w="145484" h="18819" extrusionOk="0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1" name="Shape 81"/>
          <p:cNvSpPr/>
          <p:nvPr/>
        </p:nvSpPr>
        <p:spPr>
          <a:xfrm>
            <a:off x="8340717" y="4204075"/>
            <a:ext cx="818444" cy="959061"/>
          </a:xfrm>
          <a:custGeom>
            <a:avLst/>
            <a:gdLst/>
            <a:ahLst/>
            <a:cxnLst/>
            <a:rect l="0" t="0" r="0" b="0"/>
            <a:pathLst>
              <a:path w="65384" h="45599" extrusionOk="0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82" name="Shape 82"/>
          <p:cNvSpPr/>
          <p:nvPr/>
        </p:nvSpPr>
        <p:spPr>
          <a:xfrm>
            <a:off x="1559025" y="-6025"/>
            <a:ext cx="4116775" cy="944875"/>
          </a:xfrm>
          <a:custGeom>
            <a:avLst/>
            <a:gdLst/>
            <a:ahLst/>
            <a:cxnLst/>
            <a:rect l="0" t="0" r="0" b="0"/>
            <a:pathLst>
              <a:path w="164671" h="37795" extrusionOk="0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840643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◇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oleObject" Target="../embeddings/Microsoft_Excel_97-2003_Worksheet1.xls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emf"/><Relationship Id="rId4" Type="http://schemas.openxmlformats.org/officeDocument/2006/relationships/oleObject" Target="../embeddings/Microsoft_Excel_97-2003_Worksheet2.xls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403648" y="2139702"/>
            <a:ext cx="7056784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smtClean="0"/>
              <a:t/>
            </a:r>
            <a:br>
              <a:rPr lang="en" sz="4400" smtClean="0"/>
            </a:br>
            <a:r>
              <a:rPr lang="en" sz="4400" smtClean="0"/>
              <a:t>Collateral Management and Counterparty Credit Risk</a:t>
            </a:r>
            <a:r>
              <a:rPr lang="en" sz="4400" smtClean="0"/>
              <a:t/>
            </a:r>
            <a:br>
              <a:rPr lang="en" sz="4400" smtClean="0"/>
            </a:br>
            <a:r>
              <a:rPr lang="en" sz="4400" smtClean="0"/>
              <a:t/>
            </a:r>
            <a:br>
              <a:rPr lang="en" sz="4400" smtClean="0"/>
            </a:br>
            <a:r>
              <a:rPr lang="en" sz="2400" smtClean="0"/>
              <a:t>Alex Yang</a:t>
            </a:r>
            <a:br>
              <a:rPr lang="en" sz="2400" smtClean="0"/>
            </a:br>
            <a:r>
              <a:rPr lang="en" sz="1800"/>
              <a:t/>
            </a:r>
            <a:br>
              <a:rPr lang="en" sz="1800"/>
            </a:br>
            <a:r>
              <a:rPr lang="en" sz="1800" smtClean="0"/>
              <a:t>FinPricing</a:t>
            </a:r>
            <a:br>
              <a:rPr lang="en" sz="1800" smtClean="0"/>
            </a:br>
            <a:r>
              <a:rPr lang="en" sz="1800" smtClean="0"/>
              <a:t/>
            </a:r>
            <a:br>
              <a:rPr lang="en" sz="1800" smtClean="0"/>
            </a:br>
            <a:r>
              <a:rPr lang="en" sz="1600" smtClean="0"/>
              <a:t>http:</a:t>
            </a:r>
            <a:r>
              <a:rPr lang="en-CA" sz="1600" smtClean="0"/>
              <a:t>//www.finpricing.com</a:t>
            </a:r>
            <a:r>
              <a:rPr lang="en" sz="1800" smtClean="0"/>
              <a:t/>
            </a:r>
            <a:br>
              <a:rPr lang="en" sz="1800" smtClean="0"/>
            </a:br>
            <a:r>
              <a:rPr lang="en" sz="1800" smtClean="0"/>
              <a:t/>
            </a:r>
            <a:br>
              <a:rPr lang="en" sz="1800" smtClean="0"/>
            </a:br>
            <a:endParaRPr/>
          </a:p>
        </p:txBody>
      </p:sp>
      <p:pic>
        <p:nvPicPr>
          <p:cNvPr id="3" name="Picture 2" descr="C:\CapTim\src\web\images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95425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 smtClean="0"/>
              <a:t>Collateral</a:t>
            </a:r>
            <a:endParaRPr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Shape 12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99592" y="1491630"/>
                <a:ext cx="7514716" cy="324036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76200" lvl="0" indent="0" algn="ctr">
                  <a:buNone/>
                </a:pPr>
                <a:r>
                  <a:rPr lang="en-US"/>
                  <a:t>Credit Exposure under Collateral Arrangement</a:t>
                </a:r>
                <a:endParaRPr lang="en-CA"/>
              </a:p>
              <a:p>
                <a:pPr lvl="0">
                  <a:spcBef>
                    <a:spcPts val="1200"/>
                  </a:spcBef>
                </a:pPr>
                <a:r>
                  <a:rPr lang="en-US" sz="1600"/>
                  <a:t>Settlement period (call </a:t>
                </a:r>
                <a:r>
                  <a:rPr lang="en-US" sz="1600"/>
                  <a:t>period</a:t>
                </a:r>
                <a:r>
                  <a:rPr lang="en-US" sz="1600" smtClean="0"/>
                  <a:t>) </a:t>
                </a:r>
                <a:r>
                  <a:rPr lang="en-US" sz="1600"/>
                  <a:t>is the time period </a:t>
                </a:r>
                <a:r>
                  <a:rPr lang="en-US" sz="1600"/>
                  <a:t>from </a:t>
                </a:r>
                <a:r>
                  <a:rPr lang="en-US" sz="1600" smtClean="0"/>
                  <a:t>the time of the collateral </a:t>
                </a:r>
                <a:r>
                  <a:rPr lang="en-US" sz="1600"/>
                  <a:t>called </a:t>
                </a:r>
                <a:r>
                  <a:rPr lang="en-US" sz="1600"/>
                  <a:t>to </a:t>
                </a:r>
                <a:r>
                  <a:rPr lang="en-US" sz="1600" smtClean="0"/>
                  <a:t>the time of the collateral </a:t>
                </a:r>
                <a:r>
                  <a:rPr lang="en-US" sz="1600"/>
                  <a:t>exchanged.</a:t>
                </a:r>
                <a:endParaRPr lang="en-CA" sz="1600"/>
              </a:p>
              <a:p>
                <a:pPr lvl="0"/>
                <a:r>
                  <a:rPr lang="en-US" sz="1600"/>
                  <a:t>Liquidation period (cure </a:t>
                </a:r>
                <a:r>
                  <a:rPr lang="en-US" sz="1600"/>
                  <a:t>period</a:t>
                </a:r>
                <a:r>
                  <a:rPr lang="en-US" sz="1600" smtClean="0"/>
                  <a:t>) </a:t>
                </a:r>
                <a:r>
                  <a:rPr lang="en-US" sz="1600"/>
                  <a:t>is the time period from the most recent exchange of collateral until the defaulting counterparty is closed out.</a:t>
                </a:r>
                <a:endParaRPr lang="en-CA" sz="1600"/>
              </a:p>
              <a:p>
                <a:pPr lvl="0"/>
                <a:r>
                  <a:rPr lang="en-US" sz="1600"/>
                  <a:t>Margin period of risk = settlement period + liquidation period.</a:t>
                </a:r>
                <a:endParaRPr lang="en-CA" sz="1600"/>
              </a:p>
              <a:p>
                <a:pPr lvl="0"/>
                <a:r>
                  <a:rPr lang="en-US" sz="160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600" i="1"/>
                        </m:ctrlPr>
                      </m:sSubPr>
                      <m:e>
                        <m:r>
                          <a:rPr lang="en-US" sz="1600" i="1"/>
                          <m:t>𝑀𝑇𝑀</m:t>
                        </m:r>
                      </m:e>
                      <m:sub>
                        <m:r>
                          <a:rPr lang="en-US" sz="1600" i="1"/>
                          <m:t>𝑡</m:t>
                        </m:r>
                      </m:sub>
                    </m:sSub>
                    <m:r>
                      <a:rPr lang="en-US" sz="1600" i="1"/>
                      <m:t>=</m:t>
                    </m:r>
                    <m:r>
                      <m:rPr>
                        <m:sty m:val="p"/>
                      </m:rPr>
                      <a:rPr lang="en-US" sz="1600"/>
                      <m:t>max</m:t>
                    </m:r>
                    <m:r>
                      <a:rPr lang="en-US" sz="1600" i="1"/>
                      <m:t>(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CA" sz="1600" i="1"/>
                        </m:ctrlPr>
                      </m:naryPr>
                      <m:sub>
                        <m:r>
                          <a:rPr lang="en-US" sz="1600" i="1"/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CA" sz="1600" i="1"/>
                            </m:ctrlPr>
                          </m:sSubSupPr>
                          <m:e>
                            <m:r>
                              <a:rPr lang="en-US" sz="1600" i="1"/>
                              <m:t>𝑀𝑇𝑀</m:t>
                            </m:r>
                          </m:e>
                          <m:sub>
                            <m:r>
                              <a:rPr lang="en-US" sz="1600" i="1"/>
                              <m:t>𝑡</m:t>
                            </m:r>
                          </m:sub>
                          <m:sup>
                            <m:r>
                              <a:rPr lang="en-US" sz="1600" i="1"/>
                              <m:t>𝑖</m:t>
                            </m:r>
                          </m:sup>
                        </m:sSubSup>
                        <m:r>
                          <a:rPr lang="en-US" sz="1600" i="1"/>
                          <m:t>, 0)</m:t>
                        </m:r>
                      </m:e>
                    </m:nary>
                  </m:oMath>
                </a14:m>
                <a:r>
                  <a:rPr lang="en-US" sz="1600"/>
                  <a:t> be the portfolio value at </a:t>
                </a:r>
                <a:r>
                  <a:rPr lang="en-US" sz="1600"/>
                  <a:t>time </a:t>
                </a:r>
                <a:r>
                  <a:rPr lang="en-US" sz="1600" i="1" smtClean="0"/>
                  <a:t>t</a:t>
                </a:r>
                <a:r>
                  <a:rPr lang="en-US" sz="1600" smtClean="0"/>
                  <a:t> </a:t>
                </a:r>
                <a:r>
                  <a:rPr lang="en-US" sz="1600"/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1600" i="1"/>
                        </m:ctrlPr>
                      </m:sSubSupPr>
                      <m:e>
                        <m:r>
                          <a:rPr lang="en-US" sz="1600" i="1"/>
                          <m:t>𝑀𝑇𝑀</m:t>
                        </m:r>
                      </m:e>
                      <m:sub>
                        <m:r>
                          <a:rPr lang="en-US" sz="1600" i="1"/>
                          <m:t>𝑡</m:t>
                        </m:r>
                      </m:sub>
                      <m:sup>
                        <m:r>
                          <a:rPr lang="en-US" sz="1600" i="1"/>
                          <m:t>𝑖</m:t>
                        </m:r>
                      </m:sup>
                    </m:sSubSup>
                  </m:oMath>
                </a14:m>
                <a:r>
                  <a:rPr lang="en-US" sz="1600"/>
                  <a:t> is the value </a:t>
                </a:r>
                <a:r>
                  <a:rPr lang="en-US" sz="1600"/>
                  <a:t>of </a:t>
                </a:r>
                <a:r>
                  <a:rPr lang="en-US" sz="1600" smtClean="0"/>
                  <a:t>i-th </a:t>
                </a:r>
                <a:r>
                  <a:rPr lang="en-US" sz="1600"/>
                  <a:t>trade </a:t>
                </a:r>
                <a:r>
                  <a:rPr lang="en-US" sz="1600"/>
                  <a:t>at </a:t>
                </a:r>
                <a:r>
                  <a:rPr lang="en-US" sz="1600" smtClean="0"/>
                  <a:t>time </a:t>
                </a:r>
                <a:r>
                  <a:rPr lang="en-US" sz="1600" i="1" smtClean="0"/>
                  <a:t>t</a:t>
                </a:r>
                <a:r>
                  <a:rPr lang="en-US" sz="1600" smtClean="0"/>
                  <a:t>.</a:t>
                </a:r>
                <a:endParaRPr lang="en-CA" sz="1600"/>
              </a:p>
            </p:txBody>
          </p:sp>
        </mc:Choice>
        <mc:Fallback>
          <p:sp>
            <p:nvSpPr>
              <p:cNvPr id="125" name="Shape 12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99592" y="1491630"/>
                <a:ext cx="7514716" cy="3240360"/>
              </a:xfrm>
              <a:prstGeom prst="rect">
                <a:avLst/>
              </a:prstGeom>
              <a:blipFill rotWithShape="1">
                <a:blip r:embed="rId3"/>
                <a:stretch>
                  <a:fillRect r="-89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4747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 smtClean="0"/>
              <a:t>Collateral</a:t>
            </a:r>
            <a:endParaRPr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Shape 12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99592" y="1491630"/>
                <a:ext cx="7514716" cy="324036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76200" lvl="0" indent="0" algn="ctr">
                  <a:buNone/>
                </a:pPr>
                <a:r>
                  <a:rPr lang="en-US" smtClean="0"/>
                  <a:t>Credit Exposure under </a:t>
                </a:r>
                <a:r>
                  <a:rPr lang="en-US" smtClean="0"/>
                  <a:t>Collateral Arrangement (Cont)</a:t>
                </a:r>
                <a:endParaRPr lang="en-CA"/>
              </a:p>
              <a:p>
                <a:pPr lvl="0">
                  <a:spcBef>
                    <a:spcPts val="1200"/>
                  </a:spcBef>
                </a:pPr>
                <a:r>
                  <a:rPr lang="en-US" sz="1600"/>
                  <a:t>If we assume that the collateral asset is cash only, the credit exposure is given by</a:t>
                </a:r>
                <a:endParaRPr lang="en-CA" sz="1600"/>
              </a:p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400" i="1"/>
                          </m:ctrlPr>
                        </m:sSubPr>
                        <m:e>
                          <m:r>
                            <a:rPr lang="en-US" sz="1400" i="1"/>
                            <m:t>𝐸</m:t>
                          </m:r>
                        </m:e>
                        <m:sub>
                          <m:r>
                            <a:rPr lang="en-US" sz="1400" i="1"/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CA" sz="1400" i="1"/>
                          </m:ctrlPr>
                        </m:dPr>
                        <m:e>
                          <m:r>
                            <a:rPr lang="en-US" sz="1400" i="1"/>
                            <m:t>𝑡</m:t>
                          </m:r>
                        </m:e>
                      </m:d>
                      <m:r>
                        <a:rPr lang="en-US" sz="1400" i="1"/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CA" sz="1400" i="1"/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1400" i="1"/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CA" sz="1400" i="1"/>
                                    </m:ctrlPr>
                                  </m:sSubPr>
                                  <m:e>
                                    <m:r>
                                      <a:rPr lang="en-US" sz="1400" i="1"/>
                                      <m:t>𝑀𝑇𝑀</m:t>
                                    </m:r>
                                  </m:e>
                                  <m:sub>
                                    <m:r>
                                      <a:rPr lang="en-US" sz="1400" i="1"/>
                                      <m:t>𝑡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400" i="1"/>
                                  <m:t>𝑖𝑓</m:t>
                                </m:r>
                                <m:r>
                                  <a:rPr lang="en-US" sz="1400" i="1"/>
                                  <m:t> </m:t>
                                </m:r>
                                <m:sSub>
                                  <m:sSubPr>
                                    <m:ctrlPr>
                                      <a:rPr lang="en-CA" sz="1400" i="1"/>
                                    </m:ctrlPr>
                                  </m:sSubPr>
                                  <m:e>
                                    <m:r>
                                      <a:rPr lang="en-US" sz="1400" i="1"/>
                                      <m:t>𝑀𝑇𝑀</m:t>
                                    </m:r>
                                  </m:e>
                                  <m:sub>
                                    <m:r>
                                      <a:rPr lang="en-US" sz="1400" i="1"/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400" i="1"/>
                                  <m:t>≤</m:t>
                                </m:r>
                                <m:r>
                                  <a:rPr lang="en-US" sz="1400" i="1"/>
                                  <m:t>𝑇𝐻</m:t>
                                </m:r>
                                <m:r>
                                  <a:rPr lang="en-US" sz="1400" i="1"/>
                                  <m:t>+</m:t>
                                </m:r>
                                <m:r>
                                  <a:rPr lang="en-US" sz="1400" i="1"/>
                                  <m:t>𝑀𝑇𝐴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i="1"/>
                                  <m:t>𝑇𝐻</m:t>
                                </m:r>
                                <m:r>
                                  <a:rPr lang="en-US" sz="1400" i="1"/>
                                  <m:t>+</m:t>
                                </m:r>
                                <m:r>
                                  <a:rPr lang="en-US" sz="1400" i="1"/>
                                  <m:t>𝑀𝑇𝐴</m:t>
                                </m:r>
                              </m:e>
                              <m:e>
                                <m:r>
                                  <a:rPr lang="en-US" sz="1400" i="1"/>
                                  <m:t>𝑖𝑓</m:t>
                                </m:r>
                                <m:r>
                                  <a:rPr lang="en-US" sz="1400" i="1"/>
                                  <m:t> </m:t>
                                </m:r>
                                <m:sSub>
                                  <m:sSubPr>
                                    <m:ctrlPr>
                                      <a:rPr lang="en-CA" sz="1400" i="1"/>
                                    </m:ctrlPr>
                                  </m:sSubPr>
                                  <m:e>
                                    <m:r>
                                      <a:rPr lang="en-US" sz="1400" i="1"/>
                                      <m:t>𝑀𝑇𝑀</m:t>
                                    </m:r>
                                  </m:e>
                                  <m:sub>
                                    <m:r>
                                      <a:rPr lang="en-US" sz="1400" i="1"/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400" i="1"/>
                                  <m:t>&gt;</m:t>
                                </m:r>
                                <m:r>
                                  <a:rPr lang="en-US" sz="1400" i="1"/>
                                  <m:t>𝑇𝐻</m:t>
                                </m:r>
                                <m:r>
                                  <a:rPr lang="en-US" sz="1400" i="1"/>
                                  <m:t>+</m:t>
                                </m:r>
                                <m:r>
                                  <a:rPr lang="en-US" sz="1400" i="1"/>
                                  <m:t>𝑀𝑇𝐴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1400"/>
              </a:p>
              <a:p>
                <a:pPr lvl="0"/>
                <a:r>
                  <a:rPr lang="en-US" sz="1600"/>
                  <a:t>If the collateral is non cash,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1600" b="0" i="0" smtClean="0">
                        <a:latin typeface="Cambria Math"/>
                      </a:rPr>
                      <m:t>then</m:t>
                    </m:r>
                    <m:r>
                      <a:rPr lang="en-CA" sz="1600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CA" sz="1600" i="1"/>
                        </m:ctrlPr>
                      </m:sSubPr>
                      <m:e>
                        <m:r>
                          <a:rPr lang="en-US" sz="1600" i="1"/>
                          <m:t>𝑀𝑇𝑀</m:t>
                        </m:r>
                      </m:e>
                      <m:sub>
                        <m:r>
                          <a:rPr lang="en-US" sz="1600" i="1"/>
                          <m:t>𝑡</m:t>
                        </m:r>
                      </m:sub>
                    </m:sSub>
                    <m:r>
                      <a:rPr lang="en-US" sz="1600" i="1"/>
                      <m:t>=</m:t>
                    </m:r>
                    <m:r>
                      <m:rPr>
                        <m:sty m:val="p"/>
                      </m:rPr>
                      <a:rPr lang="en-US" sz="1600"/>
                      <m:t>max</m:t>
                    </m:r>
                    <m:r>
                      <a:rPr lang="en-US" sz="1600" i="1"/>
                      <m:t>(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CA" sz="1600" i="1"/>
                        </m:ctrlPr>
                      </m:naryPr>
                      <m:sub>
                        <m:r>
                          <a:rPr lang="en-US" sz="1600" i="1"/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CA" sz="1600" i="1"/>
                            </m:ctrlPr>
                          </m:sSubSupPr>
                          <m:e>
                            <m:r>
                              <a:rPr lang="en-US" sz="1600" i="1"/>
                              <m:t>𝑀𝑇𝑀</m:t>
                            </m:r>
                          </m:e>
                          <m:sub>
                            <m:r>
                              <a:rPr lang="en-US" sz="1600" i="1"/>
                              <m:t>𝑡</m:t>
                            </m:r>
                          </m:sub>
                          <m:sup>
                            <m:r>
                              <a:rPr lang="en-US" sz="1600" i="1"/>
                              <m:t>𝑖</m:t>
                            </m:r>
                          </m:sup>
                        </m:sSubSup>
                        <m:r>
                          <a:rPr lang="en-US" sz="1600" i="1"/>
                          <m:t>, 0)+</m:t>
                        </m:r>
                        <m:sSubSup>
                          <m:sSubSupPr>
                            <m:ctrlPr>
                              <a:rPr lang="en-CA" sz="1600" i="1"/>
                            </m:ctrlPr>
                          </m:sSubSupPr>
                          <m:e>
                            <m:r>
                              <a:rPr lang="en-US" sz="1600" i="1"/>
                              <m:t>𝑀𝑇𝑀</m:t>
                            </m:r>
                          </m:e>
                          <m:sub>
                            <m:r>
                              <a:rPr lang="en-US" sz="1600" i="1"/>
                              <m:t>𝑡</m:t>
                            </m:r>
                          </m:sub>
                          <m:sup>
                            <m:r>
                              <a:rPr lang="en-US" sz="1600" i="1"/>
                              <m:t>𝐶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sz="1600"/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1600" i="1"/>
                        </m:ctrlPr>
                      </m:sSubSupPr>
                      <m:e>
                        <m:r>
                          <a:rPr lang="en-US" sz="1600" i="1"/>
                          <m:t>𝑀𝑇𝑀</m:t>
                        </m:r>
                      </m:e>
                      <m:sub>
                        <m:r>
                          <a:rPr lang="en-US" sz="1600" i="1"/>
                          <m:t>𝑡</m:t>
                        </m:r>
                      </m:sub>
                      <m:sup>
                        <m:r>
                          <a:rPr lang="en-US" sz="1600" i="1"/>
                          <m:t>𝐶</m:t>
                        </m:r>
                      </m:sup>
                    </m:sSubSup>
                  </m:oMath>
                </a14:m>
                <a:r>
                  <a:rPr lang="en-US" sz="1600"/>
                  <a:t> is the value of the collateral asset. In other words, we need to simulate the value change of the collateral asset </a:t>
                </a:r>
                <a:r>
                  <a:rPr lang="en-US" sz="1600"/>
                  <a:t>during </a:t>
                </a:r>
                <a:r>
                  <a:rPr lang="en-US" sz="1600" smtClean="0"/>
                  <a:t>the margin </a:t>
                </a:r>
                <a:r>
                  <a:rPr lang="en-US" sz="1600"/>
                  <a:t>period of risk.</a:t>
                </a:r>
                <a:endParaRPr lang="en-CA" sz="1600"/>
              </a:p>
            </p:txBody>
          </p:sp>
        </mc:Choice>
        <mc:Fallback>
          <p:sp>
            <p:nvSpPr>
              <p:cNvPr id="125" name="Shape 12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99592" y="1491630"/>
                <a:ext cx="7514716" cy="324036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1582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 smtClean="0"/>
              <a:t>Collateral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971600" y="1275606"/>
            <a:ext cx="7514716" cy="36724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en-US" smtClean="0"/>
              <a:t>Credit Exposure under </a:t>
            </a:r>
            <a:r>
              <a:rPr lang="en-US" smtClean="0"/>
              <a:t>Collateral Arrangement (Cont)</a:t>
            </a:r>
            <a:endParaRPr lang="en-CA"/>
          </a:p>
          <a:p>
            <a:pPr lvl="0"/>
            <a:r>
              <a:rPr lang="en-US" sz="1600" smtClean="0"/>
              <a:t>The credit exposure </a:t>
            </a:r>
            <a:r>
              <a:rPr lang="en-US" sz="1600"/>
              <a:t>of </a:t>
            </a:r>
            <a:r>
              <a:rPr lang="en-US" sz="1600" smtClean="0"/>
              <a:t>an uncollateralized </a:t>
            </a:r>
            <a:r>
              <a:rPr lang="en-US" sz="1600"/>
              <a:t>interest rate swap is shown below</a:t>
            </a:r>
            <a:endParaRPr lang="en-CA" sz="1600"/>
          </a:p>
          <a:p>
            <a:pPr marL="76200" lvl="0" indent="0">
              <a:buNone/>
            </a:pPr>
            <a:endParaRPr lang="en-CA" sz="160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0494922"/>
              </p:ext>
            </p:extLst>
          </p:nvPr>
        </p:nvGraphicFramePr>
        <p:xfrm>
          <a:off x="2267744" y="2715766"/>
          <a:ext cx="5057775" cy="208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Chart" r:id="rId4" imgW="5057882" imgH="2086047" progId="Excel.Sheet.8">
                  <p:embed/>
                </p:oleObj>
              </mc:Choice>
              <mc:Fallback>
                <p:oleObj name="Chart" r:id="rId4" imgW="5057882" imgH="2086047" progId="Excel.Sheet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2715766"/>
                        <a:ext cx="5057775" cy="208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2466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 smtClean="0"/>
              <a:t>Collateral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971600" y="1347614"/>
            <a:ext cx="7514716" cy="3240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en-US" smtClean="0"/>
              <a:t>Credit Exposure under </a:t>
            </a:r>
            <a:r>
              <a:rPr lang="en-US" smtClean="0"/>
              <a:t>Collateral Arrangement (Cont)</a:t>
            </a:r>
            <a:endParaRPr lang="en-CA"/>
          </a:p>
          <a:p>
            <a:pPr lvl="0"/>
            <a:r>
              <a:rPr lang="en-US" sz="1600" smtClean="0"/>
              <a:t>The credit exposure </a:t>
            </a:r>
            <a:r>
              <a:rPr lang="en-US" sz="1600"/>
              <a:t>of </a:t>
            </a:r>
            <a:r>
              <a:rPr lang="en-US" sz="1600" smtClean="0"/>
              <a:t>a collateralized </a:t>
            </a:r>
            <a:r>
              <a:rPr lang="en-US" sz="1600"/>
              <a:t>interest rate swap is shown below</a:t>
            </a:r>
            <a:endParaRPr lang="en-CA" sz="1600"/>
          </a:p>
          <a:p>
            <a:pPr marL="76200" lvl="0" indent="0">
              <a:buNone/>
            </a:pPr>
            <a:endParaRPr lang="en-CA" sz="160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3391802"/>
              </p:ext>
            </p:extLst>
          </p:nvPr>
        </p:nvGraphicFramePr>
        <p:xfrm>
          <a:off x="2339752" y="2643758"/>
          <a:ext cx="4886325" cy="216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Chart" r:id="rId4" imgW="4886200" imgH="2162168" progId="Excel.Sheet.8">
                  <p:embed/>
                </p:oleObj>
              </mc:Choice>
              <mc:Fallback>
                <p:oleObj name="Chart" r:id="rId4" imgW="4886200" imgH="2162168" progId="Excel.Sheet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2643758"/>
                        <a:ext cx="4886325" cy="216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7805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ctrTitle" idx="4294967295"/>
          </p:nvPr>
        </p:nvSpPr>
        <p:spPr>
          <a:xfrm>
            <a:off x="3064700" y="1512936"/>
            <a:ext cx="55338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ABE33F"/>
                </a:solidFill>
              </a:rPr>
              <a:t>Thanks!</a:t>
            </a:r>
            <a:endParaRPr sz="6000">
              <a:solidFill>
                <a:srgbClr val="ABE33F"/>
              </a:solidFill>
            </a:endParaRPr>
          </a:p>
        </p:txBody>
      </p:sp>
      <p:sp>
        <p:nvSpPr>
          <p:cNvPr id="278" name="Shape 278"/>
          <p:cNvSpPr/>
          <p:nvPr/>
        </p:nvSpPr>
        <p:spPr>
          <a:xfrm>
            <a:off x="406937" y="2499742"/>
            <a:ext cx="1274938" cy="1159802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3275856" y="4011910"/>
            <a:ext cx="48245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/>
              <a:t>You can find </a:t>
            </a:r>
            <a:r>
              <a:rPr lang="en" smtClean="0"/>
              <a:t>more </a:t>
            </a:r>
            <a:r>
              <a:rPr lang="en"/>
              <a:t>details at</a:t>
            </a:r>
          </a:p>
          <a:p>
            <a:pPr>
              <a:buClr>
                <a:schemeClr val="dk1"/>
              </a:buClr>
              <a:buSzPts val="1100"/>
            </a:pPr>
            <a:r>
              <a:rPr lang="en"/>
              <a:t>http:</a:t>
            </a:r>
            <a:r>
              <a:rPr lang="en-CA"/>
              <a:t>//</a:t>
            </a:r>
            <a:r>
              <a:rPr lang="en-CA" smtClean="0"/>
              <a:t>www.finpricing.com/lib/collateral.html</a:t>
            </a:r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40537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 smtClean="0"/>
              <a:t>Collateral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971600" y="1347614"/>
            <a:ext cx="7370700" cy="35283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en-CA" sz="2800" smtClean="0"/>
              <a:t>Summary</a:t>
            </a:r>
            <a:endParaRPr lang="en" sz="2800" smtClean="0"/>
          </a:p>
          <a:p>
            <a:pPr lvl="0">
              <a:spcBef>
                <a:spcPts val="1200"/>
              </a:spcBef>
            </a:pPr>
            <a:r>
              <a:rPr lang="en-US" sz="1800"/>
              <a:t>Collateral Definition</a:t>
            </a:r>
            <a:endParaRPr lang="en-CA" sz="1800"/>
          </a:p>
          <a:p>
            <a:pPr lvl="0"/>
            <a:r>
              <a:rPr lang="en-US" sz="1800"/>
              <a:t>Special Treatments in the Derivatives Market</a:t>
            </a:r>
            <a:endParaRPr lang="en-CA" sz="1800"/>
          </a:p>
          <a:p>
            <a:pPr lvl="0"/>
            <a:r>
              <a:rPr lang="en-US" sz="1800"/>
              <a:t>Benefits of Collateral Posting</a:t>
            </a:r>
            <a:endParaRPr lang="en-CA" sz="1800"/>
          </a:p>
          <a:p>
            <a:r>
              <a:rPr lang="en-US" sz="1800"/>
              <a:t>Collateral Arrangement Forms</a:t>
            </a:r>
            <a:endParaRPr lang="en-CA" sz="1800"/>
          </a:p>
          <a:p>
            <a:r>
              <a:rPr lang="en-US" sz="1800"/>
              <a:t>Credit Support Annex (CSA)</a:t>
            </a:r>
            <a:endParaRPr lang="en-CA" sz="1800"/>
          </a:p>
          <a:p>
            <a:pPr lvl="0"/>
            <a:r>
              <a:rPr lang="en-US" sz="1800"/>
              <a:t>Valuation under Collateral Arrangement</a:t>
            </a:r>
            <a:endParaRPr lang="en-CA" sz="1800"/>
          </a:p>
          <a:p>
            <a:pPr lvl="0"/>
            <a:r>
              <a:rPr lang="en-US" sz="1800"/>
              <a:t>Credit Exposure under Collateral Arrangement</a:t>
            </a:r>
            <a:endParaRPr lang="en-CA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 smtClean="0"/>
              <a:t>Collateral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27584" y="1471092"/>
            <a:ext cx="7514716" cy="36724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en-US"/>
              <a:t>Collateral Definition</a:t>
            </a:r>
            <a:endParaRPr lang="en-CA"/>
          </a:p>
          <a:p>
            <a:pPr lvl="0"/>
            <a:r>
              <a:rPr lang="en-US" sz="1600"/>
              <a:t>Collateral is a property or an asset that a borrower offers as a way for a lender to secure the loan.</a:t>
            </a:r>
            <a:endParaRPr lang="en-CA" sz="1600"/>
          </a:p>
          <a:p>
            <a:pPr lvl="0"/>
            <a:r>
              <a:rPr lang="en-US" sz="1600"/>
              <a:t>Collateral arrangement is a risk reduction tool that mitigates risk </a:t>
            </a:r>
            <a:r>
              <a:rPr lang="en-US" sz="1600"/>
              <a:t>by </a:t>
            </a:r>
            <a:r>
              <a:rPr lang="en-US" sz="1600" smtClean="0"/>
              <a:t>improving recorvery and reducing </a:t>
            </a:r>
            <a:r>
              <a:rPr lang="en-US" sz="1600"/>
              <a:t>credit exposure.</a:t>
            </a:r>
            <a:endParaRPr lang="en-CA" sz="1600"/>
          </a:p>
          <a:p>
            <a:pPr lvl="0"/>
            <a:r>
              <a:rPr lang="en-US" sz="1600"/>
              <a:t>Collateral doesn’t turn a bad counterparty into a good one and doesn’t eliminate credit risk. Instead, it just reduces the loss at </a:t>
            </a:r>
            <a:r>
              <a:rPr lang="en-US" sz="1600"/>
              <a:t>the </a:t>
            </a:r>
            <a:r>
              <a:rPr lang="en-US" sz="1600" smtClean="0"/>
              <a:t>default time.</a:t>
            </a:r>
            <a:endParaRPr lang="en-CA" sz="1600"/>
          </a:p>
          <a:p>
            <a:pPr lvl="0"/>
            <a:r>
              <a:rPr lang="en-US" sz="1600"/>
              <a:t>Collateral management is an essential element in the plumbing of the financial system.</a:t>
            </a:r>
            <a:endParaRPr lang="en-CA" sz="1600"/>
          </a:p>
          <a:p>
            <a:pPr lvl="0"/>
            <a:r>
              <a:rPr lang="en-US" sz="1600"/>
              <a:t>Collateral assets: </a:t>
            </a:r>
            <a:r>
              <a:rPr lang="en-US" sz="1600"/>
              <a:t>mainly </a:t>
            </a:r>
            <a:r>
              <a:rPr lang="en-US" sz="1600" smtClean="0"/>
              <a:t>cash; </a:t>
            </a:r>
            <a:r>
              <a:rPr lang="en-US" sz="1600"/>
              <a:t>also equities, bonds, MBS, debt instruments.</a:t>
            </a:r>
            <a:endParaRPr lang="en-CA" sz="1600"/>
          </a:p>
        </p:txBody>
      </p:sp>
    </p:spTree>
    <p:extLst>
      <p:ext uri="{BB962C8B-B14F-4D97-AF65-F5344CB8AC3E}">
        <p14:creationId xmlns:p14="http://schemas.microsoft.com/office/powerpoint/2010/main" val="1533136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 smtClean="0"/>
              <a:t>Collateral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755576" y="1563638"/>
            <a:ext cx="7514716" cy="33843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en-US"/>
              <a:t>Special Treatments in the Derivatives Market</a:t>
            </a:r>
            <a:endParaRPr lang="en-CA"/>
          </a:p>
          <a:p>
            <a:pPr lvl="0">
              <a:spcBef>
                <a:spcPts val="1200"/>
              </a:spcBef>
            </a:pPr>
            <a:r>
              <a:rPr lang="en-US" sz="1600"/>
              <a:t>The Bankruptcy code generally prevents creditors from seizing assets of a firm in bankruptcy. This provision is called the “automatic stay”.</a:t>
            </a:r>
            <a:endParaRPr lang="en-CA" sz="1600"/>
          </a:p>
          <a:p>
            <a:pPr lvl="0"/>
            <a:r>
              <a:rPr lang="en-US" sz="1600"/>
              <a:t>The code </a:t>
            </a:r>
            <a:r>
              <a:rPr lang="en-US" sz="1600"/>
              <a:t>affords </a:t>
            </a:r>
            <a:r>
              <a:rPr lang="en-US" sz="1600"/>
              <a:t>a</a:t>
            </a:r>
            <a:r>
              <a:rPr lang="en-US" sz="1600" smtClean="0"/>
              <a:t> special </a:t>
            </a:r>
            <a:r>
              <a:rPr lang="en-US" sz="1600"/>
              <a:t>treatment to financial derivative contracts, which exempts these contracts from the “automatic stay”.</a:t>
            </a:r>
            <a:endParaRPr lang="en-CA" sz="1600"/>
          </a:p>
          <a:p>
            <a:pPr lvl="0"/>
            <a:r>
              <a:rPr lang="en-US" sz="1600"/>
              <a:t>The special treatment is also called a safe harbor.</a:t>
            </a:r>
            <a:endParaRPr lang="en-CA" sz="1600"/>
          </a:p>
          <a:p>
            <a:pPr lvl="0"/>
            <a:r>
              <a:rPr lang="en-US" sz="1600"/>
              <a:t>The safe harbor allows counterparties to terminate derivative contracts with a debtor in bankruptcy and seize the underlying collaterals.</a:t>
            </a:r>
            <a:endParaRPr lang="en-CA" sz="1600"/>
          </a:p>
        </p:txBody>
      </p:sp>
    </p:spTree>
    <p:extLst>
      <p:ext uri="{BB962C8B-B14F-4D97-AF65-F5344CB8AC3E}">
        <p14:creationId xmlns:p14="http://schemas.microsoft.com/office/powerpoint/2010/main" val="2738153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 smtClean="0"/>
              <a:t>Collateral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755576" y="1563638"/>
            <a:ext cx="7514716" cy="33843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en-US"/>
              <a:t>Benefits of Collateral Posting</a:t>
            </a:r>
            <a:endParaRPr lang="en-CA"/>
          </a:p>
          <a:p>
            <a:pPr lvl="0">
              <a:spcBef>
                <a:spcPts val="1200"/>
              </a:spcBef>
            </a:pPr>
            <a:r>
              <a:rPr lang="en-US" sz="1800"/>
              <a:t>Reduce credit risk.</a:t>
            </a:r>
            <a:endParaRPr lang="en-CA" sz="1800"/>
          </a:p>
          <a:p>
            <a:pPr lvl="0"/>
            <a:r>
              <a:rPr lang="en-US" sz="1800"/>
              <a:t>Free credit lines with existing counterparties.</a:t>
            </a:r>
            <a:endParaRPr lang="en-CA" sz="1800"/>
          </a:p>
          <a:p>
            <a:pPr lvl="0"/>
            <a:r>
              <a:rPr lang="en-US" sz="1800"/>
              <a:t>Increase business with counterparties.</a:t>
            </a:r>
            <a:endParaRPr lang="en-CA" sz="1800"/>
          </a:p>
          <a:p>
            <a:pPr lvl="0"/>
            <a:r>
              <a:rPr lang="en-US" sz="1800"/>
              <a:t>Expand the range of counterparties.</a:t>
            </a:r>
            <a:endParaRPr lang="en-CA" sz="1800"/>
          </a:p>
          <a:p>
            <a:pPr lvl="0"/>
            <a:r>
              <a:rPr lang="en-US" sz="1800"/>
              <a:t>Equalize the disparity in counterparty creditworthiness.</a:t>
            </a:r>
            <a:endParaRPr lang="en-CA" sz="1800"/>
          </a:p>
        </p:txBody>
      </p:sp>
    </p:spTree>
    <p:extLst>
      <p:ext uri="{BB962C8B-B14F-4D97-AF65-F5344CB8AC3E}">
        <p14:creationId xmlns:p14="http://schemas.microsoft.com/office/powerpoint/2010/main" val="1778477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 smtClean="0"/>
              <a:t>Collateral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27584" y="1419622"/>
            <a:ext cx="7514716" cy="35283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en-US"/>
              <a:t>Collateral Arrangement Forms</a:t>
            </a:r>
            <a:endParaRPr lang="en-CA"/>
          </a:p>
          <a:p>
            <a:pPr lvl="0"/>
            <a:r>
              <a:rPr lang="en-US" sz="1600"/>
              <a:t>There are two types of collateral arrangement: pledge and title transfer.</a:t>
            </a:r>
            <a:endParaRPr lang="en-CA" sz="1600"/>
          </a:p>
          <a:p>
            <a:pPr lvl="0"/>
            <a:r>
              <a:rPr lang="en-US" sz="1600"/>
              <a:t>Pledge</a:t>
            </a:r>
            <a:endParaRPr lang="en-CA" sz="1600"/>
          </a:p>
          <a:p>
            <a:pPr lvl="1">
              <a:spcBef>
                <a:spcPts val="600"/>
              </a:spcBef>
            </a:pPr>
            <a:r>
              <a:rPr lang="en-US" sz="1400"/>
              <a:t>The giver posts collateral to the taker.</a:t>
            </a:r>
            <a:endParaRPr lang="en-CA" sz="1400"/>
          </a:p>
          <a:p>
            <a:pPr lvl="1"/>
            <a:r>
              <a:rPr lang="en-US" sz="1400"/>
              <a:t>The giver still owns the collateral.</a:t>
            </a:r>
            <a:endParaRPr lang="en-CA" sz="1400"/>
          </a:p>
          <a:p>
            <a:pPr lvl="1"/>
            <a:r>
              <a:rPr lang="en-US" sz="1400"/>
              <a:t>If the giver defaults, the taker can take the cash or sell the securities.</a:t>
            </a:r>
            <a:endParaRPr lang="en-CA" sz="1400"/>
          </a:p>
          <a:p>
            <a:pPr lvl="1"/>
            <a:r>
              <a:rPr lang="en-US" sz="1400"/>
              <a:t>It is widely used in US.</a:t>
            </a:r>
            <a:endParaRPr lang="en-CA" sz="1400"/>
          </a:p>
          <a:p>
            <a:pPr lvl="0"/>
            <a:r>
              <a:rPr lang="en-US" sz="1600"/>
              <a:t>Title Transfer</a:t>
            </a:r>
            <a:endParaRPr lang="en-CA" sz="1600"/>
          </a:p>
          <a:p>
            <a:pPr lvl="1">
              <a:spcBef>
                <a:spcPts val="600"/>
              </a:spcBef>
            </a:pPr>
            <a:r>
              <a:rPr lang="en-US" sz="1400"/>
              <a:t>The taker owns the collateral.</a:t>
            </a:r>
            <a:endParaRPr lang="en-CA" sz="1400"/>
          </a:p>
          <a:p>
            <a:pPr lvl="1"/>
            <a:r>
              <a:rPr lang="en-US" sz="1400"/>
              <a:t>The giver is only entitled to the return of fungible securities and/or repayment of cash.</a:t>
            </a:r>
            <a:endParaRPr lang="en-CA" sz="1400"/>
          </a:p>
          <a:p>
            <a:pPr lvl="1"/>
            <a:r>
              <a:rPr lang="en-US" sz="1400"/>
              <a:t>It is widely used in the stock-lending and repo market.</a:t>
            </a:r>
            <a:endParaRPr lang="en-CA" sz="1400"/>
          </a:p>
        </p:txBody>
      </p:sp>
    </p:spTree>
    <p:extLst>
      <p:ext uri="{BB962C8B-B14F-4D97-AF65-F5344CB8AC3E}">
        <p14:creationId xmlns:p14="http://schemas.microsoft.com/office/powerpoint/2010/main" val="1426056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 smtClean="0"/>
              <a:t>Collateral</a:t>
            </a:r>
            <a:endParaRPr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Shape 12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99592" y="1275606"/>
                <a:ext cx="7514716" cy="386789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76200" lvl="0" indent="0" algn="ctr">
                  <a:buNone/>
                </a:pPr>
                <a:r>
                  <a:rPr lang="en-US"/>
                  <a:t>Credit Support Annex (CSA)</a:t>
                </a:r>
                <a:endParaRPr lang="en-CA"/>
              </a:p>
              <a:p>
                <a:pPr lvl="0"/>
                <a:r>
                  <a:rPr lang="en-US" sz="1600"/>
                  <a:t>CSA (or Margin Agreement or Collateral Agreement) is a legal document that regulates collateral posting.</a:t>
                </a:r>
                <a:endParaRPr lang="en-CA" sz="1600"/>
              </a:p>
              <a:p>
                <a:pPr lvl="0"/>
                <a:r>
                  <a:rPr lang="en-US" sz="1600" smtClean="0"/>
                  <a:t>It specifies </a:t>
                </a:r>
                <a:r>
                  <a:rPr lang="en-US" sz="1600"/>
                  <a:t>a variety of terms related to collateral posting.</a:t>
                </a:r>
                <a:endParaRPr lang="en-CA" sz="1600"/>
              </a:p>
              <a:p>
                <a:pPr lvl="1">
                  <a:spcBef>
                    <a:spcPts val="600"/>
                  </a:spcBef>
                </a:pPr>
                <a:r>
                  <a:rPr lang="en-US" sz="1400"/>
                  <a:t>Threshold </a:t>
                </a:r>
                <a:r>
                  <a:rPr lang="en-US" sz="1400"/>
                  <a:t>(</a:t>
                </a:r>
                <a:r>
                  <a:rPr lang="en-US" sz="1400" smtClean="0"/>
                  <a:t>TH) </a:t>
                </a:r>
                <a:r>
                  <a:rPr lang="en-US" sz="1400"/>
                  <a:t>defines the amount below which no collateral is posted.</a:t>
                </a:r>
                <a:endParaRPr lang="en-CA" sz="1400"/>
              </a:p>
              <a:p>
                <a:pPr lvl="1">
                  <a:spcBef>
                    <a:spcPts val="300"/>
                  </a:spcBef>
                </a:pPr>
                <a:r>
                  <a:rPr lang="en-US" sz="1400"/>
                  <a:t>Minimum transfer amount (</a:t>
                </a:r>
                <a:r>
                  <a:rPr lang="en-US" sz="1400"/>
                  <a:t>MTA</a:t>
                </a:r>
                <a:r>
                  <a:rPr lang="en-US" sz="1400" smtClean="0"/>
                  <a:t>) </a:t>
                </a:r>
                <a:r>
                  <a:rPr lang="en-US" sz="1400"/>
                  <a:t>is the minimum amount that can be transferred for any margin call.</a:t>
                </a:r>
                <a:endParaRPr lang="en-CA" sz="1400"/>
              </a:p>
              <a:p>
                <a:pPr lvl="1">
                  <a:spcBef>
                    <a:spcPts val="300"/>
                  </a:spcBef>
                </a:pPr>
                <a:r>
                  <a:rPr lang="en-US" sz="1400"/>
                  <a:t>Independent amount (or initial margin or </a:t>
                </a:r>
                <a:r>
                  <a:rPr lang="en-US" sz="1400"/>
                  <a:t>haircut</a:t>
                </a:r>
                <a:r>
                  <a:rPr lang="en-US" sz="1400" smtClean="0"/>
                  <a:t>) is </a:t>
                </a:r>
                <a:r>
                  <a:rPr lang="en-US" sz="1400"/>
                  <a:t>the amount of collateral required to open a position.</a:t>
                </a:r>
                <a:endParaRPr lang="en-CA" sz="1400"/>
              </a:p>
              <a:p>
                <a:pPr lvl="0"/>
                <a:r>
                  <a:rPr lang="en-US" sz="1600"/>
                  <a:t>Collateral posting rules</a:t>
                </a:r>
                <a:endParaRPr lang="en-CA" sz="1600"/>
              </a:p>
              <a:p>
                <a:pPr lvl="1">
                  <a:spcBef>
                    <a:spcPts val="300"/>
                  </a:spcBef>
                </a:pPr>
                <a:r>
                  <a:rPr lang="en-US" sz="1400" smtClean="0"/>
                  <a:t>If Value &gt; TH + MTA, collateral is called and collateral = Value-TH-MTA</a:t>
                </a:r>
              </a:p>
              <a:p>
                <a:pPr lvl="1">
                  <a:spcBef>
                    <a:spcPts val="300"/>
                  </a:spcBef>
                </a:pPr>
                <a:r>
                  <a:rPr lang="en-US" sz="1400"/>
                  <a:t>If Value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sz="1400"/>
                  <a:t> </a:t>
                </a:r>
                <a:r>
                  <a:rPr lang="en-US" sz="1400"/>
                  <a:t>TH + MTA, no collateral is called.</a:t>
                </a:r>
                <a:endParaRPr lang="en-CA" sz="1400"/>
              </a:p>
              <a:p>
                <a:pPr marL="533400" lvl="1" indent="0">
                  <a:buNone/>
                </a:pPr>
                <a:endParaRPr lang="en-CA" sz="1400"/>
              </a:p>
            </p:txBody>
          </p:sp>
        </mc:Choice>
        <mc:Fallback>
          <p:sp>
            <p:nvSpPr>
              <p:cNvPr id="125" name="Shape 12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99592" y="1275606"/>
                <a:ext cx="7514716" cy="386789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0855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 smtClean="0"/>
              <a:t>Collateral</a:t>
            </a:r>
            <a:endParaRPr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Shape 12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99592" y="1491630"/>
                <a:ext cx="7514716" cy="338437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76200" lvl="0" indent="0" algn="ctr">
                  <a:buNone/>
                </a:pPr>
                <a:r>
                  <a:rPr lang="en-US"/>
                  <a:t>Valuation under </a:t>
                </a:r>
                <a:r>
                  <a:rPr lang="en-US"/>
                  <a:t>Collateral </a:t>
                </a:r>
                <a:r>
                  <a:rPr lang="en-US" smtClean="0"/>
                  <a:t>Arrangement</a:t>
                </a:r>
                <a:endParaRPr lang="en-CA"/>
              </a:p>
              <a:p>
                <a:pPr lvl="0"/>
                <a:r>
                  <a:rPr lang="en-US" sz="1600"/>
                  <a:t>A simple example: a financial contract pays </a:t>
                </a:r>
                <a:r>
                  <a:rPr lang="en-US" sz="1600" i="1"/>
                  <a:t>X</a:t>
                </a:r>
                <a:r>
                  <a:rPr lang="en-US" sz="1600"/>
                  <a:t> at maturity </a:t>
                </a:r>
                <a:r>
                  <a:rPr lang="en-US" sz="1600" i="1"/>
                  <a:t>T</a:t>
                </a:r>
                <a:r>
                  <a:rPr lang="en-US" sz="1600"/>
                  <a:t>.</a:t>
                </a:r>
                <a:endParaRPr lang="en-CA" sz="1600"/>
              </a:p>
              <a:p>
                <a:pPr lvl="0"/>
                <a:r>
                  <a:rPr lang="en-US" sz="1600"/>
                  <a:t>Valuation without collateral arrangement</a:t>
                </a:r>
                <a:endParaRPr lang="en-CA" sz="1600"/>
              </a:p>
              <a:p>
                <a:pPr lvl="1">
                  <a:spcBef>
                    <a:spcPts val="600"/>
                  </a:spcBef>
                </a:pPr>
                <a:r>
                  <a:rPr lang="en-US" sz="1400"/>
                  <a:t>At time </a:t>
                </a:r>
                <a:r>
                  <a:rPr lang="en-US" sz="1400" i="1"/>
                  <a:t>T</a:t>
                </a:r>
                <a:r>
                  <a:rPr lang="en-US" sz="1400"/>
                  <a:t>, the contract either defaults or survives.</a:t>
                </a:r>
                <a:endParaRPr lang="en-CA" sz="1400"/>
              </a:p>
              <a:p>
                <a:pPr lvl="1">
                  <a:spcBef>
                    <a:spcPts val="300"/>
                  </a:spcBef>
                </a:pPr>
                <a:r>
                  <a:rPr lang="en-US" sz="1400"/>
                  <a:t>The default probability is </a:t>
                </a:r>
                <a:r>
                  <a:rPr lang="en-US" sz="1400" i="1"/>
                  <a:t>p</a:t>
                </a:r>
                <a:r>
                  <a:rPr lang="en-US" sz="1400"/>
                  <a:t> and the survival probability is </a:t>
                </a:r>
                <a:r>
                  <a:rPr lang="en-US" sz="1400" i="1"/>
                  <a:t>q</a:t>
                </a:r>
                <a:r>
                  <a:rPr lang="en-US" sz="1400"/>
                  <a:t> where </a:t>
                </a:r>
                <a:r>
                  <a:rPr lang="en-US" sz="1400" i="1"/>
                  <a:t>q = 1-p</a:t>
                </a:r>
                <a:r>
                  <a:rPr lang="en-US" sz="1400"/>
                  <a:t>.</a:t>
                </a:r>
                <a:endParaRPr lang="en-CA" sz="1400"/>
              </a:p>
              <a:p>
                <a:pPr lvl="1">
                  <a:spcBef>
                    <a:spcPts val="300"/>
                  </a:spcBef>
                </a:pPr>
                <a:r>
                  <a:rPr lang="en-US" sz="1400"/>
                  <a:t>The survival payoff is </a:t>
                </a:r>
                <a:r>
                  <a:rPr lang="en-US" sz="1400" i="1"/>
                  <a:t>X</a:t>
                </a:r>
                <a:r>
                  <a:rPr lang="en-US" sz="1400"/>
                  <a:t> and the default value is </a:t>
                </a:r>
                <a14:m>
                  <m:oMath xmlns:m="http://schemas.openxmlformats.org/officeDocument/2006/math">
                    <m:r>
                      <a:rPr lang="en-US" sz="1400" i="1"/>
                      <m:t>𝜑</m:t>
                    </m:r>
                    <m:r>
                      <a:rPr lang="en-US" sz="1400" i="1"/>
                      <m:t>𝑋</m:t>
                    </m:r>
                  </m:oMath>
                </a14:m>
                <a:r>
                  <a:rPr lang="en-US" sz="1400"/>
                  <a:t> where </a:t>
                </a:r>
                <a14:m>
                  <m:oMath xmlns:m="http://schemas.openxmlformats.org/officeDocument/2006/math">
                    <m:r>
                      <a:rPr lang="en-US" sz="1400" i="1"/>
                      <m:t>𝜑</m:t>
                    </m:r>
                  </m:oMath>
                </a14:m>
                <a:r>
                  <a:rPr lang="en-US" sz="1400"/>
                  <a:t> is the recovery rate.</a:t>
                </a:r>
                <a:endParaRPr lang="en-CA" sz="1400"/>
              </a:p>
              <a:p>
                <a:pPr lvl="1"/>
                <a:r>
                  <a:rPr lang="en-US" sz="1400"/>
                  <a:t>The </a:t>
                </a:r>
                <a:r>
                  <a:rPr lang="en-US" sz="1400" smtClean="0"/>
                  <a:t>present value of the contract is </a:t>
                </a:r>
                <a:r>
                  <a:rPr lang="en-US" sz="1400"/>
                  <a:t>the discounted expectation of all the possible payoffs, i.e.,</a:t>
                </a:r>
                <a:endParaRPr lang="en-CA" sz="1400"/>
              </a:p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/>
                        <m:t>𝑉</m:t>
                      </m:r>
                      <m:d>
                        <m:dPr>
                          <m:ctrlPr>
                            <a:rPr lang="en-CA" sz="1400" i="1"/>
                          </m:ctrlPr>
                        </m:dPr>
                        <m:e>
                          <m:r>
                            <a:rPr lang="en-US" sz="1400" i="1"/>
                            <m:t>𝑡</m:t>
                          </m:r>
                        </m:e>
                      </m:d>
                      <m:r>
                        <a:rPr lang="en-US" sz="1400" i="1"/>
                        <m:t>=</m:t>
                      </m:r>
                      <m:d>
                        <m:dPr>
                          <m:ctrlPr>
                            <a:rPr lang="en-CA" sz="1400" i="1"/>
                          </m:ctrlPr>
                        </m:dPr>
                        <m:e>
                          <m:r>
                            <a:rPr lang="en-US" sz="1400" i="1"/>
                            <m:t>𝑝</m:t>
                          </m:r>
                          <m:r>
                            <a:rPr lang="en-US" sz="1400" i="1"/>
                            <m:t>𝜑</m:t>
                          </m:r>
                          <m:r>
                            <a:rPr lang="en-US" sz="1400" i="1"/>
                            <m:t>𝑋</m:t>
                          </m:r>
                          <m:r>
                            <a:rPr lang="en-US" sz="1400" i="1"/>
                            <m:t>+</m:t>
                          </m:r>
                          <m:r>
                            <a:rPr lang="en-US" sz="1400" i="1"/>
                            <m:t>𝑞𝑋</m:t>
                          </m:r>
                        </m:e>
                      </m:d>
                      <m:r>
                        <a:rPr lang="en-US" sz="1400" i="1"/>
                        <m:t>𝐷</m:t>
                      </m:r>
                      <m:r>
                        <a:rPr lang="en-US" sz="1400" i="1"/>
                        <m:t>(</m:t>
                      </m:r>
                      <m:r>
                        <a:rPr lang="en-US" sz="1400" i="1"/>
                        <m:t>𝑡</m:t>
                      </m:r>
                      <m:r>
                        <a:rPr lang="en-US" sz="1400" i="1"/>
                        <m:t>)</m:t>
                      </m:r>
                    </m:oMath>
                  </m:oMathPara>
                </a14:m>
                <a:endParaRPr lang="en-CA" sz="1400"/>
              </a:p>
              <a:p>
                <a:pPr marL="76200" indent="0">
                  <a:buNone/>
                </a:pPr>
                <a:r>
                  <a:rPr lang="en-US" sz="1400" smtClean="0"/>
                  <a:t>	where </a:t>
                </a:r>
                <a:r>
                  <a:rPr lang="en-US" sz="1400" i="1"/>
                  <a:t>D(t)</a:t>
                </a:r>
                <a:r>
                  <a:rPr lang="en-US" sz="1400"/>
                  <a:t> is the discount factor.</a:t>
                </a:r>
                <a:endParaRPr lang="en-CA" sz="1400"/>
              </a:p>
            </p:txBody>
          </p:sp>
        </mc:Choice>
        <mc:Fallback>
          <p:sp>
            <p:nvSpPr>
              <p:cNvPr id="125" name="Shape 12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99592" y="1491630"/>
                <a:ext cx="7514716" cy="338437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6886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 smtClean="0"/>
              <a:t>Collateral</a:t>
            </a:r>
            <a:endParaRPr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Shape 12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3568" y="1347614"/>
                <a:ext cx="7802748" cy="374441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76200" lvl="0" indent="0" algn="ctr">
                  <a:buNone/>
                </a:pPr>
                <a:r>
                  <a:rPr lang="en-US"/>
                  <a:t>Valuation under </a:t>
                </a:r>
                <a:r>
                  <a:rPr lang="en-US"/>
                  <a:t>Collateral </a:t>
                </a:r>
                <a:r>
                  <a:rPr lang="en-US" smtClean="0"/>
                  <a:t>Arrangement (Cont)</a:t>
                </a:r>
                <a:endParaRPr lang="en-CA"/>
              </a:p>
              <a:p>
                <a:pPr lvl="0"/>
                <a:r>
                  <a:rPr lang="en-US" sz="1600"/>
                  <a:t>Valuation with collateral arrangement</a:t>
                </a:r>
                <a:endParaRPr lang="en-CA" sz="1600"/>
              </a:p>
              <a:p>
                <a:pPr lvl="1"/>
                <a:r>
                  <a:rPr lang="en-US" sz="1400"/>
                  <a:t>At time </a:t>
                </a:r>
                <a:r>
                  <a:rPr lang="en-US" sz="1400" i="1"/>
                  <a:t>T</a:t>
                </a:r>
                <a:r>
                  <a:rPr lang="en-US" sz="1400"/>
                  <a:t>, the contract either defaults or survives.</a:t>
                </a:r>
                <a:endParaRPr lang="en-CA" sz="1400"/>
              </a:p>
              <a:p>
                <a:pPr lvl="1">
                  <a:spcBef>
                    <a:spcPts val="300"/>
                  </a:spcBef>
                </a:pPr>
                <a:r>
                  <a:rPr lang="en-US" sz="1400" smtClean="0"/>
                  <a:t>If </a:t>
                </a:r>
                <a:r>
                  <a:rPr lang="en-US" sz="1400"/>
                  <a:t>the party survives, the survival payoff is </a:t>
                </a:r>
                <a:r>
                  <a:rPr lang="en-US" sz="1400" i="1"/>
                  <a:t>X</a:t>
                </a:r>
                <a:r>
                  <a:rPr lang="en-US" sz="1400"/>
                  <a:t> and the taker returns the collateral to the giver. In this case, collateral has no effect at all.</a:t>
                </a:r>
                <a:endParaRPr lang="en-CA" sz="1400"/>
              </a:p>
              <a:p>
                <a:pPr lvl="1">
                  <a:spcBef>
                    <a:spcPts val="300"/>
                  </a:spcBef>
                </a:pPr>
                <a:r>
                  <a:rPr lang="en-US" sz="1400"/>
                  <a:t>If the party defaults, the default payment is the collateral </a:t>
                </a:r>
                <a:r>
                  <a:rPr lang="en-US" sz="1400" i="1"/>
                  <a:t>C</a:t>
                </a:r>
                <a:r>
                  <a:rPr lang="en-US" sz="1400"/>
                  <a:t>. </a:t>
                </a:r>
                <a:endParaRPr lang="en-CA" sz="1400"/>
              </a:p>
              <a:p>
                <a:pPr lvl="1"/>
                <a:r>
                  <a:rPr lang="en-US" sz="1400"/>
                  <a:t>The </a:t>
                </a:r>
                <a:r>
                  <a:rPr lang="en-US" sz="1400" smtClean="0"/>
                  <a:t>present value of the contract </a:t>
                </a:r>
                <a:r>
                  <a:rPr lang="en-US" sz="1400"/>
                  <a:t>is the discounted expectation of all the possible payoffs and given by</a:t>
                </a:r>
                <a:endParaRPr lang="en-CA" sz="1400"/>
              </a:p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400" i="1"/>
                          </m:ctrlPr>
                        </m:sSubPr>
                        <m:e>
                          <m:r>
                            <a:rPr lang="en-US" sz="1400" i="1"/>
                            <m:t>𝑉</m:t>
                          </m:r>
                        </m:e>
                        <m:sub>
                          <m:r>
                            <a:rPr lang="en-US" sz="1400" i="1"/>
                            <m:t>𝑐</m:t>
                          </m:r>
                        </m:sub>
                      </m:sSub>
                      <m:r>
                        <a:rPr lang="en-US" sz="1400" i="1"/>
                        <m:t>(</m:t>
                      </m:r>
                      <m:r>
                        <a:rPr lang="en-US" sz="1400" i="1"/>
                        <m:t>𝑡</m:t>
                      </m:r>
                      <m:r>
                        <a:rPr lang="en-US" sz="1400" i="1"/>
                        <m:t>)=</m:t>
                      </m:r>
                      <m:d>
                        <m:dPr>
                          <m:ctrlPr>
                            <a:rPr lang="en-CA" sz="1400" i="1"/>
                          </m:ctrlPr>
                        </m:dPr>
                        <m:e>
                          <m:r>
                            <a:rPr lang="en-US" sz="1400" i="1"/>
                            <m:t>𝑝𝐶</m:t>
                          </m:r>
                          <m:r>
                            <a:rPr lang="en-US" sz="1400" i="1"/>
                            <m:t>+</m:t>
                          </m:r>
                          <m:r>
                            <a:rPr lang="en-US" sz="1400" i="1"/>
                            <m:t>𝑞𝑋</m:t>
                          </m:r>
                        </m:e>
                      </m:d>
                      <m:r>
                        <a:rPr lang="en-US" sz="1400" i="1"/>
                        <m:t>𝐷</m:t>
                      </m:r>
                      <m:r>
                        <a:rPr lang="en-US" sz="1400" i="1"/>
                        <m:t>(</m:t>
                      </m:r>
                      <m:r>
                        <a:rPr lang="en-US" sz="1400" i="1"/>
                        <m:t>𝑡</m:t>
                      </m:r>
                      <m:r>
                        <a:rPr lang="en-US" sz="1400" i="1"/>
                        <m:t>)</m:t>
                      </m:r>
                    </m:oMath>
                  </m:oMathPara>
                </a14:m>
                <a:endParaRPr lang="en-CA" sz="1400"/>
              </a:p>
              <a:p>
                <a:pPr lvl="1">
                  <a:spcBef>
                    <a:spcPts val="300"/>
                  </a:spcBef>
                </a:pPr>
                <a:r>
                  <a:rPr lang="en-US" sz="1400"/>
                  <a:t>Normally </a:t>
                </a:r>
                <a14:m>
                  <m:oMath xmlns:m="http://schemas.openxmlformats.org/officeDocument/2006/math">
                    <m:r>
                      <a:rPr lang="en-US" sz="1400" i="1"/>
                      <m:t>𝐶</m:t>
                    </m:r>
                    <m:r>
                      <a:rPr lang="en-US" sz="1400" i="1"/>
                      <m:t>&gt;</m:t>
                    </m:r>
                    <m:r>
                      <a:rPr lang="en-US" sz="1400" i="1"/>
                      <m:t>𝑝</m:t>
                    </m:r>
                    <m:r>
                      <a:rPr lang="en-US" sz="1400" i="1"/>
                      <m:t>𝜑</m:t>
                    </m:r>
                  </m:oMath>
                </a14:m>
                <a:r>
                  <a:rPr lang="en-US" sz="1400"/>
                  <a:t>, thus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/>
                        </m:ctrlPr>
                      </m:sSubPr>
                      <m:e>
                        <m:r>
                          <a:rPr lang="en-US" sz="1400" i="1"/>
                          <m:t>𝑉</m:t>
                        </m:r>
                      </m:e>
                      <m:sub>
                        <m:r>
                          <a:rPr lang="en-US" sz="1400" i="1"/>
                          <m:t>𝑐</m:t>
                        </m:r>
                      </m:sub>
                    </m:sSub>
                    <m:d>
                      <m:dPr>
                        <m:ctrlPr>
                          <a:rPr lang="en-CA" sz="1400" i="1"/>
                        </m:ctrlPr>
                      </m:dPr>
                      <m:e>
                        <m:r>
                          <a:rPr lang="en-US" sz="1400" i="1"/>
                          <m:t>𝑡</m:t>
                        </m:r>
                      </m:e>
                    </m:d>
                    <m:r>
                      <a:rPr lang="en-US" sz="1400" i="1"/>
                      <m:t>&gt;</m:t>
                    </m:r>
                    <m:r>
                      <a:rPr lang="en-US" sz="1400" i="1"/>
                      <m:t>𝑉</m:t>
                    </m:r>
                    <m:r>
                      <a:rPr lang="en-US" sz="1400" i="1"/>
                      <m:t>(</m:t>
                    </m:r>
                    <m:r>
                      <a:rPr lang="en-US" sz="1400" i="1"/>
                      <m:t>𝑡</m:t>
                    </m:r>
                    <m:r>
                      <a:rPr lang="en-US" sz="1400" i="1"/>
                      <m:t>)</m:t>
                    </m:r>
                  </m:oMath>
                </a14:m>
                <a:r>
                  <a:rPr lang="en-CA" sz="1400" smtClean="0"/>
                  <a:t>.</a:t>
                </a:r>
              </a:p>
              <a:p>
                <a:pPr lvl="1">
                  <a:spcBef>
                    <a:spcPts val="300"/>
                  </a:spcBef>
                </a:pPr>
                <a:r>
                  <a:rPr lang="en-CA" sz="1400" smtClean="0"/>
                  <a:t>Conclusions:</a:t>
                </a:r>
                <a:endParaRPr lang="en-CA" sz="1400"/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sz="1400"/>
                  <a:t>Collateral affects default payoff only.</a:t>
                </a:r>
                <a:endParaRPr lang="en-CA" sz="1400"/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sz="1400"/>
                  <a:t>Collateral improves recovery.</a:t>
                </a:r>
                <a:endParaRPr lang="en-CA" sz="1400"/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sz="1400"/>
                  <a:t>Collateral </a:t>
                </a:r>
                <a:r>
                  <a:rPr lang="en-US" sz="1400"/>
                  <a:t>increases </a:t>
                </a:r>
                <a:r>
                  <a:rPr lang="en-US" sz="1400" smtClean="0"/>
                  <a:t>valu</a:t>
                </a:r>
                <a:r>
                  <a:rPr lang="en-US" sz="1600"/>
                  <a:t>e</a:t>
                </a:r>
                <a:r>
                  <a:rPr lang="en-US" sz="1600" smtClean="0"/>
                  <a:t>.</a:t>
                </a:r>
                <a:endParaRPr lang="en-CA" sz="1600"/>
              </a:p>
            </p:txBody>
          </p:sp>
        </mc:Choice>
        <mc:Fallback>
          <p:sp>
            <p:nvSpPr>
              <p:cNvPr id="125" name="Shape 12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3568" y="1347614"/>
                <a:ext cx="7802748" cy="3744416"/>
              </a:xfrm>
              <a:prstGeom prst="rect">
                <a:avLst/>
              </a:prstGeom>
              <a:blipFill rotWithShape="1">
                <a:blip r:embed="rId3"/>
                <a:stretch>
                  <a:fillRect r="-156" b="-114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9123733"/>
      </p:ext>
    </p:extLst>
  </p:cSld>
  <p:clrMapOvr>
    <a:masterClrMapping/>
  </p:clrMapOvr>
</p:sld>
</file>

<file path=ppt/theme/theme1.xml><?xml version="1.0" encoding="utf-8"?>
<a:theme xmlns:a="http://schemas.openxmlformats.org/drawingml/2006/main" name="Escal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2191</TotalTime>
  <Words>994</Words>
  <Application>Microsoft Office PowerPoint</Application>
  <PresentationFormat>On-screen Show (16:9)</PresentationFormat>
  <Paragraphs>95</Paragraphs>
  <Slides>14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Raleway</vt:lpstr>
      <vt:lpstr>Cambria Math</vt:lpstr>
      <vt:lpstr>Wingdings</vt:lpstr>
      <vt:lpstr>Karla</vt:lpstr>
      <vt:lpstr>Escalus template</vt:lpstr>
      <vt:lpstr>Chart</vt:lpstr>
      <vt:lpstr> Collateral Management and Counterparty Credit Risk  Alex Yang  FinPricing  http://www.finpricing.com  </vt:lpstr>
      <vt:lpstr>Collateral</vt:lpstr>
      <vt:lpstr>Collateral</vt:lpstr>
      <vt:lpstr>Collateral</vt:lpstr>
      <vt:lpstr>Collateral</vt:lpstr>
      <vt:lpstr>Collateral</vt:lpstr>
      <vt:lpstr>Collateral</vt:lpstr>
      <vt:lpstr>Collateral</vt:lpstr>
      <vt:lpstr>Collateral</vt:lpstr>
      <vt:lpstr>Collateral</vt:lpstr>
      <vt:lpstr>Collateral</vt:lpstr>
      <vt:lpstr>Collateral</vt:lpstr>
      <vt:lpstr>Collateral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Tom</dc:creator>
  <cp:lastModifiedBy>tim</cp:lastModifiedBy>
  <cp:revision>201</cp:revision>
  <dcterms:modified xsi:type="dcterms:W3CDTF">2018-04-19T22:19:00Z</dcterms:modified>
</cp:coreProperties>
</file>