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61" r:id="rId3"/>
    <p:sldId id="286" r:id="rId4"/>
    <p:sldId id="288" r:id="rId5"/>
    <p:sldId id="292" r:id="rId6"/>
    <p:sldId id="289" r:id="rId7"/>
    <p:sldId id="299" r:id="rId8"/>
    <p:sldId id="300" r:id="rId9"/>
    <p:sldId id="297" r:id="rId10"/>
  </p:sldIdLst>
  <p:sldSz cx="9144000" cy="5143500" type="screen16x9"/>
  <p:notesSz cx="6858000" cy="9144000"/>
  <p:embeddedFontLst>
    <p:embeddedFont>
      <p:font typeface="Karla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259632" y="1991825"/>
            <a:ext cx="720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>Credit Value Adjustment (CVA) Introduction</a:t>
            </a: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>Alex Yang</a:t>
            </a:r>
            <a:r>
              <a:rPr lang="en" sz="2400" smtClean="0"/>
              <a:t/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CVA Introduction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491630"/>
            <a:ext cx="737070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z="2800" smtClean="0"/>
              <a:t>Summary</a:t>
            </a:r>
            <a:endParaRPr lang="en" sz="2800" smtClean="0"/>
          </a:p>
          <a:p>
            <a:pPr lvl="0">
              <a:lnSpc>
                <a:spcPct val="150000"/>
              </a:lnSpc>
            </a:pPr>
            <a:r>
              <a:rPr lang="en-CA" sz="1800" smtClean="0"/>
              <a:t>CVA History</a:t>
            </a:r>
            <a:endParaRPr lang="en-CA" sz="1800" smtClean="0"/>
          </a:p>
          <a:p>
            <a:pPr lvl="0">
              <a:lnSpc>
                <a:spcPct val="150000"/>
              </a:lnSpc>
            </a:pPr>
            <a:r>
              <a:rPr lang="en-CA" sz="1800" smtClean="0"/>
              <a:t>CVA Definition</a:t>
            </a:r>
            <a:endParaRPr lang="en-CA" sz="1800" smtClean="0"/>
          </a:p>
          <a:p>
            <a:pPr lvl="0">
              <a:lnSpc>
                <a:spcPct val="150000"/>
              </a:lnSpc>
            </a:pPr>
            <a:r>
              <a:rPr lang="en-CA" sz="1800" smtClean="0"/>
              <a:t>Risk Free Valuation</a:t>
            </a:r>
            <a:endParaRPr lang="en-CA" sz="1800" smtClean="0"/>
          </a:p>
          <a:p>
            <a:pPr lvl="0">
              <a:lnSpc>
                <a:spcPct val="150000"/>
              </a:lnSpc>
            </a:pPr>
            <a:r>
              <a:rPr lang="en-CA" sz="1800" smtClean="0"/>
              <a:t>Risky Valuation</a:t>
            </a:r>
            <a:endParaRPr lang="en-CA" sz="1800" smtClean="0"/>
          </a:p>
          <a:p>
            <a:pPr lvl="0"/>
            <a:endParaRPr sz="2000"/>
          </a:p>
        </p:txBody>
      </p:sp>
      <p:sp>
        <p:nvSpPr>
          <p:cNvPr id="2" name="TextBox 1"/>
          <p:cNvSpPr txBox="1"/>
          <p:nvPr/>
        </p:nvSpPr>
        <p:spPr>
          <a:xfrm>
            <a:off x="5652120" y="4881890"/>
            <a:ext cx="3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www.finpricing.com/lib/cva.pptx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CVA Introduction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203598"/>
            <a:ext cx="7730740" cy="35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CVA History</a:t>
            </a:r>
            <a:endParaRPr lang="en" smtClean="0"/>
          </a:p>
          <a:p>
            <a:r>
              <a:rPr lang="en-US" sz="1800" smtClean="0"/>
              <a:t>Current market practice</a:t>
            </a:r>
          </a:p>
          <a:p>
            <a:pPr lvl="1"/>
            <a:r>
              <a:rPr lang="en-US" sz="1600"/>
              <a:t>Discounting using the LIBOR or risk-free curves</a:t>
            </a:r>
            <a:endParaRPr lang="en-CA" sz="1600"/>
          </a:p>
          <a:p>
            <a:pPr lvl="1"/>
            <a:r>
              <a:rPr lang="en-US" sz="1600"/>
              <a:t>Using </a:t>
            </a:r>
            <a:r>
              <a:rPr lang="en-US" sz="1600" smtClean="0"/>
              <a:t>risk-free value </a:t>
            </a:r>
            <a:r>
              <a:rPr lang="en-US" sz="1600"/>
              <a:t>for pricing, hedging</a:t>
            </a:r>
            <a:r>
              <a:rPr lang="en-US" sz="1600"/>
              <a:t>, </a:t>
            </a:r>
            <a:r>
              <a:rPr lang="en-US" sz="1600" smtClean="0"/>
              <a:t>P&amp;L</a:t>
            </a:r>
            <a:endParaRPr lang="en-CA" sz="1600"/>
          </a:p>
          <a:p>
            <a:r>
              <a:rPr lang="en-US" sz="1800"/>
              <a:t>Real </a:t>
            </a:r>
            <a:r>
              <a:rPr lang="en-US" sz="1800" smtClean="0"/>
              <a:t>counterparty reality</a:t>
            </a:r>
          </a:p>
          <a:p>
            <a:pPr lvl="1"/>
            <a:r>
              <a:rPr lang="en-US" sz="1600"/>
              <a:t>Having different credit qualities from LIBOR</a:t>
            </a:r>
            <a:endParaRPr lang="en-CA" sz="1600"/>
          </a:p>
          <a:p>
            <a:pPr lvl="1"/>
            <a:r>
              <a:rPr lang="en-US" sz="1600"/>
              <a:t>Having </a:t>
            </a:r>
            <a:r>
              <a:rPr lang="en-US" sz="1600" smtClean="0"/>
              <a:t>risk </a:t>
            </a:r>
            <a:r>
              <a:rPr lang="en-US" sz="1600"/>
              <a:t>of </a:t>
            </a:r>
            <a:r>
              <a:rPr lang="en-US" sz="1600" smtClean="0"/>
              <a:t>default</a:t>
            </a:r>
            <a:endParaRPr lang="en-CA" sz="1600"/>
          </a:p>
          <a:p>
            <a:r>
              <a:rPr lang="en-US" sz="1800"/>
              <a:t>ISA 39 (International Accounting Standard) </a:t>
            </a:r>
            <a:endParaRPr lang="en-CA" sz="1800"/>
          </a:p>
          <a:p>
            <a:pPr lvl="1"/>
            <a:r>
              <a:rPr lang="en-US" sz="1600"/>
              <a:t>Requiring CVA in 2000 (</a:t>
            </a:r>
            <a:r>
              <a:rPr lang="en-US" sz="1600"/>
              <a:t>mandatory</a:t>
            </a:r>
            <a:r>
              <a:rPr lang="en-US" sz="1600" smtClean="0"/>
              <a:t>)</a:t>
            </a:r>
          </a:p>
          <a:p>
            <a:pPr lvl="1"/>
            <a:r>
              <a:rPr lang="en-US" sz="1600"/>
              <a:t>Finance and Accounting owning CVA</a:t>
            </a:r>
            <a:endParaRPr lang="en-CA" sz="1600"/>
          </a:p>
          <a:p>
            <a:pPr lvl="1"/>
            <a:r>
              <a:rPr lang="en-US" sz="1600"/>
              <a:t>Receiving a little attention in the beginning</a:t>
            </a:r>
          </a:p>
          <a:p>
            <a:pPr lvl="1"/>
            <a:r>
              <a:rPr lang="en-US" sz="1600"/>
              <a:t>Becoming </a:t>
            </a:r>
            <a:r>
              <a:rPr lang="en-US" sz="1600" smtClean="0"/>
              <a:t>significant risk </a:t>
            </a:r>
            <a:r>
              <a:rPr lang="en-US" sz="1600"/>
              <a:t>after </a:t>
            </a:r>
            <a:r>
              <a:rPr lang="en-US" sz="1600"/>
              <a:t>financial </a:t>
            </a:r>
            <a:r>
              <a:rPr lang="en-US" sz="1600" smtClean="0"/>
              <a:t>crises</a:t>
            </a:r>
            <a:endParaRPr lang="en-US" sz="1600"/>
          </a:p>
          <a:p>
            <a:pPr marL="76200" lvl="0" indent="0">
              <a:buNone/>
            </a:pPr>
            <a:r>
              <a:rPr lang="en-CA" sz="2000" smtClean="0"/>
              <a:t>	</a:t>
            </a:r>
            <a:endParaRPr sz="2000"/>
          </a:p>
        </p:txBody>
      </p:sp>
      <p:sp>
        <p:nvSpPr>
          <p:cNvPr id="6" name="TextBox 5"/>
          <p:cNvSpPr txBox="1"/>
          <p:nvPr/>
        </p:nvSpPr>
        <p:spPr>
          <a:xfrm>
            <a:off x="5652120" y="4881890"/>
            <a:ext cx="3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www.finpricing.com/lib/cva.pptx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727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CVA Introduction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203598"/>
            <a:ext cx="7586724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None/>
            </a:pPr>
            <a:r>
              <a:rPr lang="en-US" smtClean="0"/>
              <a:t>CVA Definition</a:t>
            </a:r>
            <a:endParaRPr lang="en-CA" smtClean="0"/>
          </a:p>
          <a:p>
            <a:r>
              <a:rPr lang="en-US" sz="1800" smtClean="0"/>
              <a:t>Definition</a:t>
            </a:r>
          </a:p>
          <a:p>
            <a:pPr marL="76200" indent="0">
              <a:buNone/>
            </a:pPr>
            <a:r>
              <a:rPr lang="en-US" sz="1800"/>
              <a:t>	</a:t>
            </a:r>
            <a:r>
              <a:rPr lang="en-US" sz="1600" smtClean="0"/>
              <a:t>CVA </a:t>
            </a:r>
            <a:r>
              <a:rPr lang="en-US" sz="1600"/>
              <a:t>= Risk free value – True (risky</a:t>
            </a:r>
            <a:r>
              <a:rPr lang="en-US" sz="1600"/>
              <a:t>) </a:t>
            </a:r>
            <a:r>
              <a:rPr lang="en-US" sz="1600" smtClean="0"/>
              <a:t>value</a:t>
            </a:r>
            <a:endParaRPr lang="en-CA" sz="1600"/>
          </a:p>
          <a:p>
            <a:r>
              <a:rPr lang="en-US" sz="1800" smtClean="0"/>
              <a:t>Benefits</a:t>
            </a:r>
          </a:p>
          <a:p>
            <a:pPr lvl="1">
              <a:spcBef>
                <a:spcPts val="300"/>
              </a:spcBef>
            </a:pPr>
            <a:r>
              <a:rPr lang="en-US" sz="1600"/>
              <a:t>Quantifying counterparty risk as a single P&amp;L number</a:t>
            </a:r>
          </a:p>
          <a:p>
            <a:pPr lvl="1"/>
            <a:r>
              <a:rPr lang="en-US" sz="1600"/>
              <a:t>Dynamically managing, pricing, and hedging </a:t>
            </a:r>
            <a:r>
              <a:rPr lang="en-US" sz="1600"/>
              <a:t>counterparty </a:t>
            </a:r>
            <a:r>
              <a:rPr lang="en-US" sz="1600" smtClean="0"/>
              <a:t>risk</a:t>
            </a:r>
            <a:endParaRPr lang="en-CA" sz="1600"/>
          </a:p>
          <a:p>
            <a:r>
              <a:rPr lang="en-US" sz="1800" smtClean="0"/>
              <a:t>Notes</a:t>
            </a:r>
          </a:p>
          <a:p>
            <a:pPr lvl="1">
              <a:spcBef>
                <a:spcPts val="300"/>
              </a:spcBef>
            </a:pPr>
            <a:r>
              <a:rPr lang="en-US" sz="1600"/>
              <a:t>CVA is a topic of valuation and </a:t>
            </a:r>
            <a:r>
              <a:rPr lang="en-US" sz="1600"/>
              <a:t>requires </a:t>
            </a:r>
            <a:r>
              <a:rPr lang="en-US" sz="1600" smtClean="0"/>
              <a:t>accurate pricing and risk-neutral measure</a:t>
            </a:r>
          </a:p>
          <a:p>
            <a:pPr lvl="1"/>
            <a:r>
              <a:rPr lang="en-US" sz="1600"/>
              <a:t>Risk-free valuation is what we use every day. Risky valuation </a:t>
            </a:r>
            <a:r>
              <a:rPr lang="en-US" sz="1600"/>
              <a:t>is </a:t>
            </a:r>
            <a:r>
              <a:rPr lang="en-US" sz="1600" smtClean="0"/>
              <a:t>less </a:t>
            </a:r>
            <a:r>
              <a:rPr lang="en-US" sz="1600"/>
              <a:t>explored and less transparent</a:t>
            </a:r>
            <a:endParaRPr lang="en-CA" sz="1600"/>
          </a:p>
          <a:p>
            <a:pPr lvl="1"/>
            <a:endParaRPr lang="en-CA" sz="1600"/>
          </a:p>
          <a:p>
            <a:pPr lvl="1"/>
            <a:endParaRPr lang="en-CA" sz="1800"/>
          </a:p>
          <a:p>
            <a:pPr marL="76200" lvl="0" indent="0">
              <a:buNone/>
            </a:pPr>
            <a:endParaRPr sz="2000"/>
          </a:p>
        </p:txBody>
      </p:sp>
      <p:sp>
        <p:nvSpPr>
          <p:cNvPr id="6" name="TextBox 5"/>
          <p:cNvSpPr txBox="1"/>
          <p:nvPr/>
        </p:nvSpPr>
        <p:spPr>
          <a:xfrm>
            <a:off x="5652120" y="4881890"/>
            <a:ext cx="3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www.finpricing.com/lib/cva.pptx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06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CVA Introduction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214046"/>
            <a:ext cx="7370700" cy="3589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None/>
            </a:pPr>
            <a:r>
              <a:rPr lang="en-US"/>
              <a:t>Risk-Free Valuation</a:t>
            </a:r>
            <a:endParaRPr lang="en-CA"/>
          </a:p>
          <a:p>
            <a:r>
              <a:rPr lang="en-CA" sz="1800"/>
              <a:t>The </a:t>
            </a:r>
            <a:r>
              <a:rPr lang="en-CA" sz="1800"/>
              <a:t>risk-free </a:t>
            </a:r>
            <a:r>
              <a:rPr lang="en-CA" sz="1800" smtClean="0"/>
              <a:t>valuation </a:t>
            </a:r>
            <a:r>
              <a:rPr lang="en-CA" sz="1800"/>
              <a:t>is </a:t>
            </a:r>
            <a:r>
              <a:rPr lang="en-CA" sz="1800"/>
              <a:t>what </a:t>
            </a:r>
            <a:r>
              <a:rPr lang="en-CA" sz="1800" smtClean="0"/>
              <a:t>brokers </a:t>
            </a:r>
            <a:r>
              <a:rPr lang="en-CA" sz="1800"/>
              <a:t>quote or what trading systems </a:t>
            </a:r>
            <a:r>
              <a:rPr lang="en-CA" sz="1800"/>
              <a:t>or </a:t>
            </a:r>
            <a:r>
              <a:rPr lang="en-CA" sz="1800" smtClean="0"/>
              <a:t>models </a:t>
            </a:r>
            <a:r>
              <a:rPr lang="en-CA" sz="1800"/>
              <a:t>normally report</a:t>
            </a:r>
            <a:r>
              <a:rPr lang="en-CA" sz="1800"/>
              <a:t>. </a:t>
            </a:r>
            <a:endParaRPr lang="en-CA" sz="1800" smtClean="0"/>
          </a:p>
          <a:p>
            <a:r>
              <a:rPr lang="en-US" sz="1800" smtClean="0"/>
              <a:t>A </a:t>
            </a:r>
            <a:r>
              <a:rPr lang="en-US" sz="1800"/>
              <a:t>simple example </a:t>
            </a:r>
            <a:r>
              <a:rPr lang="en-US" sz="1800"/>
              <a:t>to </a:t>
            </a:r>
            <a:r>
              <a:rPr lang="en-US" sz="1800" smtClean="0"/>
              <a:t>illustrate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600" smtClean="0"/>
              <a:t>A </a:t>
            </a:r>
            <a:r>
              <a:rPr lang="en-US" sz="1600"/>
              <a:t>zero coupon bond paying X </a:t>
            </a:r>
            <a:r>
              <a:rPr lang="en-US" sz="1600"/>
              <a:t>at </a:t>
            </a:r>
            <a:r>
              <a:rPr lang="en-US" sz="1600" smtClean="0"/>
              <a:t>T</a:t>
            </a:r>
            <a:endParaRPr lang="en-CA" sz="1600" smtClean="0"/>
          </a:p>
          <a:p>
            <a:r>
              <a:rPr lang="en-US" sz="1800"/>
              <a:t>The </a:t>
            </a:r>
            <a:r>
              <a:rPr lang="en-US" sz="1800"/>
              <a:t>risk-free </a:t>
            </a:r>
            <a:r>
              <a:rPr lang="en-US" sz="1800" smtClean="0"/>
              <a:t>value</a:t>
            </a:r>
          </a:p>
          <a:p>
            <a:pPr marL="76200" indent="0">
              <a:buNone/>
            </a:pPr>
            <a:endParaRPr lang="en-US" sz="1800" b="1" smtClean="0"/>
          </a:p>
          <a:p>
            <a:pPr marL="76200" indent="0">
              <a:spcBef>
                <a:spcPts val="1000"/>
              </a:spcBef>
              <a:buNone/>
            </a:pPr>
            <a:r>
              <a:rPr lang="en-US" sz="1600" b="1" smtClean="0"/>
              <a:t>       </a:t>
            </a:r>
            <a:r>
              <a:rPr lang="en-US" sz="1600" smtClean="0"/>
              <a:t>where </a:t>
            </a:r>
            <a:r>
              <a:rPr lang="en-US" sz="1600" i="1" smtClean="0"/>
              <a:t>r</a:t>
            </a:r>
            <a:r>
              <a:rPr lang="en-US" sz="1600" smtClean="0"/>
              <a:t> </a:t>
            </a:r>
            <a:r>
              <a:rPr lang="en-US" sz="1600"/>
              <a:t>is risk-free </a:t>
            </a:r>
            <a:r>
              <a:rPr lang="en-US" sz="1600"/>
              <a:t>interest </a:t>
            </a:r>
            <a:r>
              <a:rPr lang="en-US" sz="1600" smtClean="0"/>
              <a:t>rate and</a:t>
            </a:r>
            <a:endParaRPr lang="en-US" sz="1600"/>
          </a:p>
          <a:p>
            <a:pPr marL="76200" indent="0">
              <a:buNone/>
            </a:pPr>
            <a:r>
              <a:rPr lang="en-US" sz="1600"/>
              <a:t>	</a:t>
            </a:r>
            <a:r>
              <a:rPr lang="en-US" sz="1600"/>
              <a:t>	 </a:t>
            </a:r>
            <a:r>
              <a:rPr lang="en-US" sz="1600" smtClean="0"/>
              <a:t>            is </a:t>
            </a:r>
            <a:r>
              <a:rPr lang="en-US" sz="1600"/>
              <a:t>risk-free discount factor</a:t>
            </a:r>
          </a:p>
          <a:p>
            <a:pPr marL="76200" indent="0">
              <a:buNone/>
            </a:pPr>
            <a:endParaRPr lang="en-CA" sz="1800"/>
          </a:p>
          <a:p>
            <a:pPr marL="533400" lvl="1" indent="0">
              <a:buNone/>
            </a:pPr>
            <a:endParaRPr lang="en-CA" sz="1800" smtClean="0"/>
          </a:p>
          <a:p>
            <a:pPr marL="76200" lvl="0" indent="0">
              <a:buNone/>
            </a:pPr>
            <a:endParaRPr sz="2000"/>
          </a:p>
        </p:txBody>
      </p:sp>
      <p:sp>
        <p:nvSpPr>
          <p:cNvPr id="6" name="TextBox 5"/>
          <p:cNvSpPr txBox="1"/>
          <p:nvPr/>
        </p:nvSpPr>
        <p:spPr>
          <a:xfrm>
            <a:off x="5652120" y="4881890"/>
            <a:ext cx="3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www.finpricing.com/lib/cva.pptx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31918323"/>
              </p:ext>
            </p:extLst>
          </p:nvPr>
        </p:nvGraphicFramePr>
        <p:xfrm>
          <a:off x="1547664" y="3435846"/>
          <a:ext cx="32067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4" imgW="2565360" imgH="279360" progId="Equation.3">
                  <p:embed/>
                </p:oleObj>
              </mc:Choice>
              <mc:Fallback>
                <p:oleObj name="Equation" r:id="rId4" imgW="256536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435846"/>
                        <a:ext cx="32067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173117"/>
            <a:ext cx="2016224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339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CVA Introduction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275606"/>
            <a:ext cx="7370700" cy="345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None/>
            </a:pPr>
            <a:r>
              <a:rPr lang="en-US"/>
              <a:t>Risky </a:t>
            </a:r>
            <a:r>
              <a:rPr lang="en-US" smtClean="0"/>
              <a:t>Valuation</a:t>
            </a:r>
            <a:endParaRPr lang="en" sz="2000" smtClean="0"/>
          </a:p>
          <a:p>
            <a:r>
              <a:rPr lang="en-US" sz="1800"/>
              <a:t>Default </a:t>
            </a:r>
            <a:r>
              <a:rPr lang="en-US" sz="1800" smtClean="0"/>
              <a:t>Modeling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Structural models </a:t>
            </a:r>
            <a:endParaRPr lang="en-CA" sz="1600"/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400" smtClean="0"/>
              <a:t>Studying </a:t>
            </a:r>
            <a:r>
              <a:rPr lang="en-US" sz="1400"/>
              <a:t>default based on capital structure of </a:t>
            </a:r>
            <a:r>
              <a:rPr lang="en-US" sz="1400"/>
              <a:t>a </a:t>
            </a:r>
            <a:r>
              <a:rPr lang="en-US" sz="1400" smtClean="0"/>
              <a:t>firm</a:t>
            </a:r>
          </a:p>
          <a:p>
            <a:pPr lvl="1">
              <a:spcBef>
                <a:spcPts val="600"/>
              </a:spcBef>
            </a:pPr>
            <a:r>
              <a:rPr lang="en-US" sz="1600"/>
              <a:t>Reduced form models </a:t>
            </a:r>
            <a:endParaRPr lang="en-CA" sz="1600"/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400" smtClean="0"/>
              <a:t>Characterizing </a:t>
            </a:r>
            <a:r>
              <a:rPr lang="en-US" sz="1400"/>
              <a:t>default as a jump (Poisson) process</a:t>
            </a:r>
            <a:endParaRPr lang="en-CA" sz="1400"/>
          </a:p>
          <a:p>
            <a:pPr lvl="1">
              <a:spcBef>
                <a:spcPts val="600"/>
              </a:spcBef>
            </a:pPr>
            <a:r>
              <a:rPr lang="en-US" sz="1600"/>
              <a:t>Market practitioners prefer the reduced </a:t>
            </a:r>
            <a:r>
              <a:rPr lang="en-US" sz="1600"/>
              <a:t>form </a:t>
            </a:r>
            <a:r>
              <a:rPr lang="en-US" sz="1600" smtClean="0"/>
              <a:t>models </a:t>
            </a:r>
            <a:r>
              <a:rPr lang="en-US" sz="1600"/>
              <a:t>due </a:t>
            </a:r>
            <a:r>
              <a:rPr lang="en-US" sz="1600" smtClean="0"/>
              <a:t>to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400"/>
              <a:t>Mathematical </a:t>
            </a:r>
            <a:r>
              <a:rPr lang="en-US" sz="1400" smtClean="0"/>
              <a:t>tractability</a:t>
            </a:r>
          </a:p>
          <a:p>
            <a:pPr lvl="2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400"/>
              <a:t>Consistency with </a:t>
            </a:r>
            <a:r>
              <a:rPr lang="en-US" sz="1400"/>
              <a:t>market </a:t>
            </a:r>
            <a:r>
              <a:rPr lang="en-US" sz="1400" smtClean="0"/>
              <a:t>observations as </a:t>
            </a:r>
            <a:r>
              <a:rPr lang="en-US" sz="1400"/>
              <a:t>risk-neutral default probabilities can be backed </a:t>
            </a:r>
            <a:r>
              <a:rPr lang="en-US" sz="1400"/>
              <a:t>out </a:t>
            </a:r>
            <a:r>
              <a:rPr lang="en-US" sz="1400" smtClean="0"/>
              <a:t>from </a:t>
            </a:r>
            <a:r>
              <a:rPr lang="en-US" sz="1400"/>
              <a:t>bond prices and CDS spreads</a:t>
            </a:r>
            <a:endParaRPr lang="en-CA" sz="1400"/>
          </a:p>
          <a:p>
            <a:pPr lvl="2"/>
            <a:endParaRPr lang="en-US" sz="1600"/>
          </a:p>
          <a:p>
            <a:pPr lvl="2"/>
            <a:endParaRPr lang="en-CA" sz="1600"/>
          </a:p>
          <a:p>
            <a:pPr lvl="2"/>
            <a:endParaRPr lang="en-US" sz="1600"/>
          </a:p>
          <a:p>
            <a:pPr marL="76200" indent="0">
              <a:buNone/>
            </a:pPr>
            <a:r>
              <a:rPr lang="en-US" sz="1400"/>
              <a:t>	</a:t>
            </a:r>
            <a:endParaRPr lang="en-CA" sz="1400"/>
          </a:p>
        </p:txBody>
      </p:sp>
      <p:sp>
        <p:nvSpPr>
          <p:cNvPr id="6" name="TextBox 5"/>
          <p:cNvSpPr txBox="1"/>
          <p:nvPr/>
        </p:nvSpPr>
        <p:spPr>
          <a:xfrm>
            <a:off x="5652120" y="4881890"/>
            <a:ext cx="3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www.finpricing.com/lib/cva.pptx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871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CVA Introduction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347648"/>
            <a:ext cx="7370700" cy="3384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None/>
            </a:pPr>
            <a:r>
              <a:rPr lang="en-US"/>
              <a:t>Risky </a:t>
            </a:r>
            <a:r>
              <a:rPr lang="en-US" smtClean="0"/>
              <a:t>Valuation (Continuously Defaultable)</a:t>
            </a:r>
            <a:endParaRPr lang="en" sz="2000" smtClean="0"/>
          </a:p>
          <a:p>
            <a:r>
              <a:rPr lang="en-US" sz="1800" smtClean="0"/>
              <a:t>The same simple example: </a:t>
            </a:r>
            <a:r>
              <a:rPr lang="en-US" sz="1600" smtClean="0"/>
              <a:t>a </a:t>
            </a:r>
            <a:r>
              <a:rPr lang="en-US" sz="1600"/>
              <a:t>zero coupon bond paying X at T</a:t>
            </a:r>
            <a:endParaRPr lang="en-CA" sz="1600"/>
          </a:p>
          <a:p>
            <a:r>
              <a:rPr lang="en-US" sz="1800" smtClean="0"/>
              <a:t>The risk value</a:t>
            </a:r>
          </a:p>
          <a:p>
            <a:pPr marL="76200" indent="0">
              <a:buNone/>
            </a:pPr>
            <a:endParaRPr lang="en-US" sz="1800"/>
          </a:p>
          <a:p>
            <a:pPr marL="76200" indent="0">
              <a:spcBef>
                <a:spcPts val="800"/>
              </a:spcBef>
              <a:buNone/>
            </a:pPr>
            <a:r>
              <a:rPr lang="en-US" sz="1800"/>
              <a:t> </a:t>
            </a:r>
            <a:r>
              <a:rPr lang="en-US" sz="1800" smtClean="0"/>
              <a:t>       </a:t>
            </a:r>
            <a:r>
              <a:rPr lang="en-US" sz="1600" smtClean="0"/>
              <a:t>where</a:t>
            </a:r>
          </a:p>
          <a:p>
            <a:pPr marL="76200" indent="0">
              <a:buNone/>
            </a:pPr>
            <a:r>
              <a:rPr lang="en-US" sz="1600"/>
              <a:t>	</a:t>
            </a:r>
            <a:r>
              <a:rPr lang="en-US" sz="1600" i="1" smtClean="0"/>
              <a:t>r</a:t>
            </a:r>
            <a:r>
              <a:rPr lang="en-US" sz="1600" smtClean="0"/>
              <a:t> is risk-free interest rate and </a:t>
            </a:r>
            <a:r>
              <a:rPr lang="en-US" sz="1600" i="1" smtClean="0"/>
              <a:t>s</a:t>
            </a:r>
            <a:r>
              <a:rPr lang="en-US" sz="1600" smtClean="0"/>
              <a:t> is credit spread</a:t>
            </a:r>
          </a:p>
          <a:p>
            <a:pPr marL="76200" indent="0">
              <a:buNone/>
            </a:pPr>
            <a:r>
              <a:rPr lang="en-US" sz="1600"/>
              <a:t>	</a:t>
            </a:r>
            <a:r>
              <a:rPr lang="en-US" sz="1600" smtClean="0"/>
              <a:t>	             is risk adjusted discounting factor</a:t>
            </a:r>
          </a:p>
          <a:p>
            <a:r>
              <a:rPr lang="en-CA" sz="1800" smtClean="0"/>
              <a:t>CVA by defintion</a:t>
            </a:r>
          </a:p>
          <a:p>
            <a:pPr marL="76200" indent="0">
              <a:buNone/>
            </a:pPr>
            <a:endParaRPr lang="en-CA" sz="1600"/>
          </a:p>
          <a:p>
            <a:pPr marL="76200" indent="0">
              <a:buNone/>
            </a:pPr>
            <a:endParaRPr lang="en-CA" sz="1600"/>
          </a:p>
          <a:p>
            <a:pPr lvl="2"/>
            <a:endParaRPr lang="en-US" sz="1600"/>
          </a:p>
          <a:p>
            <a:pPr marL="76200" indent="0">
              <a:buNone/>
            </a:pPr>
            <a:r>
              <a:rPr lang="en-US" sz="1400"/>
              <a:t>	</a:t>
            </a:r>
            <a:endParaRPr lang="en-CA" sz="1400"/>
          </a:p>
        </p:txBody>
      </p:sp>
      <p:sp>
        <p:nvSpPr>
          <p:cNvPr id="6" name="TextBox 5"/>
          <p:cNvSpPr txBox="1"/>
          <p:nvPr/>
        </p:nvSpPr>
        <p:spPr>
          <a:xfrm>
            <a:off x="5652120" y="4881890"/>
            <a:ext cx="3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www.finpricing.com/lib/cva.pptx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870" y="3655572"/>
            <a:ext cx="15240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972" y="4334577"/>
            <a:ext cx="33718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34" y="2696354"/>
            <a:ext cx="32861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73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CVA Introduction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275606"/>
                <a:ext cx="7704856" cy="345638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indent="0" algn="ctr">
                  <a:buNone/>
                </a:pPr>
                <a:r>
                  <a:rPr lang="en-US" smtClean="0"/>
                  <a:t>Risky Valuation (Discrete Defaultable)</a:t>
                </a:r>
                <a:endParaRPr lang="en" sz="2000" smtClean="0"/>
              </a:p>
              <a:p>
                <a:r>
                  <a:rPr lang="en-US" sz="1800" smtClean="0"/>
                  <a:t>Assumption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/>
                  <a:t>default may happen only at the payment date</a:t>
                </a:r>
                <a:endParaRPr lang="en-CA" sz="1600"/>
              </a:p>
              <a:p>
                <a:pPr lvl="1">
                  <a:spcBef>
                    <a:spcPts val="300"/>
                  </a:spcBef>
                </a:pPr>
                <a:r>
                  <a:rPr lang="en-US" sz="1600"/>
                  <a:t>At time T, the bond either </a:t>
                </a:r>
                <a:r>
                  <a:rPr lang="en-US" sz="1600"/>
                  <a:t>survives </a:t>
                </a:r>
                <a:r>
                  <a:rPr lang="en-US" sz="1600" smtClean="0"/>
                  <a:t>with payoff X or defaults with payoff    </a:t>
                </a:r>
              </a:p>
              <a:p>
                <a:pPr marL="533400" lvl="1" indent="0">
                  <a:buNone/>
                </a:pPr>
                <a:r>
                  <a:rPr lang="en-US" sz="1600" smtClean="0"/>
                  <a:t>                   where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CA" sz="16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sz="1600" smtClean="0">
                    <a:latin typeface="Karla" panose="020B0604020202020204" charset="0"/>
                    <a:ea typeface="Karla" panose="020B0604020202020204" charset="0"/>
                  </a:rPr>
                  <a:t>is the recovery rate</a:t>
                </a:r>
                <a:endParaRPr lang="en-CA" sz="1600"/>
              </a:p>
              <a:p>
                <a:r>
                  <a:rPr lang="en-CA" sz="1800" smtClean="0"/>
                  <a:t>Risk value</a:t>
                </a:r>
              </a:p>
              <a:p>
                <a:pPr marL="76200" indent="0">
                  <a:buNone/>
                </a:pPr>
                <a:r>
                  <a:rPr lang="en-CA" sz="1600" smtClean="0"/>
                  <a:t>	</a:t>
                </a:r>
              </a:p>
              <a:p>
                <a:pPr marL="76200" indent="0">
                  <a:spcBef>
                    <a:spcPts val="400"/>
                  </a:spcBef>
                  <a:buNone/>
                </a:pPr>
                <a:r>
                  <a:rPr lang="en-CA" sz="1600" smtClean="0"/>
                  <a:t>        where </a:t>
                </a:r>
                <a:r>
                  <a:rPr lang="en-CA" sz="1600" i="1" smtClean="0"/>
                  <a:t>p</a:t>
                </a:r>
                <a:r>
                  <a:rPr lang="en-CA" sz="1600" smtClean="0"/>
                  <a:t> is default probability and </a:t>
                </a:r>
                <a:r>
                  <a:rPr lang="en-CA" sz="1600" i="1" smtClean="0"/>
                  <a:t>q=1-p</a:t>
                </a:r>
                <a:r>
                  <a:rPr lang="en-CA" sz="1600" smtClean="0"/>
                  <a:t> is the survival probability</a:t>
                </a:r>
                <a:endParaRPr lang="en-CA" sz="1600"/>
              </a:p>
              <a:p>
                <a:r>
                  <a:rPr lang="en-US" sz="1800" smtClean="0"/>
                  <a:t>CVA</a:t>
                </a:r>
                <a:endParaRPr lang="en-US" sz="1800"/>
              </a:p>
              <a:p>
                <a:pPr marL="76200" indent="0">
                  <a:buNone/>
                </a:pPr>
                <a:endParaRPr lang="en-US" sz="1800"/>
              </a:p>
              <a:p>
                <a:pPr marL="76200" indent="0">
                  <a:buNone/>
                </a:pPr>
                <a:endParaRPr lang="en-CA" sz="1600"/>
              </a:p>
              <a:p>
                <a:pPr marL="76200" indent="0">
                  <a:buNone/>
                </a:pPr>
                <a:endParaRPr lang="en-CA" sz="1600"/>
              </a:p>
              <a:p>
                <a:pPr lvl="2"/>
                <a:endParaRPr lang="en-US" sz="1600"/>
              </a:p>
              <a:p>
                <a:pPr marL="76200" indent="0">
                  <a:buNone/>
                </a:pPr>
                <a:r>
                  <a:rPr lang="en-US" sz="1400"/>
                  <a:t>	</a:t>
                </a:r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275606"/>
                <a:ext cx="7704856" cy="3456384"/>
              </a:xfrm>
              <a:prstGeom prst="rect">
                <a:avLst/>
              </a:prstGeom>
              <a:blipFill rotWithShape="1">
                <a:blip r:embed="rId3"/>
                <a:stretch>
                  <a:fillRect r="-237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652120" y="4881890"/>
            <a:ext cx="3491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</a:t>
            </a:r>
            <a:r>
              <a:rPr lang="en-CA" sz="11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www.finpricing.com/lib/cva.pptx</a:t>
            </a:r>
            <a:endParaRPr lang="en-CA" sz="11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51212"/>
            <a:ext cx="457200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01" y="3408312"/>
            <a:ext cx="3857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701" y="4371950"/>
            <a:ext cx="2800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67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4" name="Shape 274"/>
          <p:cNvSpPr txBox="1">
            <a:spLocks noGrp="1"/>
          </p:cNvSpPr>
          <p:nvPr>
            <p:ph type="subTitle" idx="4294967295"/>
          </p:nvPr>
        </p:nvSpPr>
        <p:spPr>
          <a:xfrm>
            <a:off x="3059832" y="3239630"/>
            <a:ext cx="5533800" cy="1206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/>
              <a:t>You </a:t>
            </a:r>
            <a:r>
              <a:rPr lang="en" sz="1800"/>
              <a:t>can find </a:t>
            </a:r>
            <a:r>
              <a:rPr lang="en" sz="1800" smtClean="0"/>
              <a:t>more online presentations at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/>
              <a:t>http:</a:t>
            </a:r>
            <a:r>
              <a:rPr lang="en-CA" sz="1800" smtClean="0"/>
              <a:t>//www.finpricing.com/paperList.html</a:t>
            </a:r>
            <a:endParaRPr lang="en" sz="1800" smtClean="0"/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288</Words>
  <Application>Microsoft Office PowerPoint</Application>
  <PresentationFormat>On-screen Show (16:9)</PresentationFormat>
  <Paragraphs>94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Karla</vt:lpstr>
      <vt:lpstr>Raleway</vt:lpstr>
      <vt:lpstr>Cambria Math</vt:lpstr>
      <vt:lpstr>Wingdings</vt:lpstr>
      <vt:lpstr>Escalus template</vt:lpstr>
      <vt:lpstr>Microsoft Equation 3.0</vt:lpstr>
      <vt:lpstr> Credit Value Adjustment (CVA) Introduction  Alex Yang  FinPricing  http://www.finpricing.com  </vt:lpstr>
      <vt:lpstr>CVA Introduction</vt:lpstr>
      <vt:lpstr>CVA Introduction</vt:lpstr>
      <vt:lpstr>CVA Introduction</vt:lpstr>
      <vt:lpstr>CVA Introduction</vt:lpstr>
      <vt:lpstr>CVA Introduction</vt:lpstr>
      <vt:lpstr>CVA Introduction</vt:lpstr>
      <vt:lpstr>CVA Introduction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59</cp:revision>
  <dcterms:modified xsi:type="dcterms:W3CDTF">2018-04-06T19:41:03Z</dcterms:modified>
</cp:coreProperties>
</file>