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297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Karla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71" autoAdjust="0"/>
  </p:normalViewPr>
  <p:slideViewPr>
    <p:cSldViewPr>
      <p:cViewPr>
        <p:scale>
          <a:sx n="102" d="100"/>
          <a:sy n="102" d="100"/>
        </p:scale>
        <p:origin x="-45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0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AD23C-8369-48E5-918D-5AA625756EEC}" type="datetime1">
              <a:rPr lang="en-US" smtClean="0"/>
              <a:t>4/13/2018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smtClean="0"/>
              <a:t>1 fff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9E2BC-7AEB-4BD8-B03F-DFA4C9E207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312888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hf sldNum="0"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CA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262952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859338" y="4927600"/>
            <a:ext cx="914400" cy="91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4536694"/>
            <a:ext cx="2376264" cy="555336"/>
          </a:xfrm>
        </p:spPr>
        <p:txBody>
          <a:bodyPr/>
          <a:lstStyle/>
          <a:p>
            <a:pPr lvl="0"/>
            <a:r>
              <a:rPr lang="en-US" smtClean="0"/>
              <a:t>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timing>
    <p:tnLst>
      <p:par>
        <p:cTn id="1" dur="indefinite" restart="never" nodeType="tmRoot"/>
      </p:par>
    </p:tnLst>
  </p:timing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495424" y="1991825"/>
            <a:ext cx="6965007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smtClean="0"/>
              <a:t/>
            </a:r>
            <a:br>
              <a:rPr lang="en" sz="4400" smtClean="0"/>
            </a:br>
            <a:r>
              <a:rPr lang="en-US" sz="3600"/>
              <a:t>Credit Valuation </a:t>
            </a:r>
            <a:r>
              <a:rPr lang="en-US" sz="3600" smtClean="0"/>
              <a:t>Adjustment and </a:t>
            </a:r>
            <a:r>
              <a:rPr lang="en-US" sz="3600"/>
              <a:t>Funding Valuation </a:t>
            </a:r>
            <a:r>
              <a:rPr lang="en-US" sz="3600" smtClean="0"/>
              <a:t>Adjustment</a:t>
            </a:r>
            <a:r>
              <a:rPr lang="en-CA" sz="3600"/>
              <a:t/>
            </a:r>
            <a:br>
              <a:rPr lang="en-CA" sz="360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000" smtClean="0"/>
              <a:t>Alex Yang</a:t>
            </a:r>
            <a:br>
              <a:rPr lang="en" sz="2000" smtClean="0"/>
            </a:br>
            <a:r>
              <a:rPr lang="en" sz="1800"/>
              <a:t/>
            </a:r>
            <a:br>
              <a:rPr lang="en" sz="1800"/>
            </a:br>
            <a:r>
              <a:rPr lang="en" sz="1600" smtClean="0"/>
              <a:t>FinPricing</a:t>
            </a:r>
            <a:br>
              <a:rPr lang="en" sz="1600" smtClean="0"/>
            </a:br>
            <a:r>
              <a:rPr lang="en" sz="1600" smtClean="0"/>
              <a:t/>
            </a:r>
            <a:br>
              <a:rPr lang="en" sz="16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600" smtClean="0"/>
              <a:t/>
            </a:r>
            <a:br>
              <a:rPr lang="en" sz="16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Risk Neutral Simulation: </a:t>
                </a:r>
                <a:r>
                  <a:rPr lang="en-US" smtClean="0"/>
                  <a:t>Interest </a:t>
                </a:r>
                <a:r>
                  <a:rPr lang="en-US"/>
                  <a:t>R</a:t>
                </a:r>
                <a:r>
                  <a:rPr lang="en-US" smtClean="0"/>
                  <a:t>ate </a:t>
                </a:r>
                <a:r>
                  <a:rPr lang="en-US"/>
                  <a:t>and FX</a:t>
                </a:r>
                <a:endParaRPr lang="en-CA"/>
              </a:p>
              <a:p>
                <a:pPr lvl="0"/>
                <a:r>
                  <a:rPr lang="en-US" sz="1600"/>
                  <a:t>Recommended 1-factor model: </a:t>
                </a:r>
                <a:r>
                  <a:rPr lang="en-US" sz="1600" smtClean="0"/>
                  <a:t>Hull-White</a:t>
                </a:r>
              </a:p>
              <a:p>
                <a:pPr marL="76200" lvl="0" indent="0" algn="ctr">
                  <a:buNone/>
                </a:pPr>
                <a:endParaRPr lang="en-CA" sz="1600"/>
              </a:p>
              <a:p>
                <a:pPr lvl="0"/>
                <a:r>
                  <a:rPr lang="en-US" sz="1600"/>
                  <a:t>Recommended  multi-factor model: 2-factor Hull-White or Libor Market Model (LMM)</a:t>
                </a:r>
                <a:endParaRPr lang="en-CA" sz="1600"/>
              </a:p>
              <a:p>
                <a:pPr lvl="0"/>
                <a:r>
                  <a:rPr lang="en-US" sz="1600"/>
                  <a:t>All curve </a:t>
                </a:r>
                <a:r>
                  <a:rPr lang="en-US" sz="1600" smtClean="0"/>
                  <a:t>simulations </a:t>
                </a:r>
                <a:r>
                  <a:rPr lang="en-US" sz="1600"/>
                  <a:t>should be brought into a common measure. 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Simulate interest rate curves in different currencies.</a:t>
                </a:r>
                <a:endParaRPr lang="en-CA" sz="1400"/>
              </a:p>
              <a:p>
                <a:pPr lvl="1"/>
                <a:r>
                  <a:rPr lang="en-US" sz="1400"/>
                  <a:t>Change measure from the risk neutral measure of a quoted currency to the risk neutral measure of the base currency.</a:t>
                </a:r>
                <a:endParaRPr lang="en-CA" sz="1400"/>
              </a:p>
              <a:p>
                <a:pPr lvl="0"/>
                <a:r>
                  <a:rPr lang="en-US" sz="1600"/>
                  <a:t>Forward FX rate can be derived using interest rate </a:t>
                </a:r>
                <a:r>
                  <a:rPr lang="en-US" sz="1600" smtClean="0"/>
                  <a:t>parity</a:t>
                </a:r>
              </a:p>
              <a:p>
                <a:pPr marL="76200" lv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>
                          <a:latin typeface="Cambria Math"/>
                        </a:rPr>
                        <m:t>𝐹</m:t>
                      </m:r>
                      <m:r>
                        <a:rPr lang="en-US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600" b="0" i="1">
                          <a:latin typeface="Cambria Math"/>
                        </a:rPr>
                        <m:t>𝑒𝑥𝑝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211711"/>
            <a:ext cx="1657350" cy="348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91630"/>
            <a:ext cx="7632848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Risk Neutral Simulation: </a:t>
            </a:r>
            <a:r>
              <a:rPr lang="en-CA" smtClean="0"/>
              <a:t>Equity Price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Geometric Brownian Motion (GBM)</a:t>
            </a:r>
            <a:endParaRPr lang="en-CA" sz="1600"/>
          </a:p>
          <a:p>
            <a:pPr marL="76200" lvl="0" indent="0" algn="ctr">
              <a:buNone/>
            </a:pPr>
            <a:endParaRPr lang="en-CA" sz="1600"/>
          </a:p>
          <a:p>
            <a:pPr marL="76200" lvl="0" indent="0">
              <a:buNone/>
            </a:pPr>
            <a:endParaRPr lang="en-US" sz="1600" smtClean="0"/>
          </a:p>
          <a:p>
            <a:pPr lvl="0"/>
            <a:r>
              <a:rPr lang="en-US" sz="1600" smtClean="0"/>
              <a:t>Pros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Simple</a:t>
            </a:r>
            <a:endParaRPr lang="en-CA" sz="1400"/>
          </a:p>
          <a:p>
            <a:pPr lvl="1"/>
            <a:r>
              <a:rPr lang="en-US" sz="1400"/>
              <a:t>Non-negative stock price</a:t>
            </a:r>
            <a:endParaRPr lang="en-CA" sz="1400"/>
          </a:p>
          <a:p>
            <a:pPr lvl="0"/>
            <a:r>
              <a:rPr lang="en-US" sz="1600"/>
              <a:t>Cons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Simulated values could be extremely large for a longer </a:t>
            </a:r>
            <a:r>
              <a:rPr lang="en-US" sz="1400" smtClean="0"/>
              <a:t>horizon.</a:t>
            </a:r>
            <a:endParaRPr lang="en-CA" sz="14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71750"/>
            <a:ext cx="1152128" cy="52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8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Risk Neutral Simulation</a:t>
                </a:r>
                <a:r>
                  <a:rPr lang="en-US"/>
                  <a:t>: </a:t>
                </a:r>
                <a:r>
                  <a:rPr lang="en-CA" smtClean="0"/>
                  <a:t>Commodity Price</a:t>
                </a:r>
                <a:endParaRPr lang="en-CA"/>
              </a:p>
              <a:p>
                <a:pPr lvl="0"/>
                <a:r>
                  <a:rPr lang="en-US" sz="1600"/>
                  <a:t>Simulate commodity spot, future and forward prices as well as pipeline spreads</a:t>
                </a:r>
                <a:endParaRPr lang="en-CA" sz="1600"/>
              </a:p>
              <a:p>
                <a:pPr lvl="0"/>
                <a:r>
                  <a:rPr lang="en-US" sz="1600"/>
                  <a:t>Two factor model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:r>
                  <a:rPr lang="en-US" sz="1400" smtClean="0"/>
                  <a:t>is the spot </a:t>
                </a:r>
                <a:r>
                  <a:rPr lang="en-US" sz="1400"/>
                  <a:t>price or </a:t>
                </a:r>
                <a:r>
                  <a:rPr lang="en-US" sz="1400" smtClean="0"/>
                  <a:t>spread;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:r>
                  <a:rPr lang="en-US" sz="1400" smtClean="0"/>
                  <a:t>is </a:t>
                </a:r>
                <a:r>
                  <a:rPr lang="en-US" sz="1400" smtClean="0"/>
                  <a:t>the </a:t>
                </a:r>
                <a:r>
                  <a:rPr lang="en-US" sz="1400" smtClean="0"/>
                  <a:t>deterministic function;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𝒳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</a:t>
                </a:r>
                <a:r>
                  <a:rPr lang="en-US" sz="1400" smtClean="0"/>
                  <a:t>is the short </a:t>
                </a:r>
                <a:r>
                  <a:rPr lang="en-US" sz="1400"/>
                  <a:t>term </a:t>
                </a:r>
                <a:r>
                  <a:rPr lang="en-US" sz="1400" smtClean="0"/>
                  <a:t>deviation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smtClean="0"/>
                  <a:t> is the </a:t>
                </a:r>
                <a:r>
                  <a:rPr lang="en-US" sz="1400"/>
                  <a:t>long term equilibrium level</a:t>
                </a:r>
                <a:endParaRPr lang="en-CA" sz="1400"/>
              </a:p>
              <a:p>
                <a:pPr lvl="0"/>
                <a:r>
                  <a:rPr lang="en-US" sz="1600" smtClean="0"/>
                  <a:t>This </a:t>
                </a:r>
                <a:r>
                  <a:rPr lang="en-US" sz="1600"/>
                  <a:t>model leads to a closed form solution of forward prices and thus forward term structure.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47614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707654"/>
            <a:ext cx="7632848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lnSpc>
                <a:spcPct val="150000"/>
              </a:lnSpc>
              <a:buNone/>
            </a:pPr>
            <a:r>
              <a:rPr lang="en-US" smtClean="0"/>
              <a:t>Risk Neutral Simulation</a:t>
            </a:r>
            <a:r>
              <a:rPr lang="en-US"/>
              <a:t>: </a:t>
            </a:r>
            <a:r>
              <a:rPr lang="en-CA" smtClean="0"/>
              <a:t>Volatility</a:t>
            </a:r>
            <a:endParaRPr lang="en-CA"/>
          </a:p>
          <a:p>
            <a:pPr lvl="0">
              <a:lnSpc>
                <a:spcPct val="150000"/>
              </a:lnSpc>
            </a:pPr>
            <a:r>
              <a:rPr lang="en-US" sz="1600"/>
              <a:t>In </a:t>
            </a:r>
            <a:r>
              <a:rPr lang="en-US" sz="1600" smtClean="0"/>
              <a:t>the risk </a:t>
            </a:r>
            <a:r>
              <a:rPr lang="en-US" sz="1600"/>
              <a:t>neutral world, the volatility is embedded in the price simulation</a:t>
            </a:r>
            <a:r>
              <a:rPr lang="en-US" sz="1600" smtClean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600"/>
              <a:t>Thus, there is no need to simulate implied </a:t>
            </a:r>
            <a:r>
              <a:rPr lang="en-US" sz="1600" smtClean="0"/>
              <a:t>volatilities.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  <a:p>
            <a:pPr marL="76200" lvl="0" indent="0">
              <a:buNone/>
            </a:pPr>
            <a:endParaRPr lang="en-US" sz="1600" smtClean="0"/>
          </a:p>
        </p:txBody>
      </p:sp>
    </p:spTree>
    <p:extLst>
      <p:ext uri="{BB962C8B-B14F-4D97-AF65-F5344CB8AC3E}">
        <p14:creationId xmlns:p14="http://schemas.microsoft.com/office/powerpoint/2010/main" val="370353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347614"/>
                <a:ext cx="7632848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Exposure Approach Implementation</a:t>
                </a:r>
                <a:endParaRPr lang="en-CA"/>
              </a:p>
              <a:p>
                <a:pPr lvl="0"/>
                <a:r>
                  <a:rPr lang="en-US" sz="1600" smtClean="0"/>
                  <a:t>Obtain </a:t>
                </a:r>
                <a:r>
                  <a:rPr lang="en-US" sz="1600"/>
                  <a:t>the risk-free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of a counterparty portfolio that should be reported by trading systems.</a:t>
                </a:r>
                <a:endParaRPr lang="en-CA" sz="1600"/>
              </a:p>
              <a:p>
                <a:pPr lvl="0"/>
                <a:r>
                  <a:rPr lang="en-US" sz="1600"/>
                  <a:t>The solution is based </a:t>
                </a:r>
                <a:r>
                  <a:rPr lang="en-US" sz="1600" smtClean="0"/>
                  <a:t>on the </a:t>
                </a:r>
                <a:r>
                  <a:rPr lang="en-US" sz="1600"/>
                  <a:t>existing credit exposure framework.</a:t>
                </a:r>
                <a:endParaRPr lang="en-CA" sz="1600"/>
              </a:p>
              <a:p>
                <a:pPr lvl="0"/>
                <a:r>
                  <a:rPr lang="en-US" sz="1600"/>
                  <a:t>Switch simulation from the real-world measure to the risk neutral measure.</a:t>
                </a:r>
                <a:endParaRPr lang="en-CA" sz="1600"/>
              </a:p>
              <a:p>
                <a:pPr lvl="0"/>
                <a:r>
                  <a:rPr lang="en-US" sz="1600"/>
                  <a:t>Calculate </a:t>
                </a:r>
                <a:r>
                  <a:rPr lang="en-US" sz="1600" smtClean="0"/>
                  <a:t>discounted risk-neutral </a:t>
                </a:r>
                <a:r>
                  <a:rPr lang="en-US" sz="1600"/>
                  <a:t>credit exposures (EEs) </a:t>
                </a:r>
                <a:r>
                  <a:rPr lang="en-US" sz="1600" smtClean="0"/>
                  <a:t>and take </a:t>
                </a:r>
                <a:r>
                  <a:rPr lang="en-US" sz="1600"/>
                  <a:t>master agreement and CSA into account.</a:t>
                </a:r>
                <a:endParaRPr lang="en-CA" sz="1600"/>
              </a:p>
              <a:p>
                <a:pPr lvl="0"/>
                <a:r>
                  <a:rPr lang="en-US" sz="1600" smtClean="0"/>
                  <a:t>One</a:t>
                </a:r>
                <a:r>
                  <a:rPr lang="en-US" sz="1600" smtClean="0"/>
                  <a:t> </a:t>
                </a:r>
                <a:r>
                  <a:rPr lang="en-US" sz="1600"/>
                  <a:t>can directly compute CVA using the following formula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C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𝑃𝐷</m:t>
                              </m:r>
                              <m:d>
                                <m:d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𝑃𝐷</m:t>
                              </m:r>
                              <m:d>
                                <m:d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𝐸𝐸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400" i="1">
                              <a:latin typeface="Cambria Math"/>
                            </a:rPr>
                            <m:t>(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347614"/>
                <a:ext cx="7632848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3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Credit Exposure Approach </a:t>
                </a:r>
                <a:r>
                  <a:rPr lang="en-US" smtClean="0"/>
                  <a:t>Implementation (Cont</a:t>
                </a:r>
                <a:r>
                  <a:rPr lang="en-CA" smtClean="0"/>
                  <a:t>’d)</a:t>
                </a:r>
                <a:endParaRPr lang="en-CA"/>
              </a:p>
              <a:p>
                <a:pPr lvl="0"/>
                <a:r>
                  <a:rPr lang="en-US" sz="1600"/>
                  <a:t>Or </a:t>
                </a:r>
                <a:r>
                  <a:rPr lang="en-US" sz="1600" smtClean="0"/>
                  <a:t>one</a:t>
                </a:r>
                <a:r>
                  <a:rPr lang="en-US" sz="1600" smtClean="0"/>
                  <a:t> </a:t>
                </a:r>
                <a:r>
                  <a:rPr lang="en-US" sz="1600"/>
                  <a:t>can compute the risky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via discounting positive EEs by  counterparty’s CDS spread + risk-free interest rate as the positive </a:t>
                </a:r>
                <a:r>
                  <a:rPr lang="en-US" sz="1600" smtClean="0"/>
                  <a:t>EEs </a:t>
                </a:r>
                <a:r>
                  <a:rPr lang="en-US" sz="1600"/>
                  <a:t>bearing counterparty risk and negative EEs by the bank’s own CDS spread + risk-free interest rate as the negative EEs bearing the bank’s credit risk.</a:t>
                </a:r>
                <a:endParaRPr lang="en-CA" sz="1600"/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𝐶𝑉𝐴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latin typeface="Cambria Math"/>
                        </a:rPr>
                        <m:t>𝑡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Furthermore, you can compute the funding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via discounting positive EEs by  counterparty’s bond spread + risk-free interest rate and negative EEs by the bank’s own bond spread + risk-free interest rate.</a:t>
                </a:r>
                <a:endParaRPr lang="en-CA" sz="1600"/>
              </a:p>
              <a:p>
                <a:pPr marL="762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𝐹𝑉𝐴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−</m:t>
                      </m:r>
                      <m:r>
                        <a:rPr lang="en-US" sz="1600" i="1">
                          <a:latin typeface="Cambria Math"/>
                        </a:rPr>
                        <m:t>𝐶𝑉𝐴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CA" sz="1600"/>
              </a:p>
              <a:p>
                <a:pPr marL="76200" indent="0">
                  <a:buNone/>
                </a:pPr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9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491630"/>
                <a:ext cx="7632848" cy="331236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>
                  <a:buNone/>
                </a:pPr>
                <a:r>
                  <a:rPr lang="en-US"/>
                  <a:t>Least Square Monte Carlo Approach Implementation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 smtClean="0"/>
                  <a:t>Obtain </a:t>
                </a:r>
                <a:r>
                  <a:rPr lang="en-US" sz="1600"/>
                  <a:t>the risk-free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600"/>
                  <a:t> of a counterparty portfolio that should be reported by trading systems.</a:t>
                </a:r>
                <a:endParaRPr lang="en-CA" sz="1600"/>
              </a:p>
              <a:p>
                <a:pPr lvl="0"/>
                <a:r>
                  <a:rPr lang="en-US" sz="1600"/>
                  <a:t>Simulate market risk factors in the risk-neutral measure.</a:t>
                </a:r>
                <a:endParaRPr lang="en-CA" sz="1600"/>
              </a:p>
              <a:p>
                <a:pPr lvl="0"/>
                <a:r>
                  <a:rPr lang="en-US" sz="1600"/>
                  <a:t>Generate payoffs for all trades based on Monte Carlo simulation.</a:t>
                </a:r>
                <a:endParaRPr lang="en-CA" sz="1600"/>
              </a:p>
              <a:p>
                <a:pPr lvl="0"/>
                <a:r>
                  <a:rPr lang="en-US" sz="1600"/>
                  <a:t>Aggregate payoffs based on the Master agreement and CSA.</a:t>
                </a:r>
                <a:endParaRPr lang="en-CA" sz="1600"/>
              </a:p>
              <a:p>
                <a:pPr lvl="0"/>
                <a:r>
                  <a:rPr lang="en-US" sz="1600"/>
                  <a:t>Compute the risky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using Longstaff-Schwartz approach.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 smtClean="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491630"/>
                <a:ext cx="7632848" cy="3312368"/>
              </a:xfrm>
              <a:prstGeom prst="rect">
                <a:avLst/>
              </a:prstGeom>
              <a:blipFill rotWithShape="1">
                <a:blip r:embed="rId3"/>
                <a:stretch>
                  <a:fillRect l="-240" r="-39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98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LSMC </a:t>
                </a:r>
                <a:r>
                  <a:rPr lang="en-US"/>
                  <a:t>Approach </a:t>
                </a:r>
                <a:r>
                  <a:rPr lang="en-US" smtClean="0"/>
                  <a:t>Implementation (Cont’d)</a:t>
                </a:r>
                <a:endParaRPr lang="en-CA"/>
              </a:p>
              <a:p>
                <a:pPr>
                  <a:spcBef>
                    <a:spcPts val="1200"/>
                  </a:spcBef>
                </a:pPr>
                <a:r>
                  <a:rPr lang="en-US" sz="1600"/>
                  <a:t>Positive cash flows should be discounted by counterparty’s CDS spread + risk-free interest rate while negative cash flows should be discounted by the bank’s own CDS spread + risk-free interest rate</a:t>
                </a:r>
                <a:r>
                  <a:rPr lang="en-US" sz="1600" smtClean="0"/>
                  <a:t>.</a:t>
                </a:r>
                <a:endParaRPr lang="en-CA" sz="1600" i="1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𝐶𝑉𝐴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𝑡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CA" sz="1600"/>
              </a:p>
              <a:p>
                <a:pPr lvl="0"/>
                <a:r>
                  <a:rPr lang="en-US" sz="1600"/>
                  <a:t>Moreover, you can compute the funding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/>
                  <a:t> of the portfolio using Longstaff-Schwartz approach as well</a:t>
                </a:r>
                <a:endParaRPr lang="en-CA" sz="1600"/>
              </a:p>
              <a:p>
                <a:pPr lvl="0"/>
                <a:r>
                  <a:rPr lang="en-US" sz="1600"/>
                  <a:t> Positive cash flows should be discounted by counterparty’s bond spread + risk-free interest rate while negative cash flows should be discounted by the bank’s own bond spread + risk-free interest rate.</a:t>
                </a:r>
                <a:endParaRPr lang="en-CA" sz="1600" i="1" smtClean="0">
                  <a:latin typeface="Cambria Math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𝐹𝑉𝐴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−</m:t>
                    </m:r>
                    <m:r>
                      <a:rPr lang="en-US" sz="1600" i="1">
                        <a:latin typeface="Cambria Math"/>
                      </a:rPr>
                      <m:t>𝐶𝑉𝐴</m:t>
                    </m:r>
                    <m:r>
                      <a:rPr lang="en-US" sz="16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𝐹</m:t>
                        </m:r>
                      </m:sub>
                    </m:sSub>
                  </m:oMath>
                </a14:m>
                <a:endParaRPr lang="en-CA" sz="1600"/>
              </a:p>
              <a:p>
                <a:pPr marL="76200" indent="0">
                  <a:buNone/>
                </a:pPr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marL="76200" lvl="0" indent="0">
                  <a:buNone/>
                </a:pPr>
                <a:endParaRPr lang="en-US" sz="16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600400"/>
              </a:xfrm>
              <a:prstGeom prst="rect">
                <a:avLst/>
              </a:prstGeom>
              <a:blipFill rotWithShape="1">
                <a:blip r:embed="rId3"/>
                <a:stretch>
                  <a:fillRect r="-319" b="-2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8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www.finpricing.com/lib/cvaFva.pdf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 lvl="0"/>
            <a:r>
              <a:rPr lang="en-US" sz="1600" smtClean="0"/>
              <a:t>Credit Valuation Adjustment (CVA) </a:t>
            </a:r>
            <a:r>
              <a:rPr lang="en-US" sz="1600"/>
              <a:t>Definition</a:t>
            </a:r>
            <a:endParaRPr lang="en-CA" sz="1600"/>
          </a:p>
          <a:p>
            <a:pPr lvl="0"/>
            <a:r>
              <a:rPr lang="en-US" sz="1600" smtClean="0"/>
              <a:t>Funding Valuation Adjustment (FVA) </a:t>
            </a:r>
            <a:r>
              <a:rPr lang="en-US" sz="1600"/>
              <a:t>Definition</a:t>
            </a:r>
            <a:endParaRPr lang="en-CA" sz="1600"/>
          </a:p>
          <a:p>
            <a:pPr lvl="0"/>
            <a:r>
              <a:rPr lang="en-US" sz="1600"/>
              <a:t>CVA </a:t>
            </a:r>
            <a:r>
              <a:rPr lang="en-US" sz="1600" smtClean="0"/>
              <a:t>and FVA Calculation</a:t>
            </a:r>
            <a:r>
              <a:rPr lang="en-US" sz="1600"/>
              <a:t>: Credit Exposure Approach</a:t>
            </a:r>
            <a:endParaRPr lang="en-CA" sz="1600"/>
          </a:p>
          <a:p>
            <a:pPr lvl="0"/>
            <a:r>
              <a:rPr lang="en-US" sz="1600"/>
              <a:t>CVA </a:t>
            </a:r>
            <a:r>
              <a:rPr lang="en-US" sz="1600" smtClean="0"/>
              <a:t>and FVA Calculation</a:t>
            </a:r>
            <a:r>
              <a:rPr lang="en-US" sz="1600"/>
              <a:t>: Least Square Monte Carlo </a:t>
            </a:r>
            <a:r>
              <a:rPr lang="en-US" sz="1600" smtClean="0"/>
              <a:t>Approach</a:t>
            </a:r>
          </a:p>
          <a:p>
            <a:r>
              <a:rPr lang="en-US" sz="1600"/>
              <a:t>Master </a:t>
            </a:r>
            <a:r>
              <a:rPr lang="en-US" sz="1600" smtClean="0"/>
              <a:t>Agreement</a:t>
            </a:r>
          </a:p>
          <a:p>
            <a:pPr lvl="0"/>
            <a:r>
              <a:rPr lang="en-US" sz="1600"/>
              <a:t>CSA Agreement</a:t>
            </a:r>
            <a:endParaRPr lang="en-CA" sz="1600"/>
          </a:p>
          <a:p>
            <a:r>
              <a:rPr lang="en-US" sz="1600"/>
              <a:t>Risk Neutral </a:t>
            </a:r>
            <a:r>
              <a:rPr lang="en-US" sz="1600" smtClean="0"/>
              <a:t>Simulation</a:t>
            </a:r>
          </a:p>
          <a:p>
            <a:pPr lvl="0"/>
            <a:r>
              <a:rPr lang="en-US" sz="1600" smtClean="0"/>
              <a:t>Credit </a:t>
            </a:r>
            <a:r>
              <a:rPr lang="en-US" sz="1600"/>
              <a:t>E</a:t>
            </a:r>
            <a:r>
              <a:rPr lang="en-US" sz="1600" smtClean="0"/>
              <a:t>xposure Approach Implementation</a:t>
            </a:r>
            <a:endParaRPr lang="en-CA" sz="1600"/>
          </a:p>
          <a:p>
            <a:pPr lvl="0"/>
            <a:r>
              <a:rPr lang="en-US" sz="1600"/>
              <a:t>L</a:t>
            </a:r>
            <a:r>
              <a:rPr lang="en-US" sz="1600" smtClean="0"/>
              <a:t>east </a:t>
            </a:r>
            <a:r>
              <a:rPr lang="en-US" sz="1600"/>
              <a:t>S</a:t>
            </a:r>
            <a:r>
              <a:rPr lang="en-US" sz="1600" smtClean="0"/>
              <a:t>quare </a:t>
            </a:r>
            <a:r>
              <a:rPr lang="en-US" sz="1600"/>
              <a:t>Monte Carlo </a:t>
            </a:r>
            <a:r>
              <a:rPr lang="en-US" sz="1600" smtClean="0"/>
              <a:t>Approach Implementation</a:t>
            </a:r>
            <a:endParaRPr lang="en-CA" sz="1600"/>
          </a:p>
          <a:p>
            <a:pPr marL="76200" indent="0"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43100"/>
            <a:ext cx="7632848" cy="29008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CVA Definition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CVA is defined as the difference between the risk-free portfolio value and the true/risky portfolio </a:t>
            </a:r>
            <a:r>
              <a:rPr lang="en-US" sz="1600" smtClean="0"/>
              <a:t>value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CVA is the market price of counterparty credit risk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In practice, CVA should be computed at portfolio level. That </a:t>
            </a:r>
            <a:r>
              <a:rPr lang="en-US" sz="1600" smtClean="0"/>
              <a:t>m.eans </a:t>
            </a:r>
            <a:r>
              <a:rPr lang="en-US" sz="1600"/>
              <a:t>calculation should take Master agreement and CSA agreement into account.</a:t>
            </a:r>
            <a:endParaRPr lang="en-CA" sz="1600"/>
          </a:p>
          <a:p>
            <a:pPr marL="76200" indent="0"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918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543100"/>
            <a:ext cx="7632848" cy="318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F</a:t>
            </a:r>
            <a:r>
              <a:rPr lang="en-US" smtClean="0"/>
              <a:t>VA </a:t>
            </a:r>
            <a:r>
              <a:rPr lang="en-US"/>
              <a:t>Definition</a:t>
            </a:r>
            <a:endParaRPr lang="en-CA"/>
          </a:p>
          <a:p>
            <a:pPr lvl="0"/>
            <a:r>
              <a:rPr lang="en-US" sz="1600"/>
              <a:t>FVA is introduced to capture the incremental costs of funding uncollateralized </a:t>
            </a:r>
            <a:r>
              <a:rPr lang="en-US" sz="1600" smtClean="0"/>
              <a:t>derivatives.</a:t>
            </a:r>
            <a:endParaRPr lang="en-CA" sz="1600"/>
          </a:p>
          <a:p>
            <a:pPr lvl="0"/>
            <a:r>
              <a:rPr lang="en-US" sz="1600"/>
              <a:t>FVA is the difference between the rate paid for the collateral to the bank’s treasury and rate paid by the clearinghouse.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CA" sz="1600"/>
              <a:t>FVA can be thought of as a hedging cost or benefit arising from the mismatch between an uncollateralized </a:t>
            </a:r>
            <a:r>
              <a:rPr lang="en-CA" sz="1600" smtClean="0"/>
              <a:t>derivative</a:t>
            </a:r>
            <a:r>
              <a:rPr lang="en-CA" sz="1600" smtClean="0"/>
              <a:t> </a:t>
            </a:r>
            <a:r>
              <a:rPr lang="en-CA" sz="1600"/>
              <a:t>and a collateralized hedge in the interdealer </a:t>
            </a:r>
            <a:r>
              <a:rPr lang="en-CA" sz="1600" smtClean="0"/>
              <a:t>market.</a:t>
            </a:r>
          </a:p>
          <a:p>
            <a:pPr>
              <a:spcBef>
                <a:spcPts val="1200"/>
              </a:spcBef>
            </a:pPr>
            <a:r>
              <a:rPr lang="en-US" sz="1600"/>
              <a:t>FVA should be also calculated at portfolio level.</a:t>
            </a:r>
            <a:endParaRPr lang="en-CA" sz="1600"/>
          </a:p>
          <a:p>
            <a:pPr marL="76200" lvl="0" indent="0">
              <a:spcBef>
                <a:spcPts val="1200"/>
              </a:spcBef>
              <a:buNone/>
            </a:pPr>
            <a:endParaRPr lang="en-CA" sz="1600"/>
          </a:p>
          <a:p>
            <a:pPr lvl="0"/>
            <a:endParaRPr lang="en-CA" sz="1600"/>
          </a:p>
          <a:p>
            <a:pPr lvl="0"/>
            <a:endParaRPr sz="2000"/>
          </a:p>
        </p:txBody>
      </p:sp>
    </p:spTree>
    <p:extLst>
      <p:ext uri="{BB962C8B-B14F-4D97-AF65-F5344CB8AC3E}">
        <p14:creationId xmlns:p14="http://schemas.microsoft.com/office/powerpoint/2010/main" val="2078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275606"/>
                <a:ext cx="7632848" cy="36724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CVA Calculation: Credit Exposure Approach</a:t>
                </a:r>
                <a:endParaRPr lang="en-CA"/>
              </a:p>
              <a:p>
                <a:pPr lvl="0"/>
                <a:r>
                  <a:rPr lang="en-US" sz="1600" smtClean="0"/>
                  <a:t>Model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=(1−</m:t>
                      </m:r>
                      <m:r>
                        <a:rPr lang="en-US" sz="1400" i="1">
                          <a:latin typeface="Cambria Math"/>
                        </a:rPr>
                        <m:t>𝑅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  <m:nary>
                        <m:naryPr>
                          <m:limLoc m:val="undOvr"/>
                          <m:ctrlPr>
                            <a:rPr lang="en-C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𝐸𝐸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𝑑𝑃𝐷</m:t>
                          </m:r>
                          <m:r>
                            <a:rPr lang="en-US" sz="1400" i="1">
                              <a:latin typeface="Cambria Math"/>
                            </a:rPr>
                            <m:t>(0,</m:t>
                          </m:r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  <m:r>
                            <a:rPr lang="en-US" sz="1400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/>
                  <a:t>w</a:t>
                </a:r>
                <a:r>
                  <a:rPr lang="en-US" sz="1400" smtClean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/>
                          </a:rPr>
                          <m:t>𝐸𝐸</m:t>
                        </m:r>
                      </m:e>
                      <m:sup>
                        <m:r>
                          <a:rPr lang="en-US" sz="14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400" i="1">
                        <a:latin typeface="Cambria Math"/>
                      </a:rPr>
                      <m:t>(</m:t>
                    </m:r>
                    <m:r>
                      <a:rPr lang="en-US" sz="1400" i="1">
                        <a:latin typeface="Cambria Math"/>
                      </a:rPr>
                      <m:t>𝑡</m:t>
                    </m:r>
                    <m:r>
                      <a:rPr lang="en-US" sz="1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400"/>
                  <a:t> is the discounted risk-neutral expected credit </a:t>
                </a:r>
                <a:r>
                  <a:rPr lang="en-US" sz="1400" smtClean="0"/>
                  <a:t>exposure; </a:t>
                </a:r>
                <a:r>
                  <a:rPr lang="en-US" sz="1400" i="1"/>
                  <a:t>R</a:t>
                </a:r>
                <a:r>
                  <a:rPr lang="en-US" sz="1400"/>
                  <a:t> is the recovery rate and </a:t>
                </a:r>
                <a:r>
                  <a:rPr lang="en-US" sz="1400" i="1"/>
                  <a:t>PD</a:t>
                </a:r>
                <a:r>
                  <a:rPr lang="en-US" sz="1400"/>
                  <a:t> is the risk neutral probability of default.</a:t>
                </a:r>
                <a:endParaRPr lang="en-CA" sz="1400"/>
              </a:p>
              <a:p>
                <a:pPr lvl="0">
                  <a:spcBef>
                    <a:spcPts val="300"/>
                  </a:spcBef>
                </a:pPr>
                <a:r>
                  <a:rPr lang="en-US" sz="1600"/>
                  <a:t>Pros</a:t>
                </a:r>
                <a:endParaRPr lang="en-CA" sz="1600"/>
              </a:p>
              <a:p>
                <a:pPr lvl="1"/>
                <a:r>
                  <a:rPr lang="en-US" sz="1400"/>
                  <a:t>Simple and intuitive</a:t>
                </a:r>
                <a:endParaRPr lang="en-CA" sz="1400"/>
              </a:p>
              <a:p>
                <a:pPr lvl="1"/>
                <a:r>
                  <a:rPr lang="en-US" sz="1400"/>
                  <a:t>Make best reuse of the existing counterparty credit </a:t>
                </a:r>
                <a:r>
                  <a:rPr lang="en-US" sz="1400" smtClean="0"/>
                  <a:t>risk </a:t>
                </a:r>
                <a:r>
                  <a:rPr lang="en-US" sz="1400"/>
                  <a:t>system</a:t>
                </a:r>
                <a:endParaRPr lang="en-CA" sz="1400"/>
              </a:p>
              <a:p>
                <a:pPr lvl="1"/>
                <a:r>
                  <a:rPr lang="en-US" sz="1400"/>
                  <a:t>Relatively easy to implement</a:t>
                </a:r>
                <a:endParaRPr lang="en-CA" sz="1400"/>
              </a:p>
              <a:p>
                <a:pPr lvl="0">
                  <a:spcBef>
                    <a:spcPts val="300"/>
                  </a:spcBef>
                </a:pPr>
                <a:r>
                  <a:rPr lang="en-US" sz="1600"/>
                  <a:t>Cons</a:t>
                </a:r>
                <a:endParaRPr lang="en-CA" sz="1600"/>
              </a:p>
              <a:p>
                <a:pPr lvl="1"/>
                <a:r>
                  <a:rPr lang="en-US" sz="1400"/>
                  <a:t>Theoretically </a:t>
                </a:r>
                <a:r>
                  <a:rPr lang="en-US" sz="1400" smtClean="0"/>
                  <a:t>unsound</a:t>
                </a:r>
              </a:p>
              <a:p>
                <a:pPr lvl="1"/>
                <a:r>
                  <a:rPr lang="en-US" sz="1400"/>
                  <a:t>Inaccurate</a:t>
                </a:r>
                <a:endParaRPr lang="en-CA" sz="1400"/>
              </a:p>
              <a:p>
                <a:pPr marL="533400" lvl="1" indent="0">
                  <a:buNone/>
                </a:pPr>
                <a:endParaRPr lang="en-CA" sz="1400"/>
              </a:p>
              <a:p>
                <a:pPr marL="76200" lvl="0" indent="0">
                  <a:spcBef>
                    <a:spcPts val="1200"/>
                  </a:spcBef>
                  <a:buNone/>
                </a:pPr>
                <a:endParaRPr lang="en-CA" sz="1600"/>
              </a:p>
              <a:p>
                <a:pPr lvl="0"/>
                <a:endParaRPr lang="en-CA" sz="1600"/>
              </a:p>
              <a:p>
                <a:pPr lvl="0"/>
                <a:endParaRPr sz="20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275606"/>
                <a:ext cx="7632848" cy="3672408"/>
              </a:xfrm>
              <a:prstGeom prst="rect">
                <a:avLst/>
              </a:prstGeom>
              <a:blipFill rotWithShape="1">
                <a:blip r:embed="rId3"/>
                <a:stretch>
                  <a:fillRect b="-99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69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62093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CVA Calculation: Least Square Monte Carlo Approach</a:t>
                </a:r>
                <a:endParaRPr lang="en-CA"/>
              </a:p>
              <a:p>
                <a:pPr lvl="0"/>
                <a:r>
                  <a:rPr lang="en-US" sz="1600" smtClean="0"/>
                  <a:t>Model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𝐶𝑉𝐴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(</m:t>
                      </m:r>
                      <m:r>
                        <a:rPr lang="en-US" sz="1400" i="1">
                          <a:latin typeface="Cambria Math"/>
                        </a:rPr>
                        <m:t>𝑡</m:t>
                      </m:r>
                      <m:r>
                        <a:rPr lang="en-US" sz="1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:r>
                  <a:rPr lang="en-US" sz="1400" smtClean="0"/>
                  <a:t>      where </a:t>
                </a:r>
                <a:r>
                  <a:rPr lang="en-US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CA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𝑌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CA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  <m:r>
                          <a:rPr lang="en-US" sz="1200" i="1">
                            <a:latin typeface="Cambria Math"/>
                          </a:rPr>
                          <m:t>(</m:t>
                        </m:r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  <m:r>
                          <a:rPr lang="en-US" sz="1200" i="1">
                            <a:latin typeface="Cambria Math"/>
                          </a:rPr>
                          <m:t>,</m:t>
                        </m:r>
                        <m:r>
                          <a:rPr lang="en-US" sz="1200" i="1">
                            <a:latin typeface="Cambria Math"/>
                          </a:rPr>
                          <m:t>𝑇</m:t>
                        </m:r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  <m:d>
                          <m:dPr>
                            <m:ctrlPr>
                              <a:rPr lang="en-CA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CA" sz="1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sz="12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/>
                                  </a:rPr>
                                  <m:t>≥0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(1−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𝑅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400"/>
                  <a:t> is the risky/true </a:t>
                </a:r>
                <a:r>
                  <a:rPr lang="en-US" sz="1400" smtClean="0"/>
                  <a:t>value; </a:t>
                </a:r>
                <a:endParaRPr lang="en-CA" sz="1200" i="1" smtClean="0"/>
              </a:p>
              <a:p>
                <a:pPr marL="76200" indent="0">
                  <a:buNone/>
                </a:pPr>
                <a:r>
                  <a:rPr lang="en-CA" sz="12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CA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200" i="1">
                        <a:latin typeface="Cambria Math"/>
                      </a:rPr>
                      <m:t>=</m:t>
                    </m:r>
                    <m:r>
                      <a:rPr lang="en-US" sz="1200" i="1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CA" sz="1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/>
                          </a:rPr>
                          <m:t>𝐷</m:t>
                        </m:r>
                        <m:d>
                          <m:dPr>
                            <m:ctrlPr>
                              <a:rPr lang="en-CA" sz="12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e>
                        </m:d>
                        <m:sSub>
                          <m:sSubPr>
                            <m:ctrlPr>
                              <a:rPr lang="en-CA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200"/>
                  <a:t> </a:t>
                </a:r>
                <a:r>
                  <a:rPr lang="en-US" sz="1400"/>
                  <a:t>is the </a:t>
                </a:r>
                <a:r>
                  <a:rPr lang="en-US" sz="1400" smtClean="0"/>
                  <a:t>risk-free </a:t>
                </a:r>
                <a:r>
                  <a:rPr lang="en-US" sz="1400" smtClean="0"/>
                  <a:t>value; </a:t>
                </a:r>
              </a:p>
              <a:p>
                <a:pPr marL="76200" indent="0">
                  <a:buNone/>
                </a:pPr>
                <a:r>
                  <a:rPr lang="en-US" sz="1400" i="1"/>
                  <a:t>	</a:t>
                </a:r>
                <a:r>
                  <a:rPr lang="en-US" sz="1200" i="1" smtClean="0"/>
                  <a:t>D(t,T</a:t>
                </a:r>
                <a:r>
                  <a:rPr lang="en-US" sz="1200" i="1"/>
                  <a:t>)</a:t>
                </a:r>
                <a:r>
                  <a:rPr lang="en-US" sz="1200"/>
                  <a:t> </a:t>
                </a:r>
                <a:r>
                  <a:rPr lang="en-US" sz="1400"/>
                  <a:t>is the risk-free discount </a:t>
                </a:r>
                <a:r>
                  <a:rPr lang="en-US" sz="1400" smtClean="0"/>
                  <a:t>factor;</a:t>
                </a:r>
              </a:p>
              <a:p>
                <a:pPr marL="76200" indent="0">
                  <a:buNone/>
                </a:pPr>
                <a:r>
                  <a:rPr lang="en-US" sz="1200"/>
                  <a:t>	</a:t>
                </a:r>
                <a:r>
                  <a:rPr lang="en-US" sz="1200" i="1" smtClean="0"/>
                  <a:t> </a:t>
                </a:r>
                <a:r>
                  <a:rPr lang="en-US" sz="1400" i="1"/>
                  <a:t>q </a:t>
                </a:r>
                <a:r>
                  <a:rPr lang="en-US" sz="1400"/>
                  <a:t>is the risk neutral survival probability</a:t>
                </a:r>
                <a:r>
                  <a:rPr lang="en-US" sz="1400" smtClean="0"/>
                  <a:t>.</a:t>
                </a:r>
                <a:endParaRPr lang="en-CA" sz="1400" smtClean="0"/>
              </a:p>
              <a:p>
                <a:pPr lvl="0"/>
                <a:r>
                  <a:rPr lang="en-US" sz="1600"/>
                  <a:t>Introduced by </a:t>
                </a:r>
                <a:r>
                  <a:rPr lang="en-US" sz="1600" smtClean="0"/>
                  <a:t>Xiao(1) and </a:t>
                </a:r>
                <a:r>
                  <a:rPr lang="en-US" sz="1600"/>
                  <a:t>then </a:t>
                </a:r>
                <a:r>
                  <a:rPr lang="en-US" sz="1600" smtClean="0"/>
                  <a:t>Lee(2)</a:t>
                </a:r>
                <a:endParaRPr lang="en-CA" sz="1600"/>
              </a:p>
              <a:p>
                <a:pPr marL="76200" indent="0">
                  <a:spcBef>
                    <a:spcPts val="1200"/>
                  </a:spcBef>
                  <a:buNone/>
                </a:pPr>
                <a:r>
                  <a:rPr lang="en-US" sz="1100" smtClean="0"/>
                  <a:t>1. Xiao</a:t>
                </a:r>
                <a:r>
                  <a:rPr lang="en-US" sz="1100"/>
                  <a:t>, T., “An accurate solution for credit value adjustment (CVA) and wrong way risk,” Journal of Fixed Income, 25(1), 84-95, 2015.</a:t>
                </a:r>
                <a:endParaRPr lang="en-CA" sz="1100"/>
              </a:p>
              <a:p>
                <a:pPr marL="76200" indent="0">
                  <a:buNone/>
                </a:pPr>
                <a:r>
                  <a:rPr lang="en-US" sz="1100" smtClean="0"/>
                  <a:t>2. Lee</a:t>
                </a:r>
                <a:r>
                  <a:rPr lang="en-US" sz="1100"/>
                  <a:t>, D., “Pricing financial derivatives subject to counterparty credit risk and credit value adjustment,” http://</a:t>
                </a:r>
                <a:r>
                  <a:rPr lang="en-US" sz="1100" smtClean="0"/>
                  <a:t>www.finpricing.com/lib/derivativeCVA.pdf</a:t>
                </a:r>
                <a:endParaRPr lang="en-CA" sz="1200"/>
              </a:p>
              <a:p>
                <a:pPr lvl="0"/>
                <a:endParaRPr lang="en-CA" sz="1600"/>
              </a:p>
              <a:p>
                <a:pPr lvl="0"/>
                <a:endParaRPr sz="20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620938"/>
              </a:xfrm>
              <a:prstGeom prst="rect">
                <a:avLst/>
              </a:prstGeom>
              <a:blipFill rotWithShape="1">
                <a:blip r:embed="rId3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5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27076"/>
            <a:ext cx="7632848" cy="333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mtClean="0"/>
              <a:t>CVA Calculation: Least Square Monte Carlo </a:t>
            </a:r>
            <a:r>
              <a:rPr lang="en-US" smtClean="0"/>
              <a:t>Approach (Cont’d)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800"/>
              <a:t>Pros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US" sz="1600"/>
              <a:t>Theoretically sound: can be rigorously proved. </a:t>
            </a:r>
            <a:endParaRPr lang="en-CA" sz="1600"/>
          </a:p>
          <a:p>
            <a:pPr lvl="1"/>
            <a:r>
              <a:rPr lang="en-US" sz="1600"/>
              <a:t>Accurate valuation</a:t>
            </a:r>
            <a:endParaRPr lang="en-CA" sz="1600"/>
          </a:p>
          <a:p>
            <a:pPr lvl="1"/>
            <a:r>
              <a:rPr lang="en-US" sz="1600"/>
              <a:t>Valuation is performed by Longstaff-Schwartz least squares Monte Carlo approach.</a:t>
            </a:r>
            <a:endParaRPr lang="en-CA" sz="1600"/>
          </a:p>
          <a:p>
            <a:pPr lvl="0"/>
            <a:r>
              <a:rPr lang="en-US" sz="1800"/>
              <a:t>Cons</a:t>
            </a:r>
            <a:endParaRPr lang="en-CA" sz="1800"/>
          </a:p>
          <a:p>
            <a:pPr lvl="1">
              <a:spcBef>
                <a:spcPts val="600"/>
              </a:spcBef>
            </a:pPr>
            <a:r>
              <a:rPr lang="en-US" sz="1600"/>
              <a:t>Calculation procedure is different from credit exposure computation. </a:t>
            </a:r>
            <a:endParaRPr lang="en-CA" sz="1600"/>
          </a:p>
          <a:p>
            <a:pPr lvl="1"/>
            <a:r>
              <a:rPr lang="en-US" sz="1600"/>
              <a:t>Hardly reuse the existing credit exposure system.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34028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33290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Master Agreement</a:t>
                </a:r>
                <a:endParaRPr lang="en-CA"/>
              </a:p>
              <a:p>
                <a:pPr lvl="0"/>
                <a:r>
                  <a:rPr lang="en-US" sz="1800"/>
                  <a:t>Master agreement is a document agreed between two parties, which applies to all transactions between them.</a:t>
                </a:r>
                <a:endParaRPr lang="en-CA" sz="1800"/>
              </a:p>
              <a:p>
                <a:pPr lvl="0"/>
                <a:r>
                  <a:rPr lang="en-US" sz="1800"/>
                  <a:t>Close out and netting agreement is part of the Master Agreement.</a:t>
                </a:r>
                <a:endParaRPr lang="en-CA" sz="1800"/>
              </a:p>
              <a:p>
                <a:pPr lvl="0"/>
                <a:r>
                  <a:rPr lang="en-US" sz="1800"/>
                  <a:t>If two trades can be netted, the credit exposure is</a:t>
                </a:r>
                <a:endParaRPr lang="en-CA" sz="18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800"/>
              </a:p>
              <a:p>
                <a:pPr lvl="0"/>
                <a:r>
                  <a:rPr lang="en-US" sz="1800"/>
                  <a:t>If two trade cannot be netted (called non-netting), the credit exposure is</a:t>
                </a:r>
                <a:endParaRPr lang="en-CA" sz="18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a:rPr lang="en-US" sz="18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8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8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327076"/>
                <a:ext cx="7632848" cy="33329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1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CVA FVA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347614"/>
            <a:ext cx="7632848" cy="3332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CSA Agreement</a:t>
            </a:r>
            <a:endParaRPr lang="en-CA"/>
          </a:p>
          <a:p>
            <a:pPr lvl="0"/>
            <a:r>
              <a:rPr lang="en-US" sz="1800" smtClean="0"/>
              <a:t>Credit Support Annex (CSA) or </a:t>
            </a:r>
            <a:r>
              <a:rPr lang="en-US" sz="1800"/>
              <a:t>Margin Agreement or Collateral </a:t>
            </a:r>
            <a:r>
              <a:rPr lang="en-US" sz="1800" smtClean="0"/>
              <a:t>Agreement </a:t>
            </a:r>
            <a:r>
              <a:rPr lang="en-US" sz="1800"/>
              <a:t>is a legal document that regulates collateral posting.</a:t>
            </a:r>
            <a:endParaRPr lang="en-CA" sz="1800"/>
          </a:p>
          <a:p>
            <a:pPr lvl="0"/>
            <a:r>
              <a:rPr lang="en-US" sz="1800"/>
              <a:t>Trades under a CSA should be also under a netting agreement, but not vice verse.</a:t>
            </a:r>
            <a:endParaRPr lang="en-CA" sz="1800"/>
          </a:p>
          <a:p>
            <a:pPr lvl="0"/>
            <a:r>
              <a:rPr lang="en-US" sz="1800"/>
              <a:t>It defines a variety of terms related to collateral posting</a:t>
            </a:r>
            <a:r>
              <a:rPr lang="en-US" sz="1600"/>
              <a:t>.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Threshold</a:t>
            </a:r>
            <a:endParaRPr lang="en-CA" sz="1600"/>
          </a:p>
          <a:p>
            <a:pPr lvl="1"/>
            <a:r>
              <a:rPr lang="en-US" sz="1600"/>
              <a:t>Minimum transfer amount (MTA)</a:t>
            </a:r>
            <a:endParaRPr lang="en-CA" sz="1600"/>
          </a:p>
          <a:p>
            <a:pPr lvl="1"/>
            <a:r>
              <a:rPr lang="en-US" sz="1600"/>
              <a:t>Independent amount (or initial margin or haircut)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90034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1405</Words>
  <Application>Microsoft Office PowerPoint</Application>
  <PresentationFormat>On-screen Show (16:9)</PresentationFormat>
  <Paragraphs>143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Raleway</vt:lpstr>
      <vt:lpstr>Karla</vt:lpstr>
      <vt:lpstr>Escalus template</vt:lpstr>
      <vt:lpstr> Credit Valuation Adjustment and Funding Valuation Adjustment  Alex Yang  FinPricing  http://www.finpricing.com  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CVA FVA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101</cp:revision>
  <dcterms:modified xsi:type="dcterms:W3CDTF">2018-04-13T18:43:12Z</dcterms:modified>
</cp:coreProperties>
</file>