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61" r:id="rId3"/>
    <p:sldId id="286" r:id="rId4"/>
    <p:sldId id="288" r:id="rId5"/>
    <p:sldId id="304" r:id="rId6"/>
    <p:sldId id="292" r:id="rId7"/>
    <p:sldId id="289" r:id="rId8"/>
    <p:sldId id="298" r:id="rId9"/>
    <p:sldId id="299" r:id="rId10"/>
    <p:sldId id="300" r:id="rId11"/>
    <p:sldId id="301" r:id="rId12"/>
    <p:sldId id="302" r:id="rId13"/>
    <p:sldId id="303" r:id="rId14"/>
    <p:sldId id="297" r:id="rId15"/>
  </p:sldIdLst>
  <p:sldSz cx="9144000" cy="5143500" type="screen16x9"/>
  <p:notesSz cx="6858000" cy="9144000"/>
  <p:embeddedFontLst>
    <p:embeddedFont>
      <p:font typeface="Karla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980" autoAdjust="0"/>
  </p:normalViewPr>
  <p:slideViewPr>
    <p:cSldViewPr>
      <p:cViewPr>
        <p:scale>
          <a:sx n="102" d="100"/>
          <a:sy n="102" d="100"/>
        </p:scale>
        <p:origin x="-4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691680" y="2139702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FRTB: Standardised Approach</a:t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Tom Mills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FRTB SA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3568" y="1203598"/>
            <a:ext cx="7776864" cy="3816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CA" smtClean="0"/>
              <a:t>FRTB </a:t>
            </a:r>
            <a:r>
              <a:rPr lang="en-CA"/>
              <a:t>SA: </a:t>
            </a:r>
            <a:r>
              <a:rPr lang="en-CA" smtClean="0"/>
              <a:t>Sensitivity </a:t>
            </a:r>
            <a:r>
              <a:rPr lang="en-CA"/>
              <a:t>B</a:t>
            </a:r>
            <a:r>
              <a:rPr lang="en-CA" smtClean="0"/>
              <a:t>ased </a:t>
            </a:r>
            <a:r>
              <a:rPr lang="en-CA"/>
              <a:t>R</a:t>
            </a:r>
            <a:r>
              <a:rPr lang="en-CA" smtClean="0"/>
              <a:t>isk Charge (cont’d)</a:t>
            </a:r>
            <a:endParaRPr lang="en-CA"/>
          </a:p>
          <a:p>
            <a:pPr lvl="0"/>
            <a:r>
              <a:rPr lang="en-CA" sz="1800"/>
              <a:t>Sensitivity calculation</a:t>
            </a:r>
          </a:p>
          <a:p>
            <a:pPr lvl="1">
              <a:spcBef>
                <a:spcPts val="300"/>
              </a:spcBef>
            </a:pPr>
            <a:r>
              <a:rPr lang="en-CA" sz="1600" smtClean="0"/>
              <a:t>Clearly define </a:t>
            </a:r>
            <a:r>
              <a:rPr lang="en-CA" sz="1600"/>
              <a:t>all Delta and Curvature calculation but not </a:t>
            </a:r>
            <a:r>
              <a:rPr lang="en-CA" sz="1600" smtClean="0"/>
              <a:t>Vega. </a:t>
            </a:r>
            <a:endParaRPr lang="en-CA" sz="1600" smtClean="0"/>
          </a:p>
          <a:p>
            <a:pPr lvl="1"/>
            <a:r>
              <a:rPr lang="en-CA" sz="1600"/>
              <a:t>Interest rate deltas are computed </a:t>
            </a:r>
            <a:r>
              <a:rPr lang="en-CA" sz="1600" smtClean="0"/>
              <a:t>based on</a:t>
            </a:r>
            <a:r>
              <a:rPr lang="en-CA" sz="1600" smtClean="0"/>
              <a:t> </a:t>
            </a:r>
            <a:r>
              <a:rPr lang="en-CA" sz="1600"/>
              <a:t>yield rates (or zero coupon rates) rather than </a:t>
            </a:r>
            <a:r>
              <a:rPr lang="en-CA" sz="1600" smtClean="0"/>
              <a:t>liquid instrument </a:t>
            </a:r>
            <a:r>
              <a:rPr lang="en-CA" sz="1600"/>
              <a:t>quotes (e.g., swap rates, futures</a:t>
            </a:r>
            <a:r>
              <a:rPr lang="en-CA" sz="1600" smtClean="0"/>
              <a:t>).</a:t>
            </a:r>
            <a:endParaRPr lang="en-CA" sz="1600"/>
          </a:p>
          <a:p>
            <a:pPr lvl="1"/>
            <a:r>
              <a:rPr lang="en-CA" sz="1600"/>
              <a:t>Curvature is a new measurement that is equal </a:t>
            </a:r>
            <a:r>
              <a:rPr lang="en-CA" sz="1600" smtClean="0"/>
              <a:t>to shocked </a:t>
            </a:r>
            <a:r>
              <a:rPr lang="en-CA" sz="1600"/>
              <a:t>value change minus </a:t>
            </a:r>
            <a:r>
              <a:rPr lang="en-CA" sz="1600" smtClean="0"/>
              <a:t>Delta. </a:t>
            </a:r>
            <a:endParaRPr lang="en-CA" sz="1600"/>
          </a:p>
          <a:p>
            <a:pPr lvl="0"/>
            <a:r>
              <a:rPr lang="en-CA" sz="1800"/>
              <a:t>Bucket and risk factor</a:t>
            </a:r>
          </a:p>
          <a:p>
            <a:pPr lvl="1">
              <a:spcBef>
                <a:spcPts val="300"/>
              </a:spcBef>
            </a:pPr>
            <a:r>
              <a:rPr lang="en-CA" sz="1600"/>
              <a:t>Sensitivities should be divided into buckets and risk factors within each risk measure and each risk </a:t>
            </a:r>
            <a:r>
              <a:rPr lang="en-CA" sz="1600" smtClean="0"/>
              <a:t>class.</a:t>
            </a:r>
            <a:endParaRPr lang="en-CA" sz="1600"/>
          </a:p>
          <a:p>
            <a:pPr lvl="1"/>
            <a:r>
              <a:rPr lang="en-CA" sz="1600"/>
              <a:t>Risk weight: </a:t>
            </a:r>
            <a:r>
              <a:rPr lang="en-CA" sz="1600" smtClean="0"/>
              <a:t>a </a:t>
            </a:r>
            <a:r>
              <a:rPr lang="en-CA" sz="1600"/>
              <a:t>risk </a:t>
            </a:r>
            <a:r>
              <a:rPr lang="en-CA" sz="1600" smtClean="0"/>
              <a:t>weight is defined </a:t>
            </a:r>
            <a:r>
              <a:rPr lang="en-CA" sz="1600"/>
              <a:t>for each risk </a:t>
            </a:r>
            <a:r>
              <a:rPr lang="en-CA" sz="1600" smtClean="0"/>
              <a:t>factor.</a:t>
            </a:r>
            <a:endParaRPr lang="en-CA" sz="1600" smtClean="0"/>
          </a:p>
          <a:p>
            <a:pPr lvl="1"/>
            <a:r>
              <a:rPr lang="en-CA" sz="1600"/>
              <a:t>Risk correlation: </a:t>
            </a:r>
            <a:r>
              <a:rPr lang="en-CA" sz="1600" smtClean="0"/>
              <a:t>correlations are specified </a:t>
            </a:r>
            <a:r>
              <a:rPr lang="en-CA" sz="1600"/>
              <a:t>between risk </a:t>
            </a:r>
            <a:r>
              <a:rPr lang="en-CA" sz="1600" smtClean="0"/>
              <a:t>factors </a:t>
            </a:r>
            <a:r>
              <a:rPr lang="en-CA" sz="1600"/>
              <a:t>and between </a:t>
            </a:r>
            <a:r>
              <a:rPr lang="en-CA" sz="1600" smtClean="0"/>
              <a:t>buckets.</a:t>
            </a:r>
            <a:endParaRPr lang="en-CA" sz="1600"/>
          </a:p>
          <a:p>
            <a:pPr lvl="1"/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83020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FRTB SA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3568" y="1275606"/>
                <a:ext cx="7776864" cy="352839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 algn="ctr">
                  <a:buNone/>
                </a:pPr>
                <a:r>
                  <a:rPr lang="en-CA" smtClean="0"/>
                  <a:t>FRTB </a:t>
                </a:r>
                <a:r>
                  <a:rPr lang="en-CA"/>
                  <a:t>SA: </a:t>
                </a:r>
                <a:r>
                  <a:rPr lang="en-CA" smtClean="0"/>
                  <a:t>Sensitivity </a:t>
                </a:r>
                <a:r>
                  <a:rPr lang="en-CA"/>
                  <a:t>B</a:t>
                </a:r>
                <a:r>
                  <a:rPr lang="en-CA" smtClean="0"/>
                  <a:t>ased </a:t>
                </a:r>
                <a:r>
                  <a:rPr lang="en-CA"/>
                  <a:t>R</a:t>
                </a:r>
                <a:r>
                  <a:rPr lang="en-CA" smtClean="0"/>
                  <a:t>isk Charge (cont’d)</a:t>
                </a:r>
                <a:endParaRPr lang="en-CA"/>
              </a:p>
              <a:p>
                <a:pPr lvl="0"/>
                <a:r>
                  <a:rPr lang="en-CA" sz="1800"/>
                  <a:t>Calculation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CA" sz="1600"/>
                  <a:t>Sum all sensitivities belonging to the same risk factor and then multiply by </a:t>
                </a:r>
                <a:r>
                  <a:rPr lang="en-CA" sz="1600" smtClean="0"/>
                  <a:t>the risk weight </a:t>
                </a:r>
                <a:r>
                  <a:rPr lang="en-CA" sz="1600">
                    <a:sym typeface="Wingdings"/>
                  </a:rPr>
                  <a:t></a:t>
                </a:r>
                <a:r>
                  <a:rPr lang="en-CA" sz="1600"/>
                  <a:t> risk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CA" sz="16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CA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1600"/>
                  <a:t> per risk factor</a:t>
                </a:r>
              </a:p>
              <a:p>
                <a:pPr lvl="1"/>
                <a:r>
                  <a:rPr lang="en-CA" sz="1600"/>
                  <a:t>Within one bucket, two risk factor charges can be added </a:t>
                </a:r>
                <a:r>
                  <a:rPr lang="en-CA" sz="1600" smtClean="0"/>
                  <a:t>as</a:t>
                </a:r>
                <a:endParaRPr lang="en-CA" sz="1600"/>
              </a:p>
              <a:p>
                <a:pPr marL="5334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16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en-CA" sz="1600" i="1"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a:rPr lang="en-CA" sz="16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16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CA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CA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16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6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i="1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CA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C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16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CA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CA" sz="16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CA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1600" i="1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1600" i="1">
                              <a:latin typeface="Cambria Math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CA" sz="1600" smtClean="0"/>
              </a:p>
              <a:p>
                <a:pPr lvl="1"/>
                <a:r>
                  <a:rPr lang="en-CA" sz="1600"/>
                  <a:t>Within each class and each measure, two bucket charges can be added </a:t>
                </a:r>
                <a:r>
                  <a:rPr lang="en-CA" sz="1600" smtClean="0"/>
                  <a:t>as a correlated sum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CA" sz="1400" smtClean="0"/>
                  <a:t>For example, an equity </a:t>
                </a:r>
                <a:r>
                  <a:rPr lang="en-CA" sz="1400"/>
                  <a:t>Delta </a:t>
                </a:r>
                <a:r>
                  <a:rPr lang="en-CA" sz="1400" smtClean="0"/>
                  <a:t>risk charge has </a:t>
                </a:r>
                <a:r>
                  <a:rPr lang="en-CA" sz="1400"/>
                  <a:t>two </a:t>
                </a:r>
                <a:r>
                  <a:rPr lang="en-CA" sz="1400" smtClean="0"/>
                  <a:t>buckets only, the Delta risk charge is given by</a:t>
                </a:r>
              </a:p>
              <a:p>
                <a:pPr marL="5334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600" i="1">
                          <a:latin typeface="Cambria Math"/>
                        </a:rPr>
                        <m:t>𝐷𝑒𝑙𝑡𝑎</m:t>
                      </m:r>
                      <m:r>
                        <a:rPr lang="en-CA" sz="1600" b="0" i="1" smtClean="0">
                          <a:latin typeface="Cambria Math"/>
                        </a:rPr>
                        <m:t>𝑅𝑖𝑠𝑘𝐶h𝑎𝑟𝑔𝑒</m:t>
                      </m:r>
                      <m:r>
                        <a:rPr lang="en-CA" sz="16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sz="16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CA" sz="16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CA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CA" sz="1600" i="1">
                              <a:latin typeface="Cambria Math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CA" sz="16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CA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CA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1600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/>
                                </a:rPr>
                                <m:t>𝑏𝑐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CA" sz="16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CA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CA" sz="1600" i="1">
                                  <a:latin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CA" sz="1600" i="1">
                                  <a:latin typeface="Cambria Math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CA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CA" sz="16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3568" y="1275606"/>
                <a:ext cx="7776864" cy="3528392"/>
              </a:xfrm>
              <a:prstGeom prst="rect">
                <a:avLst/>
              </a:prstGeom>
              <a:blipFill rotWithShape="1">
                <a:blip r:embed="rId3"/>
                <a:stretch>
                  <a:fillRect r="-549" b="-20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97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FRTB SA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3568" y="1347614"/>
            <a:ext cx="7776864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CA" smtClean="0"/>
              <a:t>FRTB </a:t>
            </a:r>
            <a:r>
              <a:rPr lang="en-CA"/>
              <a:t>SA: Default R</a:t>
            </a:r>
            <a:r>
              <a:rPr lang="en-CA" smtClean="0"/>
              <a:t>isk Charge</a:t>
            </a:r>
          </a:p>
          <a:p>
            <a:pPr lvl="0"/>
            <a:r>
              <a:rPr lang="en-CA" sz="1800"/>
              <a:t>Scope</a:t>
            </a:r>
          </a:p>
          <a:p>
            <a:pPr lvl="1">
              <a:spcBef>
                <a:spcPts val="300"/>
              </a:spcBef>
            </a:pPr>
            <a:r>
              <a:rPr lang="en-CA" sz="1600"/>
              <a:t>Debt </a:t>
            </a:r>
            <a:r>
              <a:rPr lang="en-CA" sz="1600" smtClean="0"/>
              <a:t>instruments</a:t>
            </a:r>
          </a:p>
          <a:p>
            <a:pPr lvl="1"/>
            <a:r>
              <a:rPr lang="en-CA" sz="1600"/>
              <a:t>Equity </a:t>
            </a:r>
            <a:r>
              <a:rPr lang="en-CA" sz="1600" smtClean="0"/>
              <a:t>products</a:t>
            </a:r>
          </a:p>
          <a:p>
            <a:pPr lvl="1"/>
            <a:r>
              <a:rPr lang="en-CA" sz="1600" smtClean="0"/>
              <a:t>Securitisation products</a:t>
            </a:r>
            <a:endParaRPr lang="en-CA" sz="1600"/>
          </a:p>
          <a:p>
            <a:pPr lvl="0"/>
            <a:r>
              <a:rPr lang="en-CA" sz="1800"/>
              <a:t>Calculation procedure</a:t>
            </a:r>
          </a:p>
          <a:p>
            <a:pPr lvl="1">
              <a:spcBef>
                <a:spcPts val="300"/>
              </a:spcBef>
            </a:pPr>
            <a:r>
              <a:rPr lang="en-CA" sz="1600"/>
              <a:t>Determine jump-to-default (JTD) loss amount</a:t>
            </a:r>
          </a:p>
          <a:p>
            <a:pPr lvl="1"/>
            <a:r>
              <a:rPr lang="en-CA" sz="1600"/>
              <a:t>Offset the JTD amounts of long and short exposures with respect to the same obligor</a:t>
            </a:r>
          </a:p>
          <a:p>
            <a:pPr lvl="1"/>
            <a:r>
              <a:rPr lang="en-CA" sz="1600"/>
              <a:t>Discount the net short exposures by a hedge benefit ratio</a:t>
            </a:r>
          </a:p>
          <a:p>
            <a:pPr lvl="1"/>
            <a:r>
              <a:rPr lang="en-CA" sz="1600"/>
              <a:t>Apply default risk weights to exposures to arrive at the </a:t>
            </a:r>
            <a:r>
              <a:rPr lang="en-CA" sz="1600" smtClean="0"/>
              <a:t>DRC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65856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FRTB SA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3568" y="1347614"/>
            <a:ext cx="7776864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CA" smtClean="0"/>
              <a:t>FRTB </a:t>
            </a:r>
            <a:r>
              <a:rPr lang="en-CA"/>
              <a:t>SA: </a:t>
            </a:r>
            <a:r>
              <a:rPr lang="en-CA" smtClean="0"/>
              <a:t>Residual Add-on</a:t>
            </a:r>
          </a:p>
          <a:p>
            <a:pPr lvl="0"/>
            <a:r>
              <a:rPr lang="en-CA" sz="1800"/>
              <a:t>The following trade types bearing residual risk</a:t>
            </a:r>
          </a:p>
          <a:p>
            <a:pPr lvl="1">
              <a:spcBef>
                <a:spcPts val="600"/>
              </a:spcBef>
            </a:pPr>
            <a:r>
              <a:rPr lang="en-CA" sz="1600"/>
              <a:t>Traded in incomplete markets</a:t>
            </a:r>
          </a:p>
          <a:p>
            <a:pPr lvl="1"/>
            <a:r>
              <a:rPr lang="en-CA" sz="1600"/>
              <a:t>Gap risk: such as path dependent options (barrier, Asian, digital, Bermudan, etc.)</a:t>
            </a:r>
          </a:p>
          <a:p>
            <a:pPr lvl="1"/>
            <a:r>
              <a:rPr lang="en-CA" sz="1600"/>
              <a:t>Correlation risk: such as multiple underlying options (basket, best, spread, basis, quote, etc</a:t>
            </a:r>
            <a:r>
              <a:rPr lang="en-CA" sz="1600" smtClean="0"/>
              <a:t>.)</a:t>
            </a:r>
          </a:p>
          <a:p>
            <a:pPr lvl="1"/>
            <a:r>
              <a:rPr lang="en-CA" sz="1600"/>
              <a:t>Behavioural risk: such as mortgage</a:t>
            </a:r>
          </a:p>
          <a:p>
            <a:pPr lvl="0"/>
            <a:r>
              <a:rPr lang="en-CA" sz="1800"/>
              <a:t>Calculation</a:t>
            </a:r>
          </a:p>
          <a:p>
            <a:pPr lvl="1">
              <a:spcBef>
                <a:spcPts val="600"/>
              </a:spcBef>
            </a:pPr>
            <a:r>
              <a:rPr lang="en-CA" sz="1600"/>
              <a:t>RAD = notional * factor (1% or 0.1%) </a:t>
            </a:r>
          </a:p>
        </p:txBody>
      </p:sp>
    </p:spTree>
    <p:extLst>
      <p:ext uri="{BB962C8B-B14F-4D97-AF65-F5344CB8AC3E}">
        <p14:creationId xmlns:p14="http://schemas.microsoft.com/office/powerpoint/2010/main" val="188730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274"/>
          <p:cNvSpPr txBox="1">
            <a:spLocks/>
          </p:cNvSpPr>
          <p:nvPr/>
        </p:nvSpPr>
        <p:spPr>
          <a:xfrm>
            <a:off x="3059832" y="3239630"/>
            <a:ext cx="5533800" cy="120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/>
              <a:t>You can find more online presentations at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/>
              <a:t>http:</a:t>
            </a:r>
            <a:r>
              <a:rPr lang="en-CA" sz="1800" smtClean="0"/>
              <a:t>//www.finpricing.com/paperList.html</a:t>
            </a:r>
            <a:endParaRPr lang="en" sz="1800" smtClean="0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FRTB SA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275606"/>
            <a:ext cx="7370700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Summary</a:t>
            </a:r>
            <a:endParaRPr lang="en" smtClean="0"/>
          </a:p>
          <a:p>
            <a:r>
              <a:rPr lang="en-CA" sz="1600"/>
              <a:t>FRTB </a:t>
            </a:r>
            <a:r>
              <a:rPr lang="en-CA" sz="1600" smtClean="0"/>
              <a:t>Definition</a:t>
            </a:r>
            <a:endParaRPr lang="en-CA" sz="1600"/>
          </a:p>
          <a:p>
            <a:r>
              <a:rPr lang="en-CA" sz="1600"/>
              <a:t>FRTB vs Basel 2.5</a:t>
            </a:r>
          </a:p>
          <a:p>
            <a:pPr lvl="0"/>
            <a:r>
              <a:rPr lang="en-CA" sz="1600"/>
              <a:t>FRTB M</a:t>
            </a:r>
            <a:r>
              <a:rPr lang="en-CA" sz="1600" smtClean="0"/>
              <a:t>ain Features</a:t>
            </a:r>
          </a:p>
          <a:p>
            <a:r>
              <a:rPr lang="en-CA" sz="1600"/>
              <a:t>FRTB </a:t>
            </a:r>
            <a:r>
              <a:rPr lang="en-CA" sz="1600" smtClean="0"/>
              <a:t>Approaches</a:t>
            </a:r>
            <a:endParaRPr lang="en-CA" sz="1600"/>
          </a:p>
          <a:p>
            <a:pPr lvl="0"/>
            <a:r>
              <a:rPr lang="en-CA" sz="1600" smtClean="0"/>
              <a:t>FRTB Standardised Approach (SA)</a:t>
            </a:r>
          </a:p>
          <a:p>
            <a:r>
              <a:rPr lang="en-CA" sz="1600"/>
              <a:t>FRTB SA: </a:t>
            </a:r>
            <a:r>
              <a:rPr lang="en-CA" sz="1600" smtClean="0"/>
              <a:t>Sensitivity </a:t>
            </a:r>
            <a:r>
              <a:rPr lang="en-CA" sz="1600"/>
              <a:t>B</a:t>
            </a:r>
            <a:r>
              <a:rPr lang="en-CA" sz="1600" smtClean="0"/>
              <a:t>ased </a:t>
            </a:r>
            <a:r>
              <a:rPr lang="en-CA" sz="1600"/>
              <a:t>R</a:t>
            </a:r>
            <a:r>
              <a:rPr lang="en-CA" sz="1600" smtClean="0"/>
              <a:t>isk </a:t>
            </a:r>
            <a:r>
              <a:rPr lang="en-CA" sz="1600"/>
              <a:t>C</a:t>
            </a:r>
            <a:r>
              <a:rPr lang="en-CA" sz="1600" smtClean="0"/>
              <a:t>harge</a:t>
            </a:r>
            <a:endParaRPr lang="en-CA" sz="1600"/>
          </a:p>
          <a:p>
            <a:r>
              <a:rPr lang="en-CA" sz="1600"/>
              <a:t>FRTB SA: </a:t>
            </a:r>
            <a:r>
              <a:rPr lang="en-CA" sz="1600" smtClean="0"/>
              <a:t>Default </a:t>
            </a:r>
            <a:r>
              <a:rPr lang="en-CA" sz="1600"/>
              <a:t>R</a:t>
            </a:r>
            <a:r>
              <a:rPr lang="en-CA" sz="1600" smtClean="0"/>
              <a:t>isk </a:t>
            </a:r>
            <a:r>
              <a:rPr lang="en-CA" sz="1600"/>
              <a:t>C</a:t>
            </a:r>
            <a:r>
              <a:rPr lang="en-CA" sz="1600" smtClean="0"/>
              <a:t>harge</a:t>
            </a:r>
            <a:endParaRPr lang="en-CA" sz="1600"/>
          </a:p>
          <a:p>
            <a:r>
              <a:rPr lang="en-CA" sz="1600"/>
              <a:t>FRTB SA: </a:t>
            </a:r>
            <a:r>
              <a:rPr lang="en-CA" sz="1600" smtClean="0"/>
              <a:t>Residual </a:t>
            </a:r>
            <a:r>
              <a:rPr lang="en-CA" sz="1600"/>
              <a:t>R</a:t>
            </a:r>
            <a:r>
              <a:rPr lang="en-CA" sz="1600" smtClean="0"/>
              <a:t>isk Add-on</a:t>
            </a:r>
            <a:endParaRPr lang="en-CA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FRTB SA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635646"/>
            <a:ext cx="7586724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None/>
            </a:pPr>
            <a:r>
              <a:rPr lang="en-CA"/>
              <a:t>FRTB definition</a:t>
            </a:r>
          </a:p>
          <a:p>
            <a:pPr lvl="0">
              <a:spcBef>
                <a:spcPts val="1200"/>
              </a:spcBef>
            </a:pPr>
            <a:r>
              <a:rPr lang="en-CA" sz="1800"/>
              <a:t>The Fundamental Review of the Trading Book (FRTB) is a new Basel committee framework for the next generation market </a:t>
            </a:r>
            <a:r>
              <a:rPr lang="en-CA" sz="1800" smtClean="0"/>
              <a:t>risk.</a:t>
            </a:r>
            <a:endParaRPr lang="en-CA" sz="1800" smtClean="0"/>
          </a:p>
          <a:p>
            <a:pPr lvl="0"/>
            <a:r>
              <a:rPr lang="en-CA" sz="1800"/>
              <a:t>FRTB is inspired by the undercapitalisation of trading book exposures witnessed during the financial </a:t>
            </a:r>
            <a:r>
              <a:rPr lang="en-CA" sz="1800" smtClean="0"/>
              <a:t>crisis.</a:t>
            </a:r>
            <a:endParaRPr lang="en-CA" sz="1800" smtClean="0"/>
          </a:p>
          <a:p>
            <a:pPr lvl="0"/>
            <a:r>
              <a:rPr lang="en-CA" sz="1800" smtClean="0"/>
              <a:t>It </a:t>
            </a:r>
            <a:r>
              <a:rPr lang="en-CA" sz="1800"/>
              <a:t>aims to address shortcoming of the current Basel 2.5 market risk capital </a:t>
            </a:r>
            <a:r>
              <a:rPr lang="en-CA" sz="1800" smtClean="0"/>
              <a:t>framework.</a:t>
            </a:r>
            <a:endParaRPr lang="en-CA" sz="1800"/>
          </a:p>
          <a:p>
            <a:pPr marL="76200" lvl="0" indent="0">
              <a:buNone/>
            </a:pP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410727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FRTB SA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419622"/>
            <a:ext cx="756084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None/>
            </a:pPr>
            <a:r>
              <a:rPr lang="en-CA"/>
              <a:t>FRTB vs Basel 2.5</a:t>
            </a:r>
          </a:p>
          <a:p>
            <a:pPr lvl="0"/>
            <a:r>
              <a:rPr lang="en-CA" sz="1800" smtClean="0"/>
              <a:t>Standardised Approach</a:t>
            </a:r>
            <a:endParaRPr lang="en-CA" sz="1800"/>
          </a:p>
          <a:p>
            <a:pPr lvl="1">
              <a:spcBef>
                <a:spcPts val="600"/>
              </a:spcBef>
            </a:pPr>
            <a:r>
              <a:rPr lang="en-CA" sz="1600" smtClean="0"/>
              <a:t>FRTB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1400" smtClean="0"/>
              <a:t>Sensitivity based risk charge + Default risk charge + Residual risk add-on</a:t>
            </a:r>
          </a:p>
          <a:p>
            <a:pPr lvl="1"/>
            <a:r>
              <a:rPr lang="en-CA" sz="1600" smtClean="0"/>
              <a:t>Basel 2.5</a:t>
            </a:r>
            <a:endParaRPr lang="en-CA" sz="1600"/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1400" smtClean="0"/>
              <a:t>Standardised capital charge</a:t>
            </a:r>
          </a:p>
          <a:p>
            <a:pPr lvl="0"/>
            <a:r>
              <a:rPr lang="en-CA" sz="1800" smtClean="0"/>
              <a:t>Internal Model Approach</a:t>
            </a:r>
          </a:p>
          <a:p>
            <a:pPr lvl="1">
              <a:spcBef>
                <a:spcPts val="600"/>
              </a:spcBef>
            </a:pPr>
            <a:r>
              <a:rPr lang="en-CA" sz="1600"/>
              <a:t>FRTB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1400" smtClean="0"/>
              <a:t>Expected shortfall + Default </a:t>
            </a:r>
            <a:r>
              <a:rPr lang="en-CA" sz="1400"/>
              <a:t>risk </a:t>
            </a:r>
            <a:r>
              <a:rPr lang="en-CA" sz="1400" smtClean="0"/>
              <a:t>charge + Non-modellable risk factors</a:t>
            </a:r>
            <a:endParaRPr lang="en-CA" sz="1400"/>
          </a:p>
          <a:p>
            <a:pPr lvl="1"/>
            <a:r>
              <a:rPr lang="en-CA" sz="1600"/>
              <a:t>Basel 2.5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1400" smtClean="0"/>
              <a:t>VaR + Stress VaR + Incremental Risk Charge (IRC)</a:t>
            </a:r>
            <a:endParaRPr lang="en-CA" sz="1400"/>
          </a:p>
          <a:p>
            <a:pPr lvl="0"/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0206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FRTB SA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419622"/>
            <a:ext cx="756084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None/>
            </a:pPr>
            <a:r>
              <a:rPr lang="en-CA"/>
              <a:t>FRTB M</a:t>
            </a:r>
            <a:r>
              <a:rPr lang="en-CA" smtClean="0"/>
              <a:t>ain </a:t>
            </a:r>
            <a:r>
              <a:rPr lang="en-CA"/>
              <a:t>F</a:t>
            </a:r>
            <a:r>
              <a:rPr lang="en-CA" smtClean="0"/>
              <a:t>eatures</a:t>
            </a:r>
            <a:endParaRPr lang="en-CA"/>
          </a:p>
          <a:p>
            <a:pPr lvl="0"/>
            <a:r>
              <a:rPr lang="en-CA" sz="1800"/>
              <a:t>Clear definition of </a:t>
            </a:r>
            <a:r>
              <a:rPr lang="en-US" sz="1800"/>
              <a:t>the boundary between </a:t>
            </a:r>
            <a:r>
              <a:rPr lang="en-US" sz="1800" smtClean="0"/>
              <a:t>the trading </a:t>
            </a:r>
            <a:r>
              <a:rPr lang="en-US" sz="1800"/>
              <a:t>book and </a:t>
            </a:r>
            <a:r>
              <a:rPr lang="en-US" sz="1800" smtClean="0"/>
              <a:t>the banking </a:t>
            </a:r>
            <a:r>
              <a:rPr lang="en-US" sz="1800" smtClean="0"/>
              <a:t>book</a:t>
            </a:r>
          </a:p>
          <a:p>
            <a:r>
              <a:rPr lang="en-CA" sz="1800"/>
              <a:t>An overhaul of the internal model approach (IMA) to focus on tail </a:t>
            </a:r>
            <a:r>
              <a:rPr lang="en-CA" sz="1800" smtClean="0"/>
              <a:t>risk</a:t>
            </a:r>
            <a:endParaRPr lang="en-CA" sz="1800"/>
          </a:p>
          <a:p>
            <a:pPr lvl="0"/>
            <a:r>
              <a:rPr lang="en-CA" sz="1800"/>
              <a:t>An overhaul of the standardized approach (sa) to make it more risk sensitive and explicitly capture default risk and other residual risks</a:t>
            </a:r>
          </a:p>
          <a:p>
            <a:pPr lvl="0"/>
            <a:r>
              <a:rPr lang="en-CA" sz="1800"/>
              <a:t>Inclusion of liquidity horizons explicitly for different asset classes</a:t>
            </a:r>
            <a:r>
              <a:rPr lang="en-CA" sz="1800" smtClean="0"/>
              <a:t>.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120924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FRTB SA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370700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None/>
            </a:pPr>
            <a:r>
              <a:rPr lang="en-CA"/>
              <a:t>FRTB approaches</a:t>
            </a:r>
          </a:p>
          <a:p>
            <a:pPr lvl="0"/>
            <a:r>
              <a:rPr lang="en-CA" sz="1800"/>
              <a:t>Standardized approach (SA): a regulator-set approach</a:t>
            </a:r>
          </a:p>
          <a:p>
            <a:pPr lvl="1">
              <a:spcBef>
                <a:spcPts val="600"/>
              </a:spcBef>
            </a:pPr>
            <a:r>
              <a:rPr lang="en-CA" sz="1600"/>
              <a:t>Sensitivity-based risk charge (SBRC</a:t>
            </a:r>
            <a:r>
              <a:rPr lang="en-CA" sz="1600" smtClean="0"/>
              <a:t>)</a:t>
            </a:r>
          </a:p>
          <a:p>
            <a:pPr lvl="1"/>
            <a:r>
              <a:rPr lang="en-CA" sz="1600"/>
              <a:t>Default risk charge (DRC-SA)</a:t>
            </a:r>
          </a:p>
          <a:p>
            <a:pPr lvl="1"/>
            <a:r>
              <a:rPr lang="en-CA" sz="1600"/>
              <a:t>Residual add-on (RAD)</a:t>
            </a:r>
          </a:p>
          <a:p>
            <a:pPr lvl="0"/>
            <a:r>
              <a:rPr lang="en-CA" sz="1800"/>
              <a:t>Internal model approach (IMA): a bank’s own approach</a:t>
            </a:r>
          </a:p>
          <a:p>
            <a:pPr lvl="1">
              <a:spcBef>
                <a:spcPts val="600"/>
              </a:spcBef>
            </a:pPr>
            <a:r>
              <a:rPr lang="en-CA" sz="1600"/>
              <a:t>Expected shortfall (ES)</a:t>
            </a:r>
          </a:p>
          <a:p>
            <a:pPr lvl="1"/>
            <a:r>
              <a:rPr lang="en-CA" sz="1600"/>
              <a:t>Default risk charge (DRC-IMA</a:t>
            </a:r>
            <a:r>
              <a:rPr lang="en-CA" sz="1600" smtClean="0"/>
              <a:t>)</a:t>
            </a:r>
            <a:endParaRPr lang="en-CA" sz="1800"/>
          </a:p>
          <a:p>
            <a:pPr lvl="1"/>
            <a:r>
              <a:rPr lang="en-CA" sz="1600"/>
              <a:t>Non-modellable risk factors (</a:t>
            </a:r>
            <a:r>
              <a:rPr lang="en-CA" sz="1600" smtClean="0"/>
              <a:t>NMRF)</a:t>
            </a:r>
            <a:endParaRPr lang="en-CA" sz="1600"/>
          </a:p>
          <a:p>
            <a:pPr marL="180000" lvl="1" indent="0">
              <a:spcBef>
                <a:spcPts val="600"/>
              </a:spcBef>
              <a:buNone/>
            </a:pPr>
            <a:r>
              <a:rPr lang="en-CA" sz="1600" smtClean="0"/>
              <a:t>This </a:t>
            </a:r>
            <a:r>
              <a:rPr lang="en-CA" sz="1600"/>
              <a:t>presentation focuses on standardized approach</a:t>
            </a:r>
          </a:p>
          <a:p>
            <a:pPr marL="533400" lvl="1" indent="0">
              <a:buNone/>
            </a:pPr>
            <a:endParaRPr lang="en-CA" sz="1600" smtClean="0"/>
          </a:p>
        </p:txBody>
      </p:sp>
    </p:spTree>
    <p:extLst>
      <p:ext uri="{BB962C8B-B14F-4D97-AF65-F5344CB8AC3E}">
        <p14:creationId xmlns:p14="http://schemas.microsoft.com/office/powerpoint/2010/main" val="286339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FRTB SA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275606"/>
            <a:ext cx="737070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None/>
            </a:pPr>
            <a:r>
              <a:rPr lang="en-CA"/>
              <a:t>FRTB Standardized </a:t>
            </a:r>
            <a:r>
              <a:rPr lang="en-CA" smtClean="0"/>
              <a:t>Approach</a:t>
            </a:r>
            <a:endParaRPr lang="en" sz="2000" smtClean="0"/>
          </a:p>
          <a:p>
            <a:pPr lvl="0"/>
            <a:r>
              <a:rPr lang="en-CA" sz="1800"/>
              <a:t>3 risk measures: Delta, Vega and Curvature</a:t>
            </a:r>
          </a:p>
          <a:p>
            <a:pPr lvl="0"/>
            <a:r>
              <a:rPr lang="en-CA" sz="1800"/>
              <a:t>7 risk </a:t>
            </a:r>
            <a:r>
              <a:rPr lang="en-CA" sz="1800" smtClean="0"/>
              <a:t>classes</a:t>
            </a:r>
          </a:p>
          <a:p>
            <a:pPr lvl="1"/>
            <a:r>
              <a:rPr lang="en-CA" sz="1600"/>
              <a:t>General interest rate </a:t>
            </a:r>
            <a:r>
              <a:rPr lang="en-CA" sz="1600" smtClean="0"/>
              <a:t>risk (GII)</a:t>
            </a:r>
          </a:p>
          <a:p>
            <a:pPr lvl="1"/>
            <a:r>
              <a:rPr lang="en-CA" sz="1600"/>
              <a:t>Credit spread risk</a:t>
            </a:r>
          </a:p>
          <a:p>
            <a:pPr lvl="1"/>
            <a:r>
              <a:rPr lang="en-CA" sz="1600"/>
              <a:t>Credit spread risk: non-correlated </a:t>
            </a:r>
            <a:r>
              <a:rPr lang="en-CA" sz="1600" smtClean="0"/>
              <a:t>securitisation</a:t>
            </a:r>
          </a:p>
          <a:p>
            <a:pPr lvl="1"/>
            <a:r>
              <a:rPr lang="en-CA" sz="1600"/>
              <a:t>Credit spread risk: correlated securitisation</a:t>
            </a:r>
          </a:p>
          <a:p>
            <a:pPr lvl="1"/>
            <a:r>
              <a:rPr lang="en-CA" sz="1600" smtClean="0"/>
              <a:t>Equity risk</a:t>
            </a:r>
            <a:endParaRPr lang="en-CA" sz="1600"/>
          </a:p>
          <a:p>
            <a:pPr lvl="1"/>
            <a:r>
              <a:rPr lang="en-CA" sz="1600" smtClean="0"/>
              <a:t>Commodity risk </a:t>
            </a:r>
            <a:endParaRPr lang="en-CA" sz="1600"/>
          </a:p>
          <a:p>
            <a:pPr lvl="1"/>
            <a:r>
              <a:rPr lang="en-CA" sz="1600"/>
              <a:t>Foreign </a:t>
            </a:r>
            <a:r>
              <a:rPr lang="en-CA" sz="1600" smtClean="0"/>
              <a:t>exchange risk</a:t>
            </a:r>
            <a:endParaRPr lang="en-CA" sz="1600"/>
          </a:p>
          <a:p>
            <a:pPr lvl="0"/>
            <a:r>
              <a:rPr lang="en-CA" sz="1800"/>
              <a:t>Sensitivity based risk charge should be calculated separately for each risk class and each risk </a:t>
            </a:r>
            <a:r>
              <a:rPr lang="en-CA" sz="1800" smtClean="0"/>
              <a:t>measure.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200871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FRTB SA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275606"/>
            <a:ext cx="7370700" cy="367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None/>
            </a:pPr>
            <a:r>
              <a:rPr lang="en-CA"/>
              <a:t>FRTB Standardized </a:t>
            </a:r>
            <a:r>
              <a:rPr lang="en-CA" smtClean="0"/>
              <a:t>Approach (cont’d)</a:t>
            </a:r>
            <a:endParaRPr lang="en" sz="2000" smtClean="0"/>
          </a:p>
          <a:p>
            <a:pPr lvl="0"/>
            <a:r>
              <a:rPr lang="en-CA" sz="1800"/>
              <a:t>Reporting hierarchy: portfolio, desk, bank</a:t>
            </a:r>
          </a:p>
          <a:p>
            <a:pPr lvl="0"/>
            <a:r>
              <a:rPr lang="en-CA" sz="1800"/>
              <a:t>Total risk </a:t>
            </a:r>
            <a:r>
              <a:rPr lang="en-CA" sz="1800" smtClean="0"/>
              <a:t>charge</a:t>
            </a:r>
          </a:p>
          <a:p>
            <a:pPr marL="76200" lvl="0" indent="0" algn="ctr">
              <a:buNone/>
            </a:pPr>
            <a:r>
              <a:rPr lang="en-CA" sz="1600" smtClean="0"/>
              <a:t>Total = sensitivity-based risk charge + default risk charge + residual add-on</a:t>
            </a:r>
          </a:p>
          <a:p>
            <a:pPr lvl="0"/>
            <a:r>
              <a:rPr lang="en-CA" sz="1800" smtClean="0"/>
              <a:t>For example</a:t>
            </a:r>
          </a:p>
          <a:p>
            <a:pPr marL="76200" lvl="0" indent="0">
              <a:buNone/>
            </a:pPr>
            <a:r>
              <a:rPr lang="en-CA" sz="1800" smtClean="0"/>
              <a:t>       </a:t>
            </a:r>
            <a:r>
              <a:rPr lang="en-CA" sz="1400" smtClean="0"/>
              <a:t>An equity desk has equity risk and interest rate risk only, the total risk charge is given by</a:t>
            </a:r>
          </a:p>
          <a:p>
            <a:pPr marL="76200" lvl="0" indent="0">
              <a:buNone/>
            </a:pPr>
            <a:r>
              <a:rPr lang="en-CA" sz="1400" smtClean="0"/>
              <a:t>           Total = equity Delta risk charge + equity Vega risk charge</a:t>
            </a:r>
          </a:p>
          <a:p>
            <a:pPr marL="76200" lvl="0" indent="0">
              <a:buNone/>
            </a:pPr>
            <a:r>
              <a:rPr lang="en-CA" sz="1400" smtClean="0"/>
              <a:t>	  + equity Curvature risk charge </a:t>
            </a:r>
            <a:r>
              <a:rPr lang="en-CA" sz="1400" smtClean="0"/>
              <a:t>+ </a:t>
            </a:r>
            <a:r>
              <a:rPr lang="en-CA" sz="1400" smtClean="0"/>
              <a:t>general interest rate Delta risk charge</a:t>
            </a:r>
          </a:p>
          <a:p>
            <a:pPr marL="76200" lvl="0" indent="0">
              <a:buNone/>
            </a:pPr>
            <a:r>
              <a:rPr lang="en-CA" sz="1400"/>
              <a:t>	</a:t>
            </a:r>
            <a:r>
              <a:rPr lang="en-CA" sz="1400" smtClean="0"/>
              <a:t>  + default risk charge + residual add-on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375405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FRTB SA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3568" y="1275606"/>
            <a:ext cx="7776864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CA" smtClean="0"/>
              <a:t>	FRTB </a:t>
            </a:r>
            <a:r>
              <a:rPr lang="en-CA"/>
              <a:t>SA: </a:t>
            </a:r>
            <a:r>
              <a:rPr lang="en-CA" smtClean="0"/>
              <a:t>Sensitivity </a:t>
            </a:r>
            <a:r>
              <a:rPr lang="en-CA"/>
              <a:t>B</a:t>
            </a:r>
            <a:r>
              <a:rPr lang="en-CA" smtClean="0"/>
              <a:t>ased </a:t>
            </a:r>
            <a:r>
              <a:rPr lang="en-CA"/>
              <a:t>R</a:t>
            </a:r>
            <a:r>
              <a:rPr lang="en-CA" smtClean="0"/>
              <a:t>isk </a:t>
            </a:r>
            <a:r>
              <a:rPr lang="en-CA"/>
              <a:t>C</a:t>
            </a:r>
            <a:r>
              <a:rPr lang="en-CA" smtClean="0"/>
              <a:t>harge</a:t>
            </a:r>
            <a:endParaRPr lang="en-CA"/>
          </a:p>
          <a:p>
            <a:pPr lvl="0"/>
            <a:r>
              <a:rPr lang="en-CA" sz="1800" smtClean="0"/>
              <a:t>Required sensitivities</a:t>
            </a:r>
          </a:p>
          <a:p>
            <a:pPr lvl="1">
              <a:spcBef>
                <a:spcPts val="600"/>
              </a:spcBef>
            </a:pPr>
            <a:r>
              <a:rPr lang="en-CA" sz="1600"/>
              <a:t>Delta: the first order derivative with respect to underlying </a:t>
            </a:r>
            <a:r>
              <a:rPr lang="en-CA" sz="1600" smtClean="0"/>
              <a:t>price</a:t>
            </a:r>
          </a:p>
          <a:p>
            <a:pPr lvl="1"/>
            <a:r>
              <a:rPr lang="en-CA" sz="1600"/>
              <a:t>Vega: the first order derivative with respect to implied volatility</a:t>
            </a:r>
          </a:p>
          <a:p>
            <a:pPr lvl="1"/>
            <a:r>
              <a:rPr lang="en-CA" sz="1600"/>
              <a:t>Curvature: equivalent to the sum of all high-order derivatives with respect to underlying </a:t>
            </a:r>
            <a:r>
              <a:rPr lang="en-CA" sz="1600" smtClean="0"/>
              <a:t>price</a:t>
            </a:r>
            <a:endParaRPr lang="en-CA" sz="1800"/>
          </a:p>
          <a:p>
            <a:r>
              <a:rPr lang="en-CA" sz="1800"/>
              <a:t>Sensitivity </a:t>
            </a:r>
            <a:r>
              <a:rPr lang="en-CA" sz="1800" smtClean="0"/>
              <a:t>notes</a:t>
            </a:r>
            <a:endParaRPr lang="en-CA" sz="1800"/>
          </a:p>
          <a:p>
            <a:pPr lvl="1">
              <a:spcBef>
                <a:spcPts val="600"/>
              </a:spcBef>
            </a:pPr>
            <a:r>
              <a:rPr lang="en-CA" sz="1600" smtClean="0"/>
              <a:t>Delta: all </a:t>
            </a:r>
            <a:r>
              <a:rPr lang="en-CA" sz="1600"/>
              <a:t>trading </a:t>
            </a:r>
            <a:r>
              <a:rPr lang="en-CA" sz="1600" smtClean="0"/>
              <a:t>products have </a:t>
            </a:r>
            <a:r>
              <a:rPr lang="en-CA" sz="1600" smtClean="0"/>
              <a:t>Deltas.</a:t>
            </a:r>
            <a:endParaRPr lang="en-CA" sz="1600"/>
          </a:p>
          <a:p>
            <a:pPr lvl="1"/>
            <a:r>
              <a:rPr lang="en-CA" sz="1600"/>
              <a:t>Vega and </a:t>
            </a:r>
            <a:r>
              <a:rPr lang="en-CA" sz="1600" smtClean="0"/>
              <a:t>Curvature: only </a:t>
            </a:r>
            <a:r>
              <a:rPr lang="en-CA" sz="1600"/>
              <a:t>non-linear products (e.g., options</a:t>
            </a:r>
            <a:r>
              <a:rPr lang="en-CA" sz="1600" smtClean="0"/>
              <a:t>) have Vega and </a:t>
            </a:r>
            <a:r>
              <a:rPr lang="en-CA" sz="1600" smtClean="0"/>
              <a:t>Curvature.</a:t>
            </a:r>
            <a:endParaRPr lang="en-CA" sz="1600" smtClean="0"/>
          </a:p>
          <a:p>
            <a:pPr marL="76200" lvl="0" indent="0">
              <a:buNone/>
            </a:pPr>
            <a:r>
              <a:rPr lang="en-CA" sz="1800"/>
              <a:t>	</a:t>
            </a:r>
            <a:endParaRPr lang="en-CA" sz="1800" smtClean="0"/>
          </a:p>
        </p:txBody>
      </p:sp>
    </p:spTree>
    <p:extLst>
      <p:ext uri="{BB962C8B-B14F-4D97-AF65-F5344CB8AC3E}">
        <p14:creationId xmlns:p14="http://schemas.microsoft.com/office/powerpoint/2010/main" val="2754257115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844</Words>
  <Application>Microsoft Office PowerPoint</Application>
  <PresentationFormat>On-screen Show (16:9)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Karla</vt:lpstr>
      <vt:lpstr>Raleway</vt:lpstr>
      <vt:lpstr>Cambria Math</vt:lpstr>
      <vt:lpstr>Wingdings</vt:lpstr>
      <vt:lpstr>Escalus template</vt:lpstr>
      <vt:lpstr> FRTB: Standardised Approach  Tom Mills  FinPricing  http://www.finpricing.com  </vt:lpstr>
      <vt:lpstr>FRTB SA</vt:lpstr>
      <vt:lpstr>FRTB SA</vt:lpstr>
      <vt:lpstr>FRTB SA</vt:lpstr>
      <vt:lpstr>FRTB SA</vt:lpstr>
      <vt:lpstr>FRTB SA</vt:lpstr>
      <vt:lpstr>FRTB SA</vt:lpstr>
      <vt:lpstr>FRTB SA</vt:lpstr>
      <vt:lpstr>FRTB SA</vt:lpstr>
      <vt:lpstr>FRTB SA</vt:lpstr>
      <vt:lpstr>FRTB SA</vt:lpstr>
      <vt:lpstr>FRTB SA</vt:lpstr>
      <vt:lpstr>FRTB SA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81</cp:revision>
  <dcterms:modified xsi:type="dcterms:W3CDTF">2018-04-08T17:18:37Z</dcterms:modified>
</cp:coreProperties>
</file>