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7" r:id="rId1"/>
  </p:sldMasterIdLst>
  <p:notesMasterIdLst>
    <p:notesMasterId r:id="rId15"/>
  </p:notesMasterIdLst>
  <p:sldIdLst>
    <p:sldId id="256" r:id="rId2"/>
    <p:sldId id="261" r:id="rId3"/>
    <p:sldId id="298" r:id="rId4"/>
    <p:sldId id="299" r:id="rId5"/>
    <p:sldId id="300" r:id="rId6"/>
    <p:sldId id="301" r:id="rId7"/>
    <p:sldId id="302" r:id="rId8"/>
    <p:sldId id="303" r:id="rId9"/>
    <p:sldId id="304" r:id="rId10"/>
    <p:sldId id="305" r:id="rId11"/>
    <p:sldId id="307" r:id="rId12"/>
    <p:sldId id="309" r:id="rId13"/>
    <p:sldId id="297" r:id="rId14"/>
  </p:sldIdLst>
  <p:sldSz cx="9144000" cy="5143500" type="screen16x9"/>
  <p:notesSz cx="6858000" cy="9144000"/>
  <p:embeddedFontLst>
    <p:embeddedFont>
      <p:font typeface="Raleway" panose="020B0604020202020204" charset="0"/>
      <p:regular r:id="rId16"/>
      <p:bold r:id="rId17"/>
      <p:italic r:id="rId18"/>
      <p:boldItalic r:id="rId19"/>
    </p:embeddedFont>
    <p:embeddedFont>
      <p:font typeface="Cambria Math" panose="02040503050406030204" pitchFamily="18" charset="0"/>
      <p:regular r:id="rId20"/>
    </p:embeddedFont>
    <p:embeddedFont>
      <p:font typeface="Karla" panose="020B0604020202020204" charset="0"/>
      <p:regular r:id="rId21"/>
      <p:bold r:id="rId22"/>
      <p:italic r:id="rId23"/>
      <p:boldItalic r:id="rId24"/>
    </p:embeddedFont>
    <p:embeddedFont>
      <p:font typeface="SimSun" panose="02010600030101010101" pitchFamily="2" charset="-122"/>
      <p:regular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96145309-564F-4F0F-801C-C215B3F1332B}">
  <a:tblStyle styleId="{96145309-564F-4F0F-801C-C215B3F1332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980" autoAdjust="0"/>
  </p:normalViewPr>
  <p:slideViewPr>
    <p:cSldViewPr>
      <p:cViewPr>
        <p:scale>
          <a:sx n="102" d="100"/>
          <a:sy n="102" d="100"/>
        </p:scale>
        <p:origin x="-456" y="6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9.fntdata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381175" y="685800"/>
            <a:ext cx="60963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331053497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Shape 84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Shape 85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Shape 270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Shape 27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Shape 12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bg>
      <p:bgPr>
        <a:solidFill>
          <a:srgbClr val="004C52"/>
        </a:solidFill>
        <a:effectLst/>
      </p:bgPr>
    </p:bg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/>
          <p:nvPr/>
        </p:nvSpPr>
        <p:spPr>
          <a:xfrm flipH="1">
            <a:off x="6025" y="301575"/>
            <a:ext cx="9150050" cy="4496748"/>
          </a:xfrm>
          <a:custGeom>
            <a:avLst/>
            <a:gdLst/>
            <a:ahLst/>
            <a:cxnLst/>
            <a:rect l="0" t="0" r="0" b="0"/>
            <a:pathLst>
              <a:path w="366002" h="149344" extrusionOk="0">
                <a:moveTo>
                  <a:pt x="0" y="55491"/>
                </a:moveTo>
                <a:lnTo>
                  <a:pt x="0" y="107122"/>
                </a:lnTo>
                <a:lnTo>
                  <a:pt x="96507" y="149344"/>
                </a:lnTo>
                <a:lnTo>
                  <a:pt x="366002" y="116290"/>
                </a:lnTo>
                <a:lnTo>
                  <a:pt x="366002" y="40050"/>
                </a:lnTo>
                <a:lnTo>
                  <a:pt x="274079" y="0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10" name="Shape 10"/>
          <p:cNvSpPr/>
          <p:nvPr/>
        </p:nvSpPr>
        <p:spPr>
          <a:xfrm>
            <a:off x="-5900" y="759982"/>
            <a:ext cx="9144150" cy="3769800"/>
          </a:xfrm>
          <a:custGeom>
            <a:avLst/>
            <a:gdLst/>
            <a:ahLst/>
            <a:cxnLst/>
            <a:rect l="0" t="0" r="0" b="0"/>
            <a:pathLst>
              <a:path w="365766" h="150792" extrusionOk="0">
                <a:moveTo>
                  <a:pt x="365766" y="12416"/>
                </a:moveTo>
                <a:lnTo>
                  <a:pt x="289997" y="0"/>
                </a:lnTo>
                <a:lnTo>
                  <a:pt x="0" y="55421"/>
                </a:lnTo>
                <a:lnTo>
                  <a:pt x="0" y="127486"/>
                </a:lnTo>
                <a:lnTo>
                  <a:pt x="70927" y="150792"/>
                </a:lnTo>
                <a:lnTo>
                  <a:pt x="365766" y="122256"/>
                </a:lnTo>
                <a:close/>
              </a:path>
            </a:pathLst>
          </a:custGeom>
          <a:solidFill>
            <a:srgbClr val="00AE9D">
              <a:alpha val="26540"/>
            </a:srgbClr>
          </a:solidFill>
          <a:ln>
            <a:noFill/>
          </a:ln>
        </p:spPr>
      </p:sp>
      <p:sp>
        <p:nvSpPr>
          <p:cNvPr id="11" name="Shape 11"/>
          <p:cNvSpPr/>
          <p:nvPr/>
        </p:nvSpPr>
        <p:spPr>
          <a:xfrm>
            <a:off x="0" y="1351100"/>
            <a:ext cx="9156075" cy="2889063"/>
          </a:xfrm>
          <a:custGeom>
            <a:avLst/>
            <a:gdLst/>
            <a:ahLst/>
            <a:cxnLst/>
            <a:rect l="0" t="0" r="0" b="0"/>
            <a:pathLst>
              <a:path w="366243" h="106157" extrusionOk="0">
                <a:moveTo>
                  <a:pt x="241" y="0"/>
                </a:moveTo>
                <a:lnTo>
                  <a:pt x="0" y="77929"/>
                </a:lnTo>
                <a:lnTo>
                  <a:pt x="366243" y="106157"/>
                </a:lnTo>
                <a:lnTo>
                  <a:pt x="366243" y="4102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12" name="Shape 12"/>
          <p:cNvSpPr txBox="1">
            <a:spLocks noGrp="1"/>
          </p:cNvSpPr>
          <p:nvPr>
            <p:ph type="ctrTitle"/>
          </p:nvPr>
        </p:nvSpPr>
        <p:spPr>
          <a:xfrm>
            <a:off x="1719025" y="1991825"/>
            <a:ext cx="5706000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_AND_BOD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Shape 27"/>
          <p:cNvGrpSpPr/>
          <p:nvPr/>
        </p:nvGrpSpPr>
        <p:grpSpPr>
          <a:xfrm>
            <a:off x="-6025" y="0"/>
            <a:ext cx="9168125" cy="5163100"/>
            <a:chOff x="-6025" y="0"/>
            <a:chExt cx="9168125" cy="5163100"/>
          </a:xfrm>
        </p:grpSpPr>
        <p:sp>
          <p:nvSpPr>
            <p:cNvPr id="28" name="Shape 28"/>
            <p:cNvSpPr/>
            <p:nvPr/>
          </p:nvSpPr>
          <p:spPr>
            <a:xfrm>
              <a:off x="0" y="0"/>
              <a:ext cx="8552900" cy="1333000"/>
            </a:xfrm>
            <a:custGeom>
              <a:avLst/>
              <a:gdLst/>
              <a:ahLst/>
              <a:cxnLst/>
              <a:rect l="0" t="0" r="0" b="0"/>
              <a:pathLst>
                <a:path w="342116" h="53320" extrusionOk="0">
                  <a:moveTo>
                    <a:pt x="0" y="0"/>
                  </a:moveTo>
                  <a:lnTo>
                    <a:pt x="0" y="53320"/>
                  </a:lnTo>
                  <a:lnTo>
                    <a:pt x="342116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29" name="Shape 29"/>
            <p:cNvSpPr/>
            <p:nvPr/>
          </p:nvSpPr>
          <p:spPr>
            <a:xfrm>
              <a:off x="2563450" y="0"/>
              <a:ext cx="6580550" cy="1272675"/>
            </a:xfrm>
            <a:custGeom>
              <a:avLst/>
              <a:gdLst/>
              <a:ahLst/>
              <a:cxnLst/>
              <a:rect l="0" t="0" r="0" b="0"/>
              <a:pathLst>
                <a:path w="263222" h="50907" extrusionOk="0">
                  <a:moveTo>
                    <a:pt x="0" y="0"/>
                  </a:moveTo>
                  <a:lnTo>
                    <a:pt x="217381" y="50907"/>
                  </a:lnTo>
                  <a:lnTo>
                    <a:pt x="263222" y="10133"/>
                  </a:lnTo>
                  <a:lnTo>
                    <a:pt x="263222" y="0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0" name="Shape 30"/>
            <p:cNvSpPr/>
            <p:nvPr/>
          </p:nvSpPr>
          <p:spPr>
            <a:xfrm>
              <a:off x="-6025" y="2"/>
              <a:ext cx="7298300" cy="1471709"/>
            </a:xfrm>
            <a:custGeom>
              <a:avLst/>
              <a:gdLst/>
              <a:ahLst/>
              <a:cxnLst/>
              <a:rect l="0" t="0" r="0" b="0"/>
              <a:pathLst>
                <a:path w="291932" h="58628" extrusionOk="0">
                  <a:moveTo>
                    <a:pt x="0" y="18578"/>
                  </a:moveTo>
                  <a:lnTo>
                    <a:pt x="241" y="34019"/>
                  </a:lnTo>
                  <a:lnTo>
                    <a:pt x="221482" y="58628"/>
                  </a:lnTo>
                  <a:lnTo>
                    <a:pt x="291932" y="0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  <p:sp>
          <p:nvSpPr>
            <p:cNvPr id="31" name="Shape 31"/>
            <p:cNvSpPr/>
            <p:nvPr/>
          </p:nvSpPr>
          <p:spPr>
            <a:xfrm>
              <a:off x="3596100" y="4667000"/>
              <a:ext cx="5090700" cy="476500"/>
            </a:xfrm>
            <a:custGeom>
              <a:avLst/>
              <a:gdLst/>
              <a:ahLst/>
              <a:cxnLst/>
              <a:rect l="0" t="0" r="0" b="0"/>
              <a:pathLst>
                <a:path w="203628" h="19060" extrusionOk="0">
                  <a:moveTo>
                    <a:pt x="0" y="19060"/>
                  </a:moveTo>
                  <a:lnTo>
                    <a:pt x="203628" y="19060"/>
                  </a:lnTo>
                  <a:lnTo>
                    <a:pt x="157305" y="0"/>
                  </a:lnTo>
                  <a:close/>
                </a:path>
              </a:pathLst>
            </a:custGeom>
            <a:solidFill>
              <a:srgbClr val="004C52"/>
            </a:solidFill>
            <a:ln>
              <a:noFill/>
            </a:ln>
          </p:spPr>
        </p:sp>
        <p:sp>
          <p:nvSpPr>
            <p:cNvPr id="32" name="Shape 32"/>
            <p:cNvSpPr/>
            <p:nvPr/>
          </p:nvSpPr>
          <p:spPr>
            <a:xfrm>
              <a:off x="5525000" y="4692625"/>
              <a:ext cx="3637100" cy="470475"/>
            </a:xfrm>
            <a:custGeom>
              <a:avLst/>
              <a:gdLst/>
              <a:ahLst/>
              <a:cxnLst/>
              <a:rect l="0" t="0" r="0" b="0"/>
              <a:pathLst>
                <a:path w="145484" h="18819" extrusionOk="0">
                  <a:moveTo>
                    <a:pt x="145484" y="0"/>
                  </a:moveTo>
                  <a:lnTo>
                    <a:pt x="145484" y="18819"/>
                  </a:lnTo>
                  <a:lnTo>
                    <a:pt x="0" y="18819"/>
                  </a:lnTo>
                  <a:close/>
                </a:path>
              </a:pathLst>
            </a:custGeom>
            <a:solidFill>
              <a:srgbClr val="00AE9D">
                <a:alpha val="83460"/>
              </a:srgbClr>
            </a:solidFill>
            <a:ln>
              <a:noFill/>
            </a:ln>
          </p:spPr>
        </p:sp>
        <p:sp>
          <p:nvSpPr>
            <p:cNvPr id="33" name="Shape 33"/>
            <p:cNvSpPr/>
            <p:nvPr/>
          </p:nvSpPr>
          <p:spPr>
            <a:xfrm>
              <a:off x="7521475" y="4023125"/>
              <a:ext cx="1634600" cy="1139975"/>
            </a:xfrm>
            <a:custGeom>
              <a:avLst/>
              <a:gdLst/>
              <a:ahLst/>
              <a:cxnLst/>
              <a:rect l="0" t="0" r="0" b="0"/>
              <a:pathLst>
                <a:path w="65384" h="45599" extrusionOk="0">
                  <a:moveTo>
                    <a:pt x="65384" y="27022"/>
                  </a:moveTo>
                  <a:lnTo>
                    <a:pt x="65384" y="0"/>
                  </a:lnTo>
                  <a:lnTo>
                    <a:pt x="0" y="45599"/>
                  </a:lnTo>
                  <a:close/>
                </a:path>
              </a:pathLst>
            </a:custGeom>
            <a:solidFill>
              <a:srgbClr val="ABE33F">
                <a:alpha val="81150"/>
              </a:srgbClr>
            </a:solidFill>
            <a:ln>
              <a:noFill/>
            </a:ln>
          </p:spPr>
        </p:sp>
      </p:grpSp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SzPts val="2400"/>
              <a:buChar char="◆"/>
              <a:defRPr/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SzPts val="2400"/>
              <a:buChar char="◆"/>
              <a:defRPr/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SzPts val="2400"/>
              <a:buChar char="◇"/>
              <a:defRPr/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SzPts val="2400"/>
              <a:buChar char="●"/>
              <a:defRPr/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SzPts val="2400"/>
              <a:buChar char="○"/>
              <a:defRPr/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SzPts val="2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Shape 77"/>
          <p:cNvSpPr/>
          <p:nvPr/>
        </p:nvSpPr>
        <p:spPr>
          <a:xfrm>
            <a:off x="-2355" y="0"/>
            <a:ext cx="5209571" cy="983354"/>
          </a:xfrm>
          <a:custGeom>
            <a:avLst/>
            <a:gdLst/>
            <a:ahLst/>
            <a:cxnLst/>
            <a:rect l="0" t="0" r="0" b="0"/>
            <a:pathLst>
              <a:path w="342116" h="53320" extrusionOk="0">
                <a:moveTo>
                  <a:pt x="0" y="0"/>
                </a:moveTo>
                <a:lnTo>
                  <a:pt x="0" y="53320"/>
                </a:lnTo>
                <a:lnTo>
                  <a:pt x="342116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78" name="Shape 78"/>
          <p:cNvSpPr/>
          <p:nvPr/>
        </p:nvSpPr>
        <p:spPr>
          <a:xfrm>
            <a:off x="-6025" y="2"/>
            <a:ext cx="4445394" cy="1085644"/>
          </a:xfrm>
          <a:custGeom>
            <a:avLst/>
            <a:gdLst/>
            <a:ahLst/>
            <a:cxnLst/>
            <a:rect l="0" t="0" r="0" b="0"/>
            <a:pathLst>
              <a:path w="291932" h="58628" extrusionOk="0">
                <a:moveTo>
                  <a:pt x="0" y="18578"/>
                </a:moveTo>
                <a:lnTo>
                  <a:pt x="241" y="34019"/>
                </a:lnTo>
                <a:lnTo>
                  <a:pt x="221482" y="58628"/>
                </a:lnTo>
                <a:lnTo>
                  <a:pt x="291932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79" name="Shape 79"/>
          <p:cNvSpPr/>
          <p:nvPr/>
        </p:nvSpPr>
        <p:spPr>
          <a:xfrm>
            <a:off x="6375475" y="4745747"/>
            <a:ext cx="2548913" cy="400879"/>
          </a:xfrm>
          <a:custGeom>
            <a:avLst/>
            <a:gdLst/>
            <a:ahLst/>
            <a:cxnLst/>
            <a:rect l="0" t="0" r="0" b="0"/>
            <a:pathLst>
              <a:path w="203628" h="19060" extrusionOk="0">
                <a:moveTo>
                  <a:pt x="0" y="19060"/>
                </a:moveTo>
                <a:lnTo>
                  <a:pt x="203628" y="19060"/>
                </a:lnTo>
                <a:lnTo>
                  <a:pt x="157305" y="0"/>
                </a:lnTo>
                <a:close/>
              </a:path>
            </a:pathLst>
          </a:custGeom>
          <a:solidFill>
            <a:srgbClr val="004C52"/>
          </a:solidFill>
          <a:ln>
            <a:noFill/>
          </a:ln>
        </p:spPr>
      </p:sp>
      <p:sp>
        <p:nvSpPr>
          <p:cNvPr id="80" name="Shape 80"/>
          <p:cNvSpPr/>
          <p:nvPr/>
        </p:nvSpPr>
        <p:spPr>
          <a:xfrm>
            <a:off x="7341180" y="4767304"/>
            <a:ext cx="1821096" cy="395811"/>
          </a:xfrm>
          <a:custGeom>
            <a:avLst/>
            <a:gdLst/>
            <a:ahLst/>
            <a:cxnLst/>
            <a:rect l="0" t="0" r="0" b="0"/>
            <a:pathLst>
              <a:path w="145484" h="18819" extrusionOk="0">
                <a:moveTo>
                  <a:pt x="145484" y="0"/>
                </a:moveTo>
                <a:lnTo>
                  <a:pt x="145484" y="18819"/>
                </a:lnTo>
                <a:lnTo>
                  <a:pt x="0" y="18819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  <p:sp>
        <p:nvSpPr>
          <p:cNvPr id="81" name="Shape 81"/>
          <p:cNvSpPr/>
          <p:nvPr/>
        </p:nvSpPr>
        <p:spPr>
          <a:xfrm>
            <a:off x="8340717" y="4204075"/>
            <a:ext cx="818444" cy="959061"/>
          </a:xfrm>
          <a:custGeom>
            <a:avLst/>
            <a:gdLst/>
            <a:ahLst/>
            <a:cxnLst/>
            <a:rect l="0" t="0" r="0" b="0"/>
            <a:pathLst>
              <a:path w="65384" h="45599" extrusionOk="0">
                <a:moveTo>
                  <a:pt x="65384" y="27022"/>
                </a:moveTo>
                <a:lnTo>
                  <a:pt x="65384" y="0"/>
                </a:lnTo>
                <a:lnTo>
                  <a:pt x="0" y="45599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</p:sp>
      <p:sp>
        <p:nvSpPr>
          <p:cNvPr id="82" name="Shape 82"/>
          <p:cNvSpPr/>
          <p:nvPr/>
        </p:nvSpPr>
        <p:spPr>
          <a:xfrm>
            <a:off x="1559025" y="-6025"/>
            <a:ext cx="4116775" cy="944875"/>
          </a:xfrm>
          <a:custGeom>
            <a:avLst/>
            <a:gdLst/>
            <a:ahLst/>
            <a:cxnLst/>
            <a:rect l="0" t="0" r="0" b="0"/>
            <a:pathLst>
              <a:path w="164671" h="37795" extrusionOk="0">
                <a:moveTo>
                  <a:pt x="0" y="241"/>
                </a:moveTo>
                <a:lnTo>
                  <a:pt x="132407" y="37795"/>
                </a:lnTo>
                <a:lnTo>
                  <a:pt x="164671" y="0"/>
                </a:lnTo>
                <a:lnTo>
                  <a:pt x="160329" y="241"/>
                </a:lnTo>
                <a:close/>
              </a:path>
            </a:pathLst>
          </a:custGeom>
          <a:solidFill>
            <a:srgbClr val="00AE9D">
              <a:alpha val="83460"/>
            </a:srgbClr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8406435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886650" y="1598408"/>
            <a:ext cx="7370700" cy="332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81000"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81000"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400"/>
              <a:buFont typeface="Raleway"/>
              <a:buNone/>
              <a:defRPr sz="2400" b="1">
                <a:solidFill>
                  <a:srgbClr val="FFFFFF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8" r:id="rId3"/>
  </p:sldLayoutIdLst>
  <p:transition>
    <p:fade thruBlk="1"/>
  </p:transition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Shape 87"/>
          <p:cNvSpPr txBox="1">
            <a:spLocks noGrp="1"/>
          </p:cNvSpPr>
          <p:nvPr>
            <p:ph type="ctrTitle"/>
          </p:nvPr>
        </p:nvSpPr>
        <p:spPr>
          <a:xfrm>
            <a:off x="1187624" y="2139702"/>
            <a:ext cx="6912768" cy="1159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r>
              <a:rPr lang="en" sz="4400" smtClean="0"/>
              <a:t/>
            </a:r>
            <a:br>
              <a:rPr lang="en" sz="4400" smtClean="0"/>
            </a:br>
            <a:r>
              <a:rPr lang="en-US" sz="4400"/>
              <a:t>Initial </a:t>
            </a:r>
            <a:r>
              <a:rPr lang="en-US" sz="4400" smtClean="0"/>
              <a:t>Margin: </a:t>
            </a:r>
            <a:r>
              <a:rPr lang="en-US" sz="4400"/>
              <a:t>Standardized Approach</a:t>
            </a:r>
            <a:r>
              <a:rPr lang="en-CA" sz="4400"/>
              <a:t/>
            </a:r>
            <a:br>
              <a:rPr lang="en-CA" sz="4400"/>
            </a:br>
            <a:r>
              <a:rPr lang="en" sz="4400" smtClean="0"/>
              <a:t/>
            </a:r>
            <a:br>
              <a:rPr lang="en" sz="4400" smtClean="0"/>
            </a:br>
            <a:r>
              <a:rPr lang="en" sz="2400" smtClean="0"/>
              <a:t>Tom </a:t>
            </a:r>
            <a:r>
              <a:rPr lang="en" sz="2400" smtClean="0"/>
              <a:t>Mills</a:t>
            </a:r>
            <a:br>
              <a:rPr lang="en" sz="2400" smtClean="0"/>
            </a:br>
            <a:r>
              <a:rPr lang="en" sz="1800"/>
              <a:t/>
            </a:r>
            <a:br>
              <a:rPr lang="en" sz="1800"/>
            </a:br>
            <a:r>
              <a:rPr lang="en" sz="1800" smtClean="0"/>
              <a:t>FinPricing</a:t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r>
              <a:rPr lang="en" sz="1600" smtClean="0"/>
              <a:t>http:</a:t>
            </a:r>
            <a:r>
              <a:rPr lang="en-CA" sz="1600" smtClean="0"/>
              <a:t>//www.finpricing.com</a:t>
            </a:r>
            <a:r>
              <a:rPr lang="en" sz="1800" smtClean="0"/>
              <a:t/>
            </a:r>
            <a:br>
              <a:rPr lang="en" sz="1800" smtClean="0"/>
            </a:br>
            <a:r>
              <a:rPr lang="en" sz="1800" smtClean="0"/>
              <a:t/>
            </a:r>
            <a:br>
              <a:rPr lang="en" sz="1800" smtClean="0"/>
            </a:br>
            <a:endParaRPr/>
          </a:p>
        </p:txBody>
      </p:sp>
      <p:pic>
        <p:nvPicPr>
          <p:cNvPr id="3" name="Picture 2" descr="C:\CapTim\src\web\images\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495425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Initial Margin </a:t>
                </a:r>
                <a:r>
                  <a:rPr lang="en-US" smtClean="0"/>
                  <a:t>Calculation</a:t>
                </a:r>
                <a:endParaRPr lang="en-CA"/>
              </a:p>
              <a:p>
                <a:pPr lvl="0">
                  <a:spcBef>
                    <a:spcPts val="1200"/>
                  </a:spcBef>
                </a:pPr>
                <a:r>
                  <a:rPr lang="en-US" sz="1600" smtClean="0"/>
                  <a:t>A risk weight is defined for each risk factor.</a:t>
                </a:r>
                <a:endParaRPr lang="en-CA" sz="1600"/>
              </a:p>
              <a:p>
                <a:pPr lvl="0"/>
                <a:r>
                  <a:rPr lang="en-US" sz="1600" smtClean="0"/>
                  <a:t>A correlation is specified for each risk factor pair.</a:t>
                </a:r>
              </a:p>
              <a:p>
                <a:r>
                  <a:rPr lang="en-US" sz="1600" smtClean="0"/>
                  <a:t>Within a product class, calculate initial margin for each risk class</a:t>
                </a:r>
                <a:endParaRPr lang="en-CA" sz="1600" smtClean="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Net </a:t>
                </a:r>
                <a:r>
                  <a:rPr lang="en-US" sz="1400"/>
                  <a:t>all sensitivities for each risk factor k </a:t>
                </a:r>
                <a:r>
                  <a:rPr lang="en-US" sz="1400">
                    <a:sym typeface="Wingdings"/>
                  </a:rPr>
                  <a:t>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𝑠</m:t>
                        </m:r>
                      </m:e>
                      <m:sub>
                        <m:r>
                          <a:rPr lang="en-US" sz="1400" i="1"/>
                          <m:t>𝑘</m:t>
                        </m:r>
                      </m:sub>
                    </m:sSub>
                  </m:oMath>
                </a14:m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Compute </a:t>
                </a:r>
                <a:r>
                  <a:rPr lang="en-US" sz="1400"/>
                  <a:t>risk weighted </a:t>
                </a:r>
                <a:r>
                  <a:rPr lang="en-US" sz="1400"/>
                  <a:t>sensitivity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20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𝑊𝑆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r>
                      <a:rPr lang="en-CA" sz="1200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CA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𝑅𝑊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CA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𝑠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  <m:sSub>
                      <m:sSubPr>
                        <m:ctrlPr>
                          <a:rPr lang="en-CA" sz="1200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CA" sz="1200" b="0" i="1" smtClean="0">
                            <a:latin typeface="Cambria Math"/>
                          </a:rPr>
                          <m:t>𝐶𝑅</m:t>
                        </m:r>
                      </m:e>
                      <m:sub>
                        <m:r>
                          <a:rPr lang="en-CA" sz="1200" b="0" i="1" smtClean="0">
                            <a:latin typeface="Cambria Math"/>
                          </a:rPr>
                          <m:t>𝑘</m:t>
                        </m:r>
                      </m:sub>
                    </m:sSub>
                  </m:oMath>
                </a14:m>
                <a:endParaRPr lang="en-CA" sz="1200">
                  <a:latin typeface="Karla" panose="020B0604020202020204" charset="0"/>
                  <a:ea typeface="Karla" panose="020B0604020202020204" charset="0"/>
                </a:endParaRPr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 smtClean="0"/>
                  <a:t>	</a:t>
                </a:r>
                <a:r>
                  <a:rPr lang="en-US" sz="12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/>
                        </m:ctrlPr>
                      </m:sSubPr>
                      <m:e>
                        <m:r>
                          <a:rPr lang="en-US" sz="1200" i="1"/>
                          <m:t>𝑊𝑆</m:t>
                        </m:r>
                      </m:e>
                      <m:sub>
                        <m:r>
                          <a:rPr lang="en-US" sz="1200" i="1"/>
                          <m:t>𝑘</m:t>
                        </m:r>
                      </m:sub>
                    </m:sSub>
                  </m:oMath>
                </a14:m>
                <a:r>
                  <a:rPr lang="en-US" sz="1200"/>
                  <a:t> – risk weight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/>
                        </m:ctrlPr>
                      </m:sSubPr>
                      <m:e>
                        <m:r>
                          <a:rPr lang="en-US" sz="1200" i="1"/>
                          <m:t>𝐶𝑅</m:t>
                        </m:r>
                      </m:e>
                      <m:sub>
                        <m:r>
                          <a:rPr lang="en-US" sz="1200" i="1"/>
                          <m:t>𝑘</m:t>
                        </m:r>
                      </m:sub>
                    </m:sSub>
                  </m:oMath>
                </a14:m>
                <a:r>
                  <a:rPr lang="en-US" sz="1200"/>
                  <a:t> – concentration risk factor</a:t>
                </a:r>
                <a:endParaRPr lang="en-CA" sz="1200"/>
              </a:p>
              <a:p>
                <a:pPr lvl="1">
                  <a:spcBef>
                    <a:spcPts val="300"/>
                  </a:spcBef>
                </a:pPr>
                <a:r>
                  <a:rPr lang="en-US" sz="1400" smtClean="0"/>
                  <a:t>Aggregate weighted sensitivities within </a:t>
                </a:r>
                <a:r>
                  <a:rPr lang="en-US" sz="1400"/>
                  <a:t>each </a:t>
                </a:r>
                <a:r>
                  <a:rPr lang="en-US" sz="1400" smtClean="0"/>
                  <a:t>bucket</a:t>
                </a:r>
              </a:p>
              <a:p>
                <a:pPr lvl="1"/>
                <a:endParaRPr lang="en-US" sz="1400"/>
              </a:p>
              <a:p>
                <a:pPr marL="533400" lvl="1" indent="0">
                  <a:buNone/>
                </a:pPr>
                <a:endParaRPr lang="en-CA" sz="1400"/>
              </a:p>
              <a:p>
                <a:pPr marL="76200" indent="0">
                  <a:buNone/>
                </a:pPr>
                <a:r>
                  <a:rPr lang="en-US" sz="1400" smtClean="0"/>
                  <a:t>	</a:t>
                </a:r>
                <a:r>
                  <a:rPr lang="en-US" sz="1200" smtClean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/>
                        </m:ctrlPr>
                      </m:sSubPr>
                      <m:e>
                        <m:r>
                          <a:rPr lang="en-US" sz="1200" i="1"/>
                          <m:t>𝜌</m:t>
                        </m:r>
                      </m:e>
                      <m:sub>
                        <m:r>
                          <a:rPr lang="en-US" sz="1200" i="1"/>
                          <m:t>𝑘𝑖</m:t>
                        </m:r>
                      </m:sub>
                    </m:sSub>
                  </m:oMath>
                </a14:m>
                <a:r>
                  <a:rPr lang="en-US" sz="1200"/>
                  <a:t> – correlation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200" i="1"/>
                        </m:ctrlPr>
                      </m:sSubPr>
                      <m:e>
                        <m:r>
                          <a:rPr lang="en-US" sz="1200" i="1"/>
                          <m:t>𝑓</m:t>
                        </m:r>
                      </m:e>
                      <m:sub>
                        <m:r>
                          <a:rPr lang="en-US" sz="1200" i="1"/>
                          <m:t>𝑘𝑖</m:t>
                        </m:r>
                      </m:sub>
                    </m:sSub>
                  </m:oMath>
                </a14:m>
                <a:r>
                  <a:rPr lang="en-US" sz="1200"/>
                  <a:t> – correlation adjustment</a:t>
                </a:r>
                <a:endParaRPr lang="en-CA" sz="1200"/>
              </a:p>
              <a:p>
                <a:pPr lvl="1"/>
                <a:endParaRPr lang="en-CA" sz="1400"/>
              </a:p>
              <a:p>
                <a:pPr marL="76200" indent="0">
                  <a:buNone/>
                </a:pPr>
                <a:r>
                  <a:rPr lang="en-US" sz="1400"/>
                  <a:t>	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4083918"/>
            <a:ext cx="2257425" cy="40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73828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Initial Margin Calculation (Cont’d)</a:t>
                </a:r>
                <a:endParaRPr lang="en-CA"/>
              </a:p>
              <a:p>
                <a:pPr marL="76200" lvl="0" indent="0">
                  <a:buNone/>
                </a:pPr>
                <a:endParaRPr lang="en-CA" sz="800"/>
              </a:p>
              <a:p>
                <a:pPr lvl="1"/>
                <a:r>
                  <a:rPr lang="en-US" sz="1400" smtClean="0"/>
                  <a:t>Aggregate </a:t>
                </a:r>
                <a:r>
                  <a:rPr lang="en-US" sz="1400"/>
                  <a:t>buckets to </a:t>
                </a:r>
                <a:r>
                  <a:rPr lang="en-US" sz="1400"/>
                  <a:t>obtain </a:t>
                </a:r>
                <a:r>
                  <a:rPr lang="en-US" sz="1400" smtClean="0"/>
                  <a:t>a sensitivity </a:t>
                </a:r>
                <a:r>
                  <a:rPr lang="en-US" sz="1400"/>
                  <a:t>initial </a:t>
                </a:r>
                <a:r>
                  <a:rPr lang="en-US" sz="1400" smtClean="0"/>
                  <a:t>margin</a:t>
                </a:r>
                <a:endParaRPr lang="en-CA" sz="1400" smtClean="0"/>
              </a:p>
              <a:p>
                <a:pPr marL="533400" lvl="1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r>
                      <a:rPr lang="en-US" sz="1400" i="1"/>
                      <m:t>𝐷𝑒𝑙𝑡𝑎𝑀𝑎𝑟𝑔𝑖𝑛</m:t>
                    </m:r>
                    <m:r>
                      <a:rPr lang="en-US" sz="1400" i="1"/>
                      <m:t>=</m:t>
                    </m:r>
                    <m:rad>
                      <m:radPr>
                        <m:degHide m:val="on"/>
                        <m:ctrlPr>
                          <a:rPr lang="en-CA" sz="1400" i="1"/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𝑏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/>
                                </m:ctrlPr>
                              </m:sSubSupPr>
                              <m:e>
                                <m:r>
                                  <a:rPr lang="en-US" sz="1400" i="1"/>
                                  <m:t>𝐾</m:t>
                                </m:r>
                              </m:e>
                              <m:sub>
                                <m:r>
                                  <a:rPr lang="en-US" sz="1400" i="1"/>
                                  <m:t>𝑏</m:t>
                                </m:r>
                              </m:sub>
                              <m:sup>
                                <m:r>
                                  <a:rPr lang="en-US" sz="1400" i="1"/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𝑏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/>
                                </m:ctrlPr>
                              </m:naryPr>
                              <m:sub>
                                <m:r>
                                  <a:rPr lang="en-US" sz="1400" i="1"/>
                                  <m:t>𝑏</m:t>
                                </m:r>
                                <m:r>
                                  <a:rPr lang="en-US" sz="1400" i="1"/>
                                  <m:t>≠</m:t>
                                </m:r>
                                <m:r>
                                  <a:rPr lang="en-US" sz="1400" i="1"/>
                                  <m:t>𝑐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𝑏𝑐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𝐾</m:t>
                        </m:r>
                      </m:e>
                      <m:sub>
                        <m:r>
                          <a:rPr lang="en-US" sz="1400" i="1"/>
                          <m:t>𝑟𝑒𝑠𝑖𝑑𝑢𝑎𝑙</m:t>
                        </m:r>
                      </m:sub>
                    </m:sSub>
                  </m:oMath>
                </a14:m>
                <a:endParaRPr lang="en-CA" sz="1400" i="1" smtClean="0"/>
              </a:p>
              <a:p>
                <a:pPr marL="76200" indent="0">
                  <a:buNone/>
                </a:pPr>
                <a:r>
                  <a:rPr lang="en-US" sz="1400" smtClean="0"/>
                  <a:t>	</a:t>
                </a:r>
                <a14:m>
                  <m:oMath xmlns:m="http://schemas.openxmlformats.org/officeDocument/2006/math">
                    <m:r>
                      <a:rPr lang="en-US" sz="1400" i="1"/>
                      <m:t>𝑉𝑒𝑔𝑎𝑀𝑎𝑟𝑔𝑖𝑛</m:t>
                    </m:r>
                    <m:r>
                      <a:rPr lang="en-US" sz="1400" i="1"/>
                      <m:t>=</m:t>
                    </m:r>
                    <m:rad>
                      <m:radPr>
                        <m:degHide m:val="on"/>
                        <m:ctrlPr>
                          <a:rPr lang="en-CA" sz="1400" i="1"/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𝑏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/>
                                </m:ctrlPr>
                              </m:sSubSupPr>
                              <m:e>
                                <m:r>
                                  <a:rPr lang="en-US" sz="1400" i="1"/>
                                  <m:t>𝐾</m:t>
                                </m:r>
                              </m:e>
                              <m:sub>
                                <m:r>
                                  <a:rPr lang="en-US" sz="1400" i="1"/>
                                  <m:t>𝑏</m:t>
                                </m:r>
                              </m:sub>
                              <m:sup>
                                <m:r>
                                  <a:rPr lang="en-US" sz="1400" i="1"/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𝑏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/>
                                </m:ctrlPr>
                              </m:naryPr>
                              <m:sub>
                                <m:r>
                                  <a:rPr lang="en-US" sz="1400" i="1"/>
                                  <m:t>𝑏</m:t>
                                </m:r>
                                <m:r>
                                  <a:rPr lang="en-US" sz="1400" i="1"/>
                                  <m:t>≠</m:t>
                                </m:r>
                                <m:r>
                                  <a:rPr lang="en-US" sz="1400" i="1"/>
                                  <m:t>𝑐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𝛾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𝑏𝑐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sSub>
                                      <m:sSubPr>
                                        <m:ctrlPr>
                                          <a:rPr lang="en-CA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𝛿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𝑏𝑐</m:t>
                                        </m:r>
                                      </m:sub>
                                    </m:sSub>
                                    <m:r>
                                      <a:rPr lang="en-US" sz="1400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𝑆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𝑐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𝐾</m:t>
                        </m:r>
                      </m:e>
                      <m:sub>
                        <m:r>
                          <a:rPr lang="en-US" sz="1400" i="1"/>
                          <m:t>𝑟𝑒𝑠𝑖𝑑𝑢𝑎𝑙</m:t>
                        </m:r>
                      </m:sub>
                    </m:sSub>
                  </m:oMath>
                </a14:m>
                <a:endParaRPr lang="en-CA" sz="1400"/>
              </a:p>
              <a:p>
                <a:pPr marL="533400" lvl="1" indent="0">
                  <a:buNone/>
                </a:pPr>
                <a:r>
                  <a:rPr lang="en-CA" sz="1400" b="0" smtClean="0"/>
                  <a:t>	</a:t>
                </a:r>
                <a14:m>
                  <m:oMath xmlns:m="http://schemas.openxmlformats.org/officeDocument/2006/math">
                    <m:r>
                      <a:rPr lang="en-US" sz="1400" i="1"/>
                      <m:t>𝐶𝑢𝑟𝑣𝑎𝑡𝑢𝑟𝑒𝑀𝑎𝑟𝑔𝑖𝑛</m:t>
                    </m:r>
                    <m:r>
                      <a:rPr lang="en-US" sz="1400" i="1"/>
                      <m:t>=</m:t>
                    </m:r>
                    <m:r>
                      <a:rPr lang="en-US" sz="1400" i="1"/>
                      <m:t>𝑚𝑎𝑥</m:t>
                    </m:r>
                    <m:d>
                      <m:dPr>
                        <m:ctrlPr>
                          <a:rPr lang="en-CA" sz="1400" i="1"/>
                        </m:ctrlPr>
                      </m:dPr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𝑏</m:t>
                            </m:r>
                            <m:r>
                              <a:rPr lang="en-US" sz="1400" i="1"/>
                              <m:t>,</m:t>
                            </m:r>
                            <m:r>
                              <a:rPr lang="en-US" sz="1400" i="1"/>
                              <m:t>𝑘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CA" sz="1400" i="1"/>
                                </m:ctrlPr>
                              </m:sSubPr>
                              <m:e>
                                <m:r>
                                  <a:rPr lang="en-US" sz="1400" i="1"/>
                                  <m:t>𝐶𝑉𝑅</m:t>
                                </m:r>
                              </m:e>
                              <m:sub>
                                <m:r>
                                  <a:rPr lang="en-US" sz="1400" i="1"/>
                                  <m:t>𝑏</m:t>
                                </m:r>
                                <m:r>
                                  <a:rPr lang="en-US" sz="1400" i="1"/>
                                  <m:t>,</m:t>
                                </m:r>
                                <m:r>
                                  <a:rPr lang="en-US" sz="1400" i="1"/>
                                  <m:t>𝑘</m:t>
                                </m:r>
                              </m:sub>
                            </m:sSub>
                          </m:e>
                        </m:nary>
                        <m:r>
                          <a:rPr lang="en-US" sz="1400" i="1"/>
                          <m:t>+</m:t>
                        </m:r>
                        <m:r>
                          <a:rPr lang="en-US" sz="1400" i="1"/>
                          <m:t>𝜆</m:t>
                        </m:r>
                        <m:rad>
                          <m:radPr>
                            <m:degHide m:val="on"/>
                            <m:ctrlPr>
                              <a:rPr lang="en-CA" sz="1400" i="1"/>
                            </m:ctrlPr>
                          </m:radPr>
                          <m:deg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/>
                                </m:ctrlPr>
                              </m:naryPr>
                              <m:sub>
                                <m:r>
                                  <a:rPr lang="en-US" sz="1400" i="1"/>
                                  <m:t>𝑏</m:t>
                                </m:r>
                              </m:sub>
                              <m:sup/>
                              <m:e>
                                <m:sSubSup>
                                  <m:sSubSupPr>
                                    <m:ctrlPr>
                                      <a:rPr lang="en-CA" sz="1400" i="1"/>
                                    </m:ctrlPr>
                                  </m:sSubSupPr>
                                  <m:e>
                                    <m:r>
                                      <a:rPr lang="en-US" sz="1400" i="1"/>
                                      <m:t>𝐾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𝑏</m:t>
                                    </m:r>
                                  </m:sub>
                                  <m:sup>
                                    <m:r>
                                      <a:rPr lang="en-US" sz="1400" i="1"/>
                                      <m:t>2</m:t>
                                    </m:r>
                                  </m:sup>
                                </m:sSubSup>
                              </m:e>
                            </m:nary>
                            <m:r>
                              <a:rPr lang="en-US" sz="1400" i="1"/>
                              <m:t>+</m:t>
                            </m:r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/>
                                </m:ctrlPr>
                              </m:naryPr>
                              <m:sub>
                                <m:r>
                                  <a:rPr lang="en-US" sz="1400" i="1"/>
                                  <m:t>𝑏</m:t>
                                </m:r>
                              </m:sub>
                              <m:sup/>
                              <m:e>
                                <m:nary>
                                  <m:naryPr>
                                    <m:chr m:val="∑"/>
                                    <m:limLoc m:val="undOvr"/>
                                    <m:supHide m:val="on"/>
                                    <m:ctrlPr>
                                      <a:rPr lang="en-CA" sz="1400" i="1"/>
                                    </m:ctrlPr>
                                  </m:naryPr>
                                  <m:sub>
                                    <m:r>
                                      <a:rPr lang="en-US" sz="1400" i="1"/>
                                      <m:t>𝑏</m:t>
                                    </m:r>
                                    <m:r>
                                      <a:rPr lang="en-US" sz="1400" i="1"/>
                                      <m:t>≠</m:t>
                                    </m:r>
                                    <m:r>
                                      <a:rPr lang="en-US" sz="1400" i="1"/>
                                      <m:t>𝑐</m:t>
                                    </m:r>
                                  </m:sub>
                                  <m:sup/>
                                  <m:e>
                                    <m:sSubSup>
                                      <m:sSubSupPr>
                                        <m:ctrlPr>
                                          <a:rPr lang="en-CA" sz="1400" i="1"/>
                                        </m:ctrlPr>
                                      </m:sSubSupPr>
                                      <m:e>
                                        <m:r>
                                          <a:rPr lang="en-US" sz="1400" i="1"/>
                                          <m:t>𝛾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𝑏𝑐</m:t>
                                        </m:r>
                                      </m:sub>
                                      <m:sup>
                                        <m:r>
                                          <a:rPr lang="en-US" sz="1400" i="1"/>
                                          <m:t>2</m:t>
                                        </m:r>
                                      </m:sup>
                                    </m:sSubSup>
                                    <m:sSub>
                                      <m:sSubPr>
                                        <m:ctrlPr>
                                          <a:rPr lang="en-CA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𝑏</m:t>
                                        </m:r>
                                      </m:sub>
                                    </m:sSub>
                                    <m:sSub>
                                      <m:sSubPr>
                                        <m:ctrlPr>
                                          <a:rPr lang="en-CA" sz="1400" i="1"/>
                                        </m:ctrlPr>
                                      </m:sSubPr>
                                      <m:e>
                                        <m:r>
                                          <a:rPr lang="en-US" sz="1400" i="1"/>
                                          <m:t>𝑆</m:t>
                                        </m:r>
                                      </m:e>
                                      <m:sub>
                                        <m:r>
                                          <a:rPr lang="en-US" sz="1400" i="1"/>
                                          <m:t>𝑐</m:t>
                                        </m:r>
                                      </m:sub>
                                    </m:sSub>
                                  </m:e>
                                </m:nary>
                              </m:e>
                            </m:nary>
                          </m:e>
                        </m:rad>
                      </m:e>
                    </m:d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𝜃</m:t>
                        </m:r>
                      </m:e>
                      <m:sub>
                        <m:r>
                          <a:rPr lang="en-US" sz="1400" i="1"/>
                          <m:t>𝑟𝑒𝑠𝑖𝑑𝑢𝑎𝑙</m:t>
                        </m:r>
                      </m:sub>
                    </m:sSub>
                  </m:oMath>
                </a14:m>
                <a:endParaRPr lang="en-CA" sz="1400" smtClean="0"/>
              </a:p>
              <a:p>
                <a:pPr lvl="1">
                  <a:spcBef>
                    <a:spcPts val="600"/>
                  </a:spcBef>
                </a:pPr>
                <a:r>
                  <a:rPr lang="en-US" sz="1400"/>
                  <a:t>Initial margin for a risk class</a:t>
                </a:r>
                <a:endParaRPr lang="en-CA" sz="1400"/>
              </a:p>
              <a:p>
                <a:pPr marL="76200" indent="0">
                  <a:buNone/>
                </a:pPr>
                <a:r>
                  <a:rPr lang="en-US" sz="1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𝑥</m:t>
                        </m:r>
                      </m:sub>
                    </m:sSub>
                    <m:r>
                      <a:rPr lang="en-US" sz="1400" i="1"/>
                      <m:t>=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𝐷𝑒𝑙𝑡𝑎𝑀𝑎𝑟𝑔𝑖𝑛</m:t>
                        </m:r>
                      </m:e>
                      <m:sub>
                        <m:r>
                          <a:rPr lang="en-US" sz="1400" i="1"/>
                          <m:t>𝑥</m:t>
                        </m:r>
                      </m:sub>
                    </m:sSub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𝑉𝑒𝑔𝑎𝑀𝑎𝑟𝑔𝑖𝑛</m:t>
                        </m:r>
                      </m:e>
                      <m:sub>
                        <m:r>
                          <a:rPr lang="en-US" sz="1400" i="1"/>
                          <m:t>𝑥</m:t>
                        </m:r>
                      </m:sub>
                    </m:sSub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𝐶𝑢𝑟𝑣𝑎𝑡𝑢𝑟𝑒𝑀𝑎𝑟𝑔𝑖𝑛</m:t>
                        </m:r>
                      </m:e>
                      <m:sub>
                        <m:r>
                          <a:rPr lang="en-US" sz="1400" i="1"/>
                          <m:t>𝑥</m:t>
                        </m:r>
                      </m:sub>
                    </m:sSub>
                  </m:oMath>
                </a14:m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419622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3877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635646"/>
                <a:ext cx="7992888" cy="302433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Initial Margin Calculation (Cont’d)</a:t>
                </a:r>
                <a:endParaRPr lang="en-CA"/>
              </a:p>
              <a:p>
                <a:pPr marL="76200" lvl="0" indent="0">
                  <a:buNone/>
                </a:pPr>
                <a:endParaRPr lang="en-CA" sz="1600"/>
              </a:p>
              <a:p>
                <a:pPr lvl="1"/>
                <a:r>
                  <a:rPr lang="en-US" sz="1400"/>
                  <a:t>Initial margin for the product class</a:t>
                </a:r>
                <a:endParaRPr lang="en-CA" sz="1400"/>
              </a:p>
              <a:p>
                <a:pPr marL="533400" lvl="1" indent="0">
                  <a:buNone/>
                </a:pPr>
                <a:r>
                  <a:rPr lang="en-CA" sz="1400" smtClean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𝑝</m:t>
                        </m:r>
                      </m:sub>
                    </m:sSub>
                    <m:r>
                      <a:rPr lang="en-US" sz="1400" i="1"/>
                      <m:t>=</m:t>
                    </m:r>
                    <m:rad>
                      <m:radPr>
                        <m:degHide m:val="on"/>
                        <m:ctrlPr>
                          <a:rPr lang="en-CA" sz="1400" i="1"/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𝑟</m:t>
                            </m:r>
                          </m:sub>
                          <m:sup/>
                          <m:e>
                            <m:sSubSup>
                              <m:sSubSupPr>
                                <m:ctrlPr>
                                  <a:rPr lang="en-CA" sz="1400" i="1"/>
                                </m:ctrlPr>
                              </m:sSubSupPr>
                              <m:e>
                                <m:r>
                                  <a:rPr lang="en-US" sz="1400" i="1"/>
                                  <m:t>𝐼𝑀</m:t>
                                </m:r>
                              </m:e>
                              <m:sub>
                                <m:r>
                                  <a:rPr lang="en-US" sz="1400" i="1"/>
                                  <m:t>𝑟</m:t>
                                </m:r>
                              </m:sub>
                              <m:sup>
                                <m:r>
                                  <a:rPr lang="en-US" sz="1400" i="1"/>
                                  <m:t>2</m:t>
                                </m:r>
                              </m:sup>
                            </m:sSubSup>
                          </m:e>
                        </m:nary>
                        <m:r>
                          <a:rPr lang="en-US" sz="1400" i="1"/>
                          <m:t>+</m:t>
                        </m:r>
                        <m:nary>
                          <m:naryPr>
                            <m:chr m:val="∑"/>
                            <m:limLoc m:val="undOvr"/>
                            <m:supHide m:val="on"/>
                            <m:ctrlPr>
                              <a:rPr lang="en-CA" sz="1400" i="1"/>
                            </m:ctrlPr>
                          </m:naryPr>
                          <m:sub>
                            <m:r>
                              <a:rPr lang="en-US" sz="1400" i="1"/>
                              <m:t>𝑟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limLoc m:val="undOvr"/>
                                <m:supHide m:val="on"/>
                                <m:ctrlPr>
                                  <a:rPr lang="en-CA" sz="1400" i="1"/>
                                </m:ctrlPr>
                              </m:naryPr>
                              <m:sub>
                                <m:r>
                                  <a:rPr lang="en-US" sz="1400" i="1"/>
                                  <m:t>𝑠</m:t>
                                </m:r>
                                <m:r>
                                  <a:rPr lang="en-US" sz="1400" i="1"/>
                                  <m:t>≠</m:t>
                                </m:r>
                                <m:r>
                                  <a:rPr lang="en-US" sz="1400" i="1"/>
                                  <m:t>𝑟</m:t>
                                </m:r>
                              </m:sub>
                              <m:sup/>
                              <m:e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Ψ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𝑟𝑠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𝐼𝑀</m:t>
                                    </m:r>
                                  </m:e>
                                  <m:sub>
                                    <m:r>
                                      <a:rPr lang="en-US" sz="1400" i="1"/>
                                      <m:t>𝑟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CA" sz="1400" i="1"/>
                                    </m:ctrlPr>
                                  </m:sSubPr>
                                  <m:e>
                                    <m:r>
                                      <a:rPr lang="en-US" sz="1400" i="1"/>
                                      <m:t>𝐼𝑀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400"/>
                                      <m:t>s</m:t>
                                    </m:r>
                                  </m:sub>
                                </m:sSub>
                              </m:e>
                            </m:nary>
                          </m:e>
                        </m:nary>
                      </m:e>
                    </m:rad>
                  </m:oMath>
                </a14:m>
                <a:endParaRPr lang="en-CA" sz="1400" smtClean="0"/>
              </a:p>
              <a:p>
                <a:pPr marL="533400" lvl="1" indent="0">
                  <a:buNone/>
                </a:pPr>
                <a:endParaRPr lang="en-US" sz="1400"/>
              </a:p>
              <a:p>
                <a:pPr lvl="0"/>
                <a:r>
                  <a:rPr lang="en-US" sz="1600"/>
                  <a:t>Final </a:t>
                </a:r>
                <a:r>
                  <a:rPr lang="en-US" sz="1600" smtClean="0"/>
                  <a:t>initial </a:t>
                </a:r>
                <a:r>
                  <a:rPr lang="en-US" sz="1600"/>
                  <a:t>margin</a:t>
                </a:r>
                <a:endParaRPr lang="en-CA" sz="1600"/>
              </a:p>
              <a:p>
                <a:pPr marL="76200" lvl="0" indent="0">
                  <a:buNone/>
                </a:pPr>
                <a:r>
                  <a:rPr lang="en-CA" sz="1600"/>
                  <a:t>	</a:t>
                </a:r>
                <a14:m>
                  <m:oMath xmlns:m="http://schemas.openxmlformats.org/officeDocument/2006/math">
                    <m:r>
                      <a:rPr lang="en-US" sz="1400" i="1"/>
                      <m:t>𝐼𝑀</m:t>
                    </m:r>
                    <m:r>
                      <a:rPr lang="en-US" sz="1400" i="1"/>
                      <m:t>=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𝑅𝑎𝑡𝑒𝐹𝑋</m:t>
                        </m:r>
                      </m:sub>
                    </m:sSub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𝐶𝑟𝑒𝑑𝑖𝑡</m:t>
                        </m:r>
                      </m:sub>
                    </m:sSub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𝐸𝑞𝑢𝑖𝑡𝑦</m:t>
                        </m:r>
                      </m:sub>
                    </m:sSub>
                    <m:r>
                      <a:rPr lang="en-US" sz="1400" i="1"/>
                      <m:t>+</m:t>
                    </m:r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𝐼𝑀</m:t>
                        </m:r>
                      </m:e>
                      <m:sub>
                        <m:r>
                          <a:rPr lang="en-US" sz="1400" i="1"/>
                          <m:t>𝐶𝑜𝑚𝑚𝑜𝑑𝑖𝑡𝑦</m:t>
                        </m:r>
                      </m:sub>
                    </m:sSub>
                  </m:oMath>
                </a14:m>
                <a:endParaRPr lang="en-CA" sz="1400"/>
              </a:p>
              <a:p>
                <a:pPr marL="533400" lvl="1" indent="0">
                  <a:buNone/>
                </a:pPr>
                <a:endParaRPr lang="en-CA" sz="1400" smtClean="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635646"/>
                <a:ext cx="7992888" cy="302433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006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hape 273"/>
          <p:cNvSpPr txBox="1">
            <a:spLocks noGrp="1"/>
          </p:cNvSpPr>
          <p:nvPr>
            <p:ph type="ctrTitle" idx="4294967295"/>
          </p:nvPr>
        </p:nvSpPr>
        <p:spPr>
          <a:xfrm>
            <a:off x="3064700" y="1512936"/>
            <a:ext cx="5533800" cy="11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solidFill>
                  <a:srgbClr val="ABE33F"/>
                </a:solidFill>
              </a:rPr>
              <a:t>Thanks!</a:t>
            </a:r>
            <a:endParaRPr sz="6000">
              <a:solidFill>
                <a:srgbClr val="ABE33F"/>
              </a:solidFill>
            </a:endParaRPr>
          </a:p>
        </p:txBody>
      </p:sp>
      <p:sp>
        <p:nvSpPr>
          <p:cNvPr id="278" name="Shape 278"/>
          <p:cNvSpPr/>
          <p:nvPr/>
        </p:nvSpPr>
        <p:spPr>
          <a:xfrm>
            <a:off x="406937" y="2499742"/>
            <a:ext cx="1274938" cy="1159802"/>
          </a:xfrm>
          <a:custGeom>
            <a:avLst/>
            <a:gdLst/>
            <a:ahLst/>
            <a:cxnLst/>
            <a:rect l="0" t="0" r="0" b="0"/>
            <a:pathLst>
              <a:path w="16218" h="14752" extrusionOk="0">
                <a:moveTo>
                  <a:pt x="7694" y="0"/>
                </a:moveTo>
                <a:lnTo>
                  <a:pt x="7279" y="25"/>
                </a:lnTo>
                <a:lnTo>
                  <a:pt x="6863" y="74"/>
                </a:lnTo>
                <a:lnTo>
                  <a:pt x="6473" y="123"/>
                </a:lnTo>
                <a:lnTo>
                  <a:pt x="6082" y="196"/>
                </a:lnTo>
                <a:lnTo>
                  <a:pt x="5691" y="293"/>
                </a:lnTo>
                <a:lnTo>
                  <a:pt x="5325" y="416"/>
                </a:lnTo>
                <a:lnTo>
                  <a:pt x="4958" y="538"/>
                </a:lnTo>
                <a:lnTo>
                  <a:pt x="4592" y="660"/>
                </a:lnTo>
                <a:lnTo>
                  <a:pt x="4250" y="831"/>
                </a:lnTo>
                <a:lnTo>
                  <a:pt x="3908" y="977"/>
                </a:lnTo>
                <a:lnTo>
                  <a:pt x="3566" y="1173"/>
                </a:lnTo>
                <a:lnTo>
                  <a:pt x="3249" y="1368"/>
                </a:lnTo>
                <a:lnTo>
                  <a:pt x="2956" y="1563"/>
                </a:lnTo>
                <a:lnTo>
                  <a:pt x="2663" y="1783"/>
                </a:lnTo>
                <a:lnTo>
                  <a:pt x="2370" y="2003"/>
                </a:lnTo>
                <a:lnTo>
                  <a:pt x="2101" y="2247"/>
                </a:lnTo>
                <a:lnTo>
                  <a:pt x="1857" y="2492"/>
                </a:lnTo>
                <a:lnTo>
                  <a:pt x="1612" y="2760"/>
                </a:lnTo>
                <a:lnTo>
                  <a:pt x="1393" y="3029"/>
                </a:lnTo>
                <a:lnTo>
                  <a:pt x="1173" y="3298"/>
                </a:lnTo>
                <a:lnTo>
                  <a:pt x="977" y="3591"/>
                </a:lnTo>
                <a:lnTo>
                  <a:pt x="807" y="3884"/>
                </a:lnTo>
                <a:lnTo>
                  <a:pt x="636" y="4201"/>
                </a:lnTo>
                <a:lnTo>
                  <a:pt x="489" y="4519"/>
                </a:lnTo>
                <a:lnTo>
                  <a:pt x="367" y="4836"/>
                </a:lnTo>
                <a:lnTo>
                  <a:pt x="245" y="5154"/>
                </a:lnTo>
                <a:lnTo>
                  <a:pt x="172" y="5496"/>
                </a:lnTo>
                <a:lnTo>
                  <a:pt x="98" y="5838"/>
                </a:lnTo>
                <a:lnTo>
                  <a:pt x="49" y="6179"/>
                </a:lnTo>
                <a:lnTo>
                  <a:pt x="1" y="6521"/>
                </a:lnTo>
                <a:lnTo>
                  <a:pt x="1" y="6888"/>
                </a:lnTo>
                <a:lnTo>
                  <a:pt x="1" y="7254"/>
                </a:lnTo>
                <a:lnTo>
                  <a:pt x="49" y="7645"/>
                </a:lnTo>
                <a:lnTo>
                  <a:pt x="98" y="8011"/>
                </a:lnTo>
                <a:lnTo>
                  <a:pt x="196" y="8353"/>
                </a:lnTo>
                <a:lnTo>
                  <a:pt x="294" y="8719"/>
                </a:lnTo>
                <a:lnTo>
                  <a:pt x="416" y="9061"/>
                </a:lnTo>
                <a:lnTo>
                  <a:pt x="562" y="9403"/>
                </a:lnTo>
                <a:lnTo>
                  <a:pt x="733" y="9745"/>
                </a:lnTo>
                <a:lnTo>
                  <a:pt x="904" y="10063"/>
                </a:lnTo>
                <a:lnTo>
                  <a:pt x="1100" y="10356"/>
                </a:lnTo>
                <a:lnTo>
                  <a:pt x="1344" y="10673"/>
                </a:lnTo>
                <a:lnTo>
                  <a:pt x="1564" y="10966"/>
                </a:lnTo>
                <a:lnTo>
                  <a:pt x="1832" y="11235"/>
                </a:lnTo>
                <a:lnTo>
                  <a:pt x="2101" y="11504"/>
                </a:lnTo>
                <a:lnTo>
                  <a:pt x="2394" y="11772"/>
                </a:lnTo>
                <a:lnTo>
                  <a:pt x="2687" y="12017"/>
                </a:lnTo>
                <a:lnTo>
                  <a:pt x="2492" y="12383"/>
                </a:lnTo>
                <a:lnTo>
                  <a:pt x="2272" y="12749"/>
                </a:lnTo>
                <a:lnTo>
                  <a:pt x="2028" y="13140"/>
                </a:lnTo>
                <a:lnTo>
                  <a:pt x="1710" y="13506"/>
                </a:lnTo>
                <a:lnTo>
                  <a:pt x="1368" y="13873"/>
                </a:lnTo>
                <a:lnTo>
                  <a:pt x="1173" y="14044"/>
                </a:lnTo>
                <a:lnTo>
                  <a:pt x="953" y="14190"/>
                </a:lnTo>
                <a:lnTo>
                  <a:pt x="733" y="14337"/>
                </a:lnTo>
                <a:lnTo>
                  <a:pt x="513" y="14483"/>
                </a:lnTo>
                <a:lnTo>
                  <a:pt x="269" y="14581"/>
                </a:lnTo>
                <a:lnTo>
                  <a:pt x="1" y="14703"/>
                </a:lnTo>
                <a:lnTo>
                  <a:pt x="123" y="14703"/>
                </a:lnTo>
                <a:lnTo>
                  <a:pt x="489" y="14752"/>
                </a:lnTo>
                <a:lnTo>
                  <a:pt x="1368" y="14752"/>
                </a:lnTo>
                <a:lnTo>
                  <a:pt x="1710" y="14728"/>
                </a:lnTo>
                <a:lnTo>
                  <a:pt x="2101" y="14654"/>
                </a:lnTo>
                <a:lnTo>
                  <a:pt x="2492" y="14581"/>
                </a:lnTo>
                <a:lnTo>
                  <a:pt x="2907" y="14459"/>
                </a:lnTo>
                <a:lnTo>
                  <a:pt x="3322" y="14312"/>
                </a:lnTo>
                <a:lnTo>
                  <a:pt x="3762" y="14117"/>
                </a:lnTo>
                <a:lnTo>
                  <a:pt x="4177" y="13873"/>
                </a:lnTo>
                <a:lnTo>
                  <a:pt x="4592" y="13604"/>
                </a:lnTo>
                <a:lnTo>
                  <a:pt x="4983" y="13238"/>
                </a:lnTo>
                <a:lnTo>
                  <a:pt x="5349" y="13360"/>
                </a:lnTo>
                <a:lnTo>
                  <a:pt x="5716" y="13482"/>
                </a:lnTo>
                <a:lnTo>
                  <a:pt x="6106" y="13555"/>
                </a:lnTo>
                <a:lnTo>
                  <a:pt x="6497" y="13628"/>
                </a:lnTo>
                <a:lnTo>
                  <a:pt x="6888" y="13702"/>
                </a:lnTo>
                <a:lnTo>
                  <a:pt x="7279" y="13751"/>
                </a:lnTo>
                <a:lnTo>
                  <a:pt x="7694" y="13775"/>
                </a:lnTo>
                <a:lnTo>
                  <a:pt x="8524" y="13775"/>
                </a:lnTo>
                <a:lnTo>
                  <a:pt x="8939" y="13751"/>
                </a:lnTo>
                <a:lnTo>
                  <a:pt x="9355" y="13702"/>
                </a:lnTo>
                <a:lnTo>
                  <a:pt x="9745" y="13628"/>
                </a:lnTo>
                <a:lnTo>
                  <a:pt x="10136" y="13555"/>
                </a:lnTo>
                <a:lnTo>
                  <a:pt x="10527" y="13458"/>
                </a:lnTo>
                <a:lnTo>
                  <a:pt x="10893" y="13360"/>
                </a:lnTo>
                <a:lnTo>
                  <a:pt x="11260" y="13238"/>
                </a:lnTo>
                <a:lnTo>
                  <a:pt x="11626" y="13091"/>
                </a:lnTo>
                <a:lnTo>
                  <a:pt x="11968" y="12945"/>
                </a:lnTo>
                <a:lnTo>
                  <a:pt x="12310" y="12774"/>
                </a:lnTo>
                <a:lnTo>
                  <a:pt x="12652" y="12603"/>
                </a:lnTo>
                <a:lnTo>
                  <a:pt x="12969" y="12407"/>
                </a:lnTo>
                <a:lnTo>
                  <a:pt x="13262" y="12212"/>
                </a:lnTo>
                <a:lnTo>
                  <a:pt x="13555" y="11992"/>
                </a:lnTo>
                <a:lnTo>
                  <a:pt x="13848" y="11748"/>
                </a:lnTo>
                <a:lnTo>
                  <a:pt x="14117" y="11528"/>
                </a:lnTo>
                <a:lnTo>
                  <a:pt x="14361" y="11259"/>
                </a:lnTo>
                <a:lnTo>
                  <a:pt x="14606" y="11015"/>
                </a:lnTo>
                <a:lnTo>
                  <a:pt x="14825" y="10747"/>
                </a:lnTo>
                <a:lnTo>
                  <a:pt x="15045" y="10453"/>
                </a:lnTo>
                <a:lnTo>
                  <a:pt x="15241" y="10160"/>
                </a:lnTo>
                <a:lnTo>
                  <a:pt x="15412" y="9867"/>
                </a:lnTo>
                <a:lnTo>
                  <a:pt x="15582" y="9574"/>
                </a:lnTo>
                <a:lnTo>
                  <a:pt x="15729" y="9257"/>
                </a:lnTo>
                <a:lnTo>
                  <a:pt x="15851" y="8939"/>
                </a:lnTo>
                <a:lnTo>
                  <a:pt x="15973" y="8597"/>
                </a:lnTo>
                <a:lnTo>
                  <a:pt x="16047" y="8280"/>
                </a:lnTo>
                <a:lnTo>
                  <a:pt x="16120" y="7938"/>
                </a:lnTo>
                <a:lnTo>
                  <a:pt x="16169" y="7596"/>
                </a:lnTo>
                <a:lnTo>
                  <a:pt x="16217" y="7230"/>
                </a:lnTo>
                <a:lnTo>
                  <a:pt x="16217" y="6888"/>
                </a:lnTo>
                <a:lnTo>
                  <a:pt x="16217" y="6521"/>
                </a:lnTo>
                <a:lnTo>
                  <a:pt x="16169" y="6179"/>
                </a:lnTo>
                <a:lnTo>
                  <a:pt x="16120" y="5838"/>
                </a:lnTo>
                <a:lnTo>
                  <a:pt x="16047" y="5496"/>
                </a:lnTo>
                <a:lnTo>
                  <a:pt x="15973" y="5154"/>
                </a:lnTo>
                <a:lnTo>
                  <a:pt x="15851" y="4836"/>
                </a:lnTo>
                <a:lnTo>
                  <a:pt x="15729" y="4519"/>
                </a:lnTo>
                <a:lnTo>
                  <a:pt x="15582" y="4201"/>
                </a:lnTo>
                <a:lnTo>
                  <a:pt x="15412" y="3884"/>
                </a:lnTo>
                <a:lnTo>
                  <a:pt x="15241" y="3591"/>
                </a:lnTo>
                <a:lnTo>
                  <a:pt x="15045" y="3298"/>
                </a:lnTo>
                <a:lnTo>
                  <a:pt x="14825" y="3029"/>
                </a:lnTo>
                <a:lnTo>
                  <a:pt x="14606" y="2760"/>
                </a:lnTo>
                <a:lnTo>
                  <a:pt x="14361" y="2492"/>
                </a:lnTo>
                <a:lnTo>
                  <a:pt x="14117" y="2247"/>
                </a:lnTo>
                <a:lnTo>
                  <a:pt x="13848" y="2003"/>
                </a:lnTo>
                <a:lnTo>
                  <a:pt x="13555" y="1783"/>
                </a:lnTo>
                <a:lnTo>
                  <a:pt x="13262" y="1563"/>
                </a:lnTo>
                <a:lnTo>
                  <a:pt x="12969" y="1368"/>
                </a:lnTo>
                <a:lnTo>
                  <a:pt x="12652" y="1173"/>
                </a:lnTo>
                <a:lnTo>
                  <a:pt x="12310" y="977"/>
                </a:lnTo>
                <a:lnTo>
                  <a:pt x="11968" y="831"/>
                </a:lnTo>
                <a:lnTo>
                  <a:pt x="11626" y="660"/>
                </a:lnTo>
                <a:lnTo>
                  <a:pt x="11260" y="538"/>
                </a:lnTo>
                <a:lnTo>
                  <a:pt x="10893" y="416"/>
                </a:lnTo>
                <a:lnTo>
                  <a:pt x="10527" y="293"/>
                </a:lnTo>
                <a:lnTo>
                  <a:pt x="10136" y="196"/>
                </a:lnTo>
                <a:lnTo>
                  <a:pt x="9745" y="123"/>
                </a:lnTo>
                <a:lnTo>
                  <a:pt x="9355" y="74"/>
                </a:lnTo>
                <a:lnTo>
                  <a:pt x="8939" y="25"/>
                </a:lnTo>
                <a:lnTo>
                  <a:pt x="8524" y="0"/>
                </a:lnTo>
                <a:close/>
              </a:path>
            </a:pathLst>
          </a:custGeom>
          <a:solidFill>
            <a:srgbClr val="ABE33F">
              <a:alpha val="8115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Shape 274"/>
          <p:cNvSpPr txBox="1">
            <a:spLocks/>
          </p:cNvSpPr>
          <p:nvPr/>
        </p:nvSpPr>
        <p:spPr>
          <a:xfrm>
            <a:off x="3059832" y="3239630"/>
            <a:ext cx="5533800" cy="12065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◆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BE33F"/>
              </a:buClr>
              <a:buSzPts val="2400"/>
              <a:buFont typeface="Karla"/>
              <a:buChar char="◇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●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○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4C52"/>
              </a:buClr>
              <a:buSzPts val="2400"/>
              <a:buFont typeface="Karla"/>
              <a:buChar char="■"/>
              <a:defRPr sz="2400" b="0" i="0" u="none" strike="noStrike" cap="none">
                <a:solidFill>
                  <a:srgbClr val="004C52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You can find more online presentations at</a:t>
            </a:r>
          </a:p>
          <a:p>
            <a:pPr marL="0" indent="0">
              <a:buClr>
                <a:schemeClr val="dk1"/>
              </a:buClr>
              <a:buSzPts val="1100"/>
              <a:buFont typeface="Arial"/>
              <a:buNone/>
            </a:pPr>
            <a:r>
              <a:rPr lang="en" sz="1800" smtClean="0"/>
              <a:t>http:</a:t>
            </a:r>
            <a:r>
              <a:rPr lang="en-CA" sz="1800" smtClean="0"/>
              <a:t>//www.finpricing.com/paperList.html</a:t>
            </a:r>
            <a:endParaRPr lang="en" sz="1800" smtClean="0"/>
          </a:p>
        </p:txBody>
      </p:sp>
    </p:spTree>
    <p:extLst>
      <p:ext uri="{BB962C8B-B14F-4D97-AF65-F5344CB8AC3E}">
        <p14:creationId xmlns:p14="http://schemas.microsoft.com/office/powerpoint/2010/main" val="1440537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91630"/>
            <a:ext cx="7370700" cy="302433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CA" smtClean="0"/>
              <a:t>Summary</a:t>
            </a:r>
            <a:endParaRPr lang="en" smtClean="0"/>
          </a:p>
          <a:p>
            <a:pPr>
              <a:lnSpc>
                <a:spcPct val="150000"/>
              </a:lnSpc>
            </a:pPr>
            <a:r>
              <a:rPr lang="en-US" sz="1600"/>
              <a:t>Margin </a:t>
            </a:r>
            <a:r>
              <a:rPr lang="en-US" sz="1600" smtClean="0"/>
              <a:t>Introduction</a:t>
            </a:r>
          </a:p>
          <a:p>
            <a:pPr lvl="0">
              <a:lnSpc>
                <a:spcPct val="150000"/>
              </a:lnSpc>
            </a:pPr>
            <a:r>
              <a:rPr lang="en-US" sz="1600"/>
              <a:t>Initial Margin Scope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Initial Margin Calculation hierarchy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Sensitivity Calculation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Initial Margin </a:t>
            </a:r>
            <a:r>
              <a:rPr lang="en-US" sz="1600"/>
              <a:t>Calculation </a:t>
            </a:r>
            <a:endParaRPr lang="en-US" sz="160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 smtClean="0"/>
              <a:t>Margin </a:t>
            </a:r>
            <a:r>
              <a:rPr lang="en-US"/>
              <a:t>Introduction</a:t>
            </a:r>
            <a:endParaRPr lang="en-CA"/>
          </a:p>
          <a:p>
            <a:pPr lvl="0"/>
            <a:r>
              <a:rPr lang="en-US" sz="1600"/>
              <a:t>Margin is collateral that one party needs to deposit with a broker or an exchange to cover some or all of the credit risk.</a:t>
            </a:r>
            <a:endParaRPr lang="en-CA" sz="1600"/>
          </a:p>
          <a:p>
            <a:pPr lvl="0"/>
            <a:r>
              <a:rPr lang="en-US" sz="1600"/>
              <a:t>Initial </a:t>
            </a:r>
            <a:r>
              <a:rPr lang="en-US" sz="1600" smtClean="0"/>
              <a:t>Margin is </a:t>
            </a:r>
            <a:r>
              <a:rPr lang="en-US" sz="1600"/>
              <a:t>the amount of collateral required to open a position.</a:t>
            </a:r>
            <a:endParaRPr lang="en-CA" sz="1600"/>
          </a:p>
          <a:p>
            <a:pPr lvl="0"/>
            <a:r>
              <a:rPr lang="en-US" sz="1600"/>
              <a:t>Maintenance </a:t>
            </a:r>
            <a:r>
              <a:rPr lang="en-US" sz="1600" smtClean="0"/>
              <a:t>Margin </a:t>
            </a:r>
            <a:r>
              <a:rPr lang="en-US" sz="1600"/>
              <a:t>is the minimum amount of collateral required to keep the position open after inception.</a:t>
            </a:r>
            <a:endParaRPr lang="en-CA" sz="1600"/>
          </a:p>
          <a:p>
            <a:pPr lvl="0"/>
            <a:r>
              <a:rPr lang="en-US" sz="1600"/>
              <a:t>Margin Balance = Asset value – Borrowed fund</a:t>
            </a:r>
            <a:endParaRPr lang="en-CA" sz="1600"/>
          </a:p>
          <a:p>
            <a:pPr lvl="0"/>
            <a:r>
              <a:rPr lang="en-US" sz="1600"/>
              <a:t>Margin Call: if (Margin balance) &lt; (Maintenance margin), the broker issues a margin call that requires the investor to bring the margin balance back to initial margin.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3416847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899592" y="1419622"/>
            <a:ext cx="7370700" cy="32403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Scope</a:t>
            </a:r>
            <a:endParaRPr lang="en-CA"/>
          </a:p>
          <a:p>
            <a:pPr lvl="0">
              <a:lnSpc>
                <a:spcPct val="150000"/>
              </a:lnSpc>
              <a:spcBef>
                <a:spcPts val="1200"/>
              </a:spcBef>
            </a:pPr>
            <a:r>
              <a:rPr lang="en-US" sz="1600"/>
              <a:t>Initial margin calculation is counterparty-portfolio-based.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 smtClean="0"/>
              <a:t>Initial margin calculation in a bank contains </a:t>
            </a:r>
            <a:r>
              <a:rPr lang="en-US" sz="1600"/>
              <a:t>non-cleared OTC </a:t>
            </a:r>
            <a:r>
              <a:rPr lang="en-US" sz="1600"/>
              <a:t>derivatives </a:t>
            </a:r>
            <a:r>
              <a:rPr lang="en-US" sz="1600" smtClean="0"/>
              <a:t>only as cleared products are already coverred by Exchanges</a:t>
            </a:r>
            <a:endParaRPr lang="en-CA" sz="1600"/>
          </a:p>
          <a:p>
            <a:pPr lvl="0">
              <a:lnSpc>
                <a:spcPct val="150000"/>
              </a:lnSpc>
            </a:pPr>
            <a:r>
              <a:rPr lang="en-US" sz="1600"/>
              <a:t>Derivative trades belonging to a counterparty will be divided </a:t>
            </a:r>
            <a:r>
              <a:rPr lang="en-US" sz="1600"/>
              <a:t>into </a:t>
            </a:r>
            <a:r>
              <a:rPr lang="en-US" sz="1600" smtClean="0"/>
              <a:t>a cleared </a:t>
            </a:r>
            <a:r>
              <a:rPr lang="en-US" sz="1600"/>
              <a:t>portfolio </a:t>
            </a:r>
            <a:r>
              <a:rPr lang="en-US" sz="1600"/>
              <a:t>and </a:t>
            </a:r>
            <a:r>
              <a:rPr lang="en-US" sz="1600" smtClean="0"/>
              <a:t>a non-cleared </a:t>
            </a:r>
            <a:r>
              <a:rPr lang="en-US" sz="1600"/>
              <a:t>portfolio. The initial margin is computed for the non-cleared portfolio.</a:t>
            </a:r>
            <a:endParaRPr lang="en-CA" sz="1600"/>
          </a:p>
        </p:txBody>
      </p:sp>
    </p:spTree>
    <p:extLst>
      <p:ext uri="{BB962C8B-B14F-4D97-AF65-F5344CB8AC3E}">
        <p14:creationId xmlns:p14="http://schemas.microsoft.com/office/powerpoint/2010/main" val="2425898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683568" y="1419622"/>
            <a:ext cx="7704856" cy="28803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Calculation hierarchy</a:t>
            </a:r>
            <a:endParaRPr lang="en-CA"/>
          </a:p>
          <a:p>
            <a:pPr>
              <a:spcBef>
                <a:spcPts val="1200"/>
              </a:spcBef>
            </a:pPr>
            <a:r>
              <a:rPr lang="en-US" sz="1600"/>
              <a:t>Calculation is conducted from the lowest level to </a:t>
            </a:r>
            <a:r>
              <a:rPr lang="en-US" sz="1600"/>
              <a:t>the </a:t>
            </a:r>
            <a:r>
              <a:rPr lang="en-US" sz="1600" smtClean="0"/>
              <a:t>highest one: </a:t>
            </a:r>
            <a:endParaRPr lang="en-US" sz="1600"/>
          </a:p>
          <a:p>
            <a:pPr marL="533400" lvl="1" indent="0">
              <a:lnSpc>
                <a:spcPct val="150000"/>
              </a:lnSpc>
              <a:buNone/>
            </a:pPr>
            <a:r>
              <a:rPr lang="en-US" sz="1400" smtClean="0"/>
              <a:t>risk </a:t>
            </a:r>
            <a:r>
              <a:rPr lang="en-US" sz="1400"/>
              <a:t>factor –&gt; risk bucket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risk measure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risk class </a:t>
            </a:r>
            <a:r>
              <a:rPr lang="en-US" sz="1400">
                <a:sym typeface="Wingdings"/>
              </a:rPr>
              <a:t></a:t>
            </a:r>
            <a:r>
              <a:rPr lang="en-US" sz="1400"/>
              <a:t> product </a:t>
            </a:r>
            <a:r>
              <a:rPr lang="en-US" sz="1400"/>
              <a:t>class </a:t>
            </a:r>
            <a:r>
              <a:rPr lang="en-US" sz="1400" smtClean="0">
                <a:sym typeface="Wingdings"/>
              </a:rPr>
              <a:t></a:t>
            </a:r>
            <a:r>
              <a:rPr lang="en-US" sz="1400" smtClean="0"/>
              <a:t> final initial </a:t>
            </a:r>
            <a:r>
              <a:rPr lang="en-US" sz="1400"/>
              <a:t>margin</a:t>
            </a:r>
            <a:endParaRPr lang="en-CA" sz="1400"/>
          </a:p>
          <a:p>
            <a:pPr lvl="0"/>
            <a:r>
              <a:rPr lang="en-US" sz="1600" smtClean="0"/>
              <a:t>Define </a:t>
            </a:r>
            <a:r>
              <a:rPr lang="en-US" sz="1600"/>
              <a:t>4 product classes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Interest Rates and Foreign </a:t>
            </a:r>
            <a:r>
              <a:rPr lang="en-US" sz="1400"/>
              <a:t>Exchange </a:t>
            </a:r>
            <a:r>
              <a:rPr lang="en-US" sz="1400" smtClean="0"/>
              <a:t>Product (RatesFX</a:t>
            </a:r>
            <a:r>
              <a:rPr lang="en-US" sz="1400"/>
              <a:t>)</a:t>
            </a:r>
            <a:endParaRPr lang="en-CA" sz="1400"/>
          </a:p>
          <a:p>
            <a:pPr lvl="1"/>
            <a:r>
              <a:rPr lang="en-US" sz="1400" smtClean="0"/>
              <a:t>Credit Product</a:t>
            </a:r>
            <a:endParaRPr lang="en-CA" sz="1400"/>
          </a:p>
          <a:p>
            <a:pPr lvl="1"/>
            <a:r>
              <a:rPr lang="en-US" sz="1400" smtClean="0"/>
              <a:t>Equity Product</a:t>
            </a:r>
            <a:endParaRPr lang="en-CA" sz="1400"/>
          </a:p>
          <a:p>
            <a:pPr lvl="1"/>
            <a:r>
              <a:rPr lang="en-US" sz="1400" smtClean="0"/>
              <a:t>Commodity Product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0399998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799288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</a:t>
            </a:r>
            <a:r>
              <a:rPr lang="en-US"/>
              <a:t>Calculation </a:t>
            </a:r>
            <a:r>
              <a:rPr lang="en-US" smtClean="0"/>
              <a:t>hierarchy (Cont</a:t>
            </a:r>
            <a:r>
              <a:rPr lang="en-CA" smtClean="0"/>
              <a:t>’d)</a:t>
            </a:r>
            <a:endParaRPr lang="en-CA"/>
          </a:p>
          <a:p>
            <a:pPr lvl="0"/>
            <a:r>
              <a:rPr lang="en-US" sz="1600"/>
              <a:t>Define 6 risk classes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</a:t>
            </a:r>
            <a:endParaRPr lang="en-CA" sz="1400"/>
          </a:p>
          <a:p>
            <a:pPr lvl="1"/>
            <a:r>
              <a:rPr lang="en-US" sz="1400"/>
              <a:t>Credit (Qualifying</a:t>
            </a:r>
            <a:r>
              <a:rPr lang="en-US" sz="1400"/>
              <a:t>): </a:t>
            </a:r>
            <a:r>
              <a:rPr lang="en-US" sz="1400" smtClean="0"/>
              <a:t>	non-securitization </a:t>
            </a:r>
            <a:r>
              <a:rPr lang="en-US" sz="1400"/>
              <a:t>and simple securitization</a:t>
            </a:r>
            <a:endParaRPr lang="en-CA" sz="1400"/>
          </a:p>
          <a:p>
            <a:pPr lvl="1"/>
            <a:r>
              <a:rPr lang="en-US" sz="1400"/>
              <a:t>Credit (Non-Qualifying</a:t>
            </a:r>
            <a:r>
              <a:rPr lang="en-US" sz="1400"/>
              <a:t>): </a:t>
            </a:r>
            <a:r>
              <a:rPr lang="en-US" sz="1400" smtClean="0"/>
              <a:t>	complex </a:t>
            </a:r>
            <a:r>
              <a:rPr lang="en-US" sz="1400"/>
              <a:t>securitization</a:t>
            </a:r>
            <a:endParaRPr lang="en-CA" sz="1400"/>
          </a:p>
          <a:p>
            <a:pPr lvl="1"/>
            <a:r>
              <a:rPr lang="en-US" sz="1400"/>
              <a:t>Equity</a:t>
            </a:r>
            <a:endParaRPr lang="en-CA" sz="1400"/>
          </a:p>
          <a:p>
            <a:pPr lvl="1"/>
            <a:r>
              <a:rPr lang="en-US" sz="1400"/>
              <a:t>Commodity</a:t>
            </a:r>
            <a:endParaRPr lang="en-CA" sz="1400"/>
          </a:p>
          <a:p>
            <a:pPr lvl="1"/>
            <a:r>
              <a:rPr lang="en-US" sz="1400" smtClean="0"/>
              <a:t>FX</a:t>
            </a:r>
            <a:endParaRPr lang="en-US" sz="1600" smtClean="0"/>
          </a:p>
          <a:p>
            <a:pPr lvl="0"/>
            <a:r>
              <a:rPr lang="en-US" sz="1600" smtClean="0"/>
              <a:t>Define </a:t>
            </a:r>
            <a:r>
              <a:rPr lang="en-US" sz="1600"/>
              <a:t>3 risk measures</a:t>
            </a:r>
            <a:endParaRPr lang="en-CA" sz="1600"/>
          </a:p>
          <a:p>
            <a:pPr lvl="1">
              <a:spcBef>
                <a:spcPts val="600"/>
              </a:spcBef>
            </a:pPr>
            <a:r>
              <a:rPr lang="en-US" sz="1400"/>
              <a:t>Delta</a:t>
            </a:r>
            <a:endParaRPr lang="en-CA" sz="1400"/>
          </a:p>
          <a:p>
            <a:pPr lvl="1"/>
            <a:r>
              <a:rPr lang="en-US" sz="1400"/>
              <a:t>Vega</a:t>
            </a:r>
            <a:endParaRPr lang="en-CA" sz="1400"/>
          </a:p>
          <a:p>
            <a:pPr lvl="1"/>
            <a:r>
              <a:rPr lang="en-US" sz="1400" smtClean="0"/>
              <a:t>Curvature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4126495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p:sp>
        <p:nvSpPr>
          <p:cNvPr id="125" name="Shape 125"/>
          <p:cNvSpPr txBox="1">
            <a:spLocks noGrp="1"/>
          </p:cNvSpPr>
          <p:nvPr>
            <p:ph type="body" idx="1"/>
          </p:nvPr>
        </p:nvSpPr>
        <p:spPr>
          <a:xfrm>
            <a:off x="539552" y="1347614"/>
            <a:ext cx="7992888" cy="338437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6200" lvl="0" indent="0" algn="ctr">
              <a:buNone/>
            </a:pPr>
            <a:r>
              <a:rPr lang="en-US"/>
              <a:t>Initial Margin </a:t>
            </a:r>
            <a:r>
              <a:rPr lang="en-US"/>
              <a:t>Calculation </a:t>
            </a:r>
            <a:r>
              <a:rPr lang="en-US" smtClean="0"/>
              <a:t>hierarchy (Cont</a:t>
            </a:r>
            <a:r>
              <a:rPr lang="en-CA" smtClean="0"/>
              <a:t>’d)</a:t>
            </a:r>
            <a:endParaRPr lang="en-CA"/>
          </a:p>
          <a:p>
            <a:pPr lvl="0"/>
            <a:r>
              <a:rPr lang="en-US" sz="1600"/>
              <a:t>Define risk buckets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 bucket: based on currency (USD, EUR, CAD, …)</a:t>
            </a:r>
            <a:endParaRPr lang="en-CA" sz="1400"/>
          </a:p>
          <a:p>
            <a:pPr lvl="1"/>
            <a:r>
              <a:rPr lang="en-US" sz="1400"/>
              <a:t>Credit bucket: based on credit quality (sovereign, financial, technology, …)</a:t>
            </a:r>
            <a:endParaRPr lang="en-CA" sz="1400"/>
          </a:p>
          <a:p>
            <a:pPr lvl="1"/>
            <a:r>
              <a:rPr lang="en-US" sz="1400"/>
              <a:t>Equity bucket: based on sector (financial, industrial, …)</a:t>
            </a:r>
            <a:endParaRPr lang="en-CA" sz="1400"/>
          </a:p>
          <a:p>
            <a:pPr lvl="1"/>
            <a:r>
              <a:rPr lang="en-US" sz="1400"/>
              <a:t>Commodity bucket: based on commodity type (crude, gas, …)</a:t>
            </a:r>
            <a:endParaRPr lang="en-CA" sz="1400"/>
          </a:p>
          <a:p>
            <a:pPr lvl="1"/>
            <a:r>
              <a:rPr lang="en-US" sz="1400"/>
              <a:t>FX: each FX rate is </a:t>
            </a:r>
            <a:r>
              <a:rPr lang="en-US" sz="1400"/>
              <a:t>a </a:t>
            </a:r>
            <a:r>
              <a:rPr lang="en-US" sz="1400" smtClean="0"/>
              <a:t>bucket</a:t>
            </a:r>
            <a:endParaRPr lang="en-US" sz="1600" smtClean="0"/>
          </a:p>
          <a:p>
            <a:pPr lvl="0"/>
            <a:r>
              <a:rPr lang="en-US" sz="1600" smtClean="0"/>
              <a:t>Define </a:t>
            </a:r>
            <a:r>
              <a:rPr lang="en-US" sz="1600"/>
              <a:t>risk factors</a:t>
            </a:r>
            <a:endParaRPr lang="en-CA" sz="1600"/>
          </a:p>
          <a:p>
            <a:pPr lvl="1">
              <a:spcBef>
                <a:spcPts val="300"/>
              </a:spcBef>
            </a:pPr>
            <a:r>
              <a:rPr lang="en-US" sz="1400"/>
              <a:t>Interest rate curve</a:t>
            </a:r>
            <a:r>
              <a:rPr lang="en-US" sz="1400"/>
              <a:t>: </a:t>
            </a:r>
            <a:r>
              <a:rPr lang="en-US" sz="1400" smtClean="0"/>
              <a:t>	12 yields per curve</a:t>
            </a:r>
            <a:endParaRPr lang="en-CA" sz="1400"/>
          </a:p>
          <a:p>
            <a:pPr lvl="1"/>
            <a:r>
              <a:rPr lang="en-US" sz="1400"/>
              <a:t>Credit curve</a:t>
            </a:r>
            <a:r>
              <a:rPr lang="en-US" sz="1400"/>
              <a:t>: </a:t>
            </a:r>
            <a:r>
              <a:rPr lang="en-US" sz="1400" smtClean="0"/>
              <a:t>	5 spreads per credit cuve</a:t>
            </a:r>
            <a:endParaRPr lang="en-CA" sz="1400"/>
          </a:p>
          <a:p>
            <a:pPr lvl="1"/>
            <a:r>
              <a:rPr lang="en-US" sz="1400"/>
              <a:t>Equity</a:t>
            </a:r>
            <a:r>
              <a:rPr lang="en-US" sz="1400"/>
              <a:t>: </a:t>
            </a:r>
            <a:r>
              <a:rPr lang="en-US" sz="1400" smtClean="0"/>
              <a:t>		spot </a:t>
            </a:r>
            <a:r>
              <a:rPr lang="en-US" sz="1400"/>
              <a:t>price</a:t>
            </a:r>
            <a:endParaRPr lang="en-CA" sz="1400"/>
          </a:p>
          <a:p>
            <a:pPr lvl="1"/>
            <a:r>
              <a:rPr lang="en-US" sz="1400"/>
              <a:t>Commodity</a:t>
            </a:r>
            <a:r>
              <a:rPr lang="en-US" sz="1400"/>
              <a:t>: </a:t>
            </a:r>
            <a:r>
              <a:rPr lang="en-US" sz="1400" smtClean="0"/>
              <a:t>	spot </a:t>
            </a:r>
            <a:r>
              <a:rPr lang="en-US" sz="1400"/>
              <a:t>price</a:t>
            </a:r>
            <a:endParaRPr lang="en-CA" sz="1400"/>
          </a:p>
          <a:p>
            <a:pPr lvl="1"/>
            <a:r>
              <a:rPr lang="en-US" sz="1400"/>
              <a:t>FX</a:t>
            </a:r>
            <a:r>
              <a:rPr lang="en-US" sz="1400"/>
              <a:t>: </a:t>
            </a:r>
            <a:r>
              <a:rPr lang="en-US" sz="1400" smtClean="0"/>
              <a:t>		spot exchange </a:t>
            </a:r>
            <a:r>
              <a:rPr lang="en-US" sz="1400"/>
              <a:t>rate</a:t>
            </a:r>
            <a:endParaRPr lang="en-CA" sz="1400"/>
          </a:p>
        </p:txBody>
      </p:sp>
    </p:spTree>
    <p:extLst>
      <p:ext uri="{BB962C8B-B14F-4D97-AF65-F5344CB8AC3E}">
        <p14:creationId xmlns:p14="http://schemas.microsoft.com/office/powerpoint/2010/main" val="15717512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Sensitivity Calculation</a:t>
                </a:r>
                <a:endParaRPr lang="en-CA"/>
              </a:p>
              <a:p>
                <a:pPr lvl="0"/>
                <a:r>
                  <a:rPr lang="en-US" sz="1800" smtClean="0"/>
                  <a:t>Delta calculation</a:t>
                </a:r>
                <a:endParaRPr lang="en-CA" sz="18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Interest rate (</a:t>
                </a:r>
                <a:r>
                  <a:rPr lang="en-US" sz="1600"/>
                  <a:t>PV01</a:t>
                </a:r>
                <a:r>
                  <a:rPr lang="en-US" sz="1600" smtClean="0"/>
                  <a:t>): 	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  <a:ea typeface="SimSun"/>
                        <a:cs typeface="Times New Roman"/>
                      </a:rPr>
                      <m:t>𝑠</m:t>
                    </m:r>
                    <m:d>
                      <m:d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d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=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𝑟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𝑡</m:t>
                            </m:r>
                          </m:sub>
                        </m:s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+1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𝑏𝑝</m:t>
                        </m:r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,</m:t>
                        </m:r>
                        <m:sSub>
                          <m:sSubPr>
                            <m:ctrlPr>
                              <a:rPr lang="en-CA" sz="1600" i="1">
                                <a:effectLst/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𝑐𝑠</m:t>
                            </m:r>
                          </m:e>
                          <m:sub>
                            <m:r>
                              <a:rPr lang="en-US" sz="1600" i="1">
                                <a:effectLst/>
                                <a:latin typeface="Cambria Math"/>
                                <a:ea typeface="SimSun"/>
                                <a:cs typeface="Times New Roman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−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𝑉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𝑖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(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𝑟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,</m:t>
                    </m:r>
                    <m:sSub>
                      <m:sSubPr>
                        <m:ctrlPr>
                          <a:rPr lang="en-CA" sz="1600" i="1">
                            <a:effectLst/>
                            <a:latin typeface="Cambria Math"/>
                          </a:rPr>
                        </m:ctrlPr>
                      </m:sSubPr>
                      <m:e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𝑐𝑠</m:t>
                        </m:r>
                      </m:e>
                      <m:sub>
                        <m:r>
                          <a:rPr lang="en-US" sz="1600" i="1">
                            <a:effectLst/>
                            <a:latin typeface="Cambria Math"/>
                            <a:ea typeface="SimSun"/>
                            <a:cs typeface="Times New Roman"/>
                          </a:rPr>
                          <m:t>𝑡</m:t>
                        </m:r>
                      </m:sub>
                    </m:sSub>
                    <m:r>
                      <a:rPr lang="en-US" sz="1600" i="1">
                        <a:effectLst/>
                        <a:latin typeface="Cambria Math"/>
                        <a:ea typeface="SimSun"/>
                        <a:cs typeface="Times New Roman"/>
                      </a:rPr>
                      <m:t>)</m:t>
                    </m:r>
                  </m:oMath>
                </a14:m>
                <a:endParaRPr lang="en-US" sz="1600" smtClean="0"/>
              </a:p>
              <a:p>
                <a:pPr marL="533400" lvl="1" indent="0">
                  <a:buNone/>
                </a:pPr>
                <a:r>
                  <a:rPr lang="en-US" sz="140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𝑟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interest rate;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𝑐𝑠</m:t>
                        </m:r>
                      </m:e>
                      <m:sub>
                        <m:r>
                          <a:rPr lang="en-US" sz="1400" i="1"/>
                          <m:t>𝑡</m:t>
                        </m:r>
                      </m:sub>
                    </m:sSub>
                  </m:oMath>
                </a14:m>
                <a:r>
                  <a:rPr lang="en-US" sz="1400"/>
                  <a:t> – credit spread; 1bp – 1 basis point;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𝑉</m:t>
                        </m:r>
                      </m:e>
                      <m:sub>
                        <m:r>
                          <a:rPr lang="en-US" sz="1400" i="1"/>
                          <m:t>𝑖</m:t>
                        </m:r>
                      </m:sub>
                    </m:sSub>
                  </m:oMath>
                </a14:m>
                <a:r>
                  <a:rPr lang="en-US" sz="1400"/>
                  <a:t> – market value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Credit (CS01): 	</a:t>
                </a:r>
                <a14:m>
                  <m:oMath xmlns:m="http://schemas.openxmlformats.org/officeDocument/2006/math">
                    <m:r>
                      <a:rPr lang="en-US" sz="1600" i="1"/>
                      <m:t>𝑠</m:t>
                    </m:r>
                    <m:d>
                      <m:dPr>
                        <m:ctrlPr>
                          <a:rPr lang="en-CA" sz="1600" i="1"/>
                        </m:ctrlPr>
                      </m:dPr>
                      <m:e>
                        <m:r>
                          <a:rPr lang="en-US" sz="1600" i="1"/>
                          <m:t>𝑖</m:t>
                        </m:r>
                        <m:r>
                          <a:rPr lang="en-US" sz="1600" i="1"/>
                          <m:t>,</m:t>
                        </m:r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𝑐𝑠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</m:sub>
                        </m:sSub>
                      </m:e>
                    </m:d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/>
                        </m:ctrlPr>
                      </m:dPr>
                      <m:e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𝑟</m:t>
                            </m:r>
                          </m:e>
                          <m:sub>
                            <m:r>
                              <a:rPr lang="en-US" sz="1600" i="1"/>
                              <m:t>𝑡</m:t>
                            </m:r>
                            <m:r>
                              <a:rPr lang="en-US" sz="1600" i="1"/>
                              <m:t>,</m:t>
                            </m:r>
                          </m:sub>
                        </m:sSub>
                        <m:r>
                          <a:rPr lang="en-US" sz="1600" i="1"/>
                          <m:t>,</m:t>
                        </m:r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𝑐𝑠</m:t>
                            </m:r>
                          </m:e>
                          <m:sub>
                            <m:r>
                              <a:rPr lang="en-US" sz="1600" i="1"/>
                              <m:t>𝑖</m:t>
                            </m:r>
                          </m:sub>
                        </m:sSub>
                        <m:r>
                          <a:rPr lang="en-US" sz="1600" i="1"/>
                          <m:t>+1</m:t>
                        </m:r>
                        <m:r>
                          <a:rPr lang="en-US" sz="1600" i="1"/>
                          <m:t>𝑏𝑝</m:t>
                        </m:r>
                      </m:e>
                    </m:d>
                    <m:r>
                      <a:rPr lang="en-US" sz="1600" i="1"/>
                      <m:t>−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r>
                      <a:rPr lang="en-US" sz="1600" i="1"/>
                      <m:t>(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𝑟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</m:sSub>
                    <m:r>
                      <a:rPr lang="en-US" sz="1600" i="1"/>
                      <m:t>,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𝑐𝑠</m:t>
                        </m:r>
                      </m:e>
                      <m:sub>
                        <m:r>
                          <a:rPr lang="en-US" sz="1600" i="1"/>
                          <m:t>𝑡</m:t>
                        </m:r>
                      </m:sub>
                    </m:sSub>
                    <m:r>
                      <a:rPr lang="en-US" sz="1600" i="1"/>
                      <m:t>)</m:t>
                    </m:r>
                  </m:oMath>
                </a14:m>
                <a:endParaRPr lang="en-CA" sz="16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Equity</a:t>
                </a:r>
                <a:r>
                  <a:rPr lang="en-US" sz="1600" smtClean="0"/>
                  <a:t>:	</a:t>
                </a:r>
                <a:r>
                  <a:rPr lang="en-US" sz="16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𝑠</m:t>
                        </m:r>
                      </m:e>
                      <m:sub>
                        <m:r>
                          <a:rPr lang="en-US" sz="1600" i="1"/>
                          <m:t>𝑖𝑘</m:t>
                        </m:r>
                      </m:sub>
                    </m:sSub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/>
                        </m:ctrlPr>
                      </m:dPr>
                      <m:e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𝐸𝑄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  <m:r>
                          <a:rPr lang="en-US" sz="1600" i="1"/>
                          <m:t>+1%</m:t>
                        </m:r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𝐸𝑄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/>
                      <m:t>−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r>
                      <a:rPr lang="en-US" sz="1600" i="1"/>
                      <m:t>(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𝐸𝑄</m:t>
                        </m:r>
                      </m:e>
                      <m:sub>
                        <m:r>
                          <a:rPr lang="en-US" sz="1600" i="1"/>
                          <m:t>𝑘</m:t>
                        </m:r>
                      </m:sub>
                    </m:sSub>
                    <m:r>
                      <a:rPr lang="en-US" sz="1600" i="1"/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𝐸𝑄</m:t>
                        </m:r>
                      </m:e>
                      <m:sub>
                        <m:r>
                          <a:rPr lang="en-US" sz="1400" i="1"/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price of equity k.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Commodity: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𝑠</m:t>
                        </m:r>
                      </m:e>
                      <m:sub>
                        <m:r>
                          <a:rPr lang="en-US" sz="1600" i="1"/>
                          <m:t>𝑖𝑘</m:t>
                        </m:r>
                      </m:sub>
                    </m:sSub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/>
                        </m:ctrlPr>
                      </m:dPr>
                      <m:e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𝐶𝑇𝑌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  <m:r>
                          <a:rPr lang="en-US" sz="1600" i="1"/>
                          <m:t>+1%</m:t>
                        </m:r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𝐶𝑇𝑌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/>
                      <m:t>−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r>
                      <a:rPr lang="en-US" sz="1600" i="1"/>
                      <m:t>(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𝐶𝑇𝑌</m:t>
                        </m:r>
                      </m:e>
                      <m:sub>
                        <m:r>
                          <a:rPr lang="en-US" sz="1600" i="1"/>
                          <m:t>𝑘</m:t>
                        </m:r>
                      </m:sub>
                    </m:sSub>
                    <m:r>
                      <a:rPr lang="en-US" sz="1600" i="1"/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𝐶𝑇𝑌</m:t>
                        </m:r>
                      </m:e>
                      <m:sub>
                        <m:r>
                          <a:rPr lang="en-US" sz="1400" i="1"/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price of commodity k.</a:t>
                </a:r>
                <a:endParaRPr lang="en-CA" sz="1400"/>
              </a:p>
              <a:p>
                <a:pPr lvl="1">
                  <a:spcBef>
                    <a:spcPts val="300"/>
                  </a:spcBef>
                </a:pPr>
                <a:r>
                  <a:rPr lang="en-US" sz="1600"/>
                  <a:t>FX: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𝑠</m:t>
                        </m:r>
                      </m:e>
                      <m:sub>
                        <m:r>
                          <a:rPr lang="en-US" sz="1600" i="1"/>
                          <m:t>𝑖𝑘</m:t>
                        </m:r>
                      </m:sub>
                    </m:sSub>
                    <m:r>
                      <a:rPr lang="en-US" sz="1600" i="1"/>
                      <m:t>=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d>
                      <m:dPr>
                        <m:ctrlPr>
                          <a:rPr lang="en-CA" sz="1600" i="1"/>
                        </m:ctrlPr>
                      </m:dPr>
                      <m:e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𝐹𝑋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  <m:r>
                          <a:rPr lang="en-US" sz="1600" i="1"/>
                          <m:t>+1%</m:t>
                        </m:r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𝐹𝑋</m:t>
                            </m:r>
                          </m:e>
                          <m:sub>
                            <m:r>
                              <a:rPr lang="en-US" sz="1600" i="1"/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1600" i="1"/>
                      <m:t>−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</m:t>
                        </m:r>
                      </m:e>
                      <m:sub>
                        <m:r>
                          <a:rPr lang="en-US" sz="1600" i="1"/>
                          <m:t>𝑖</m:t>
                        </m:r>
                      </m:sub>
                    </m:sSub>
                    <m:r>
                      <a:rPr lang="en-US" sz="1600" i="1"/>
                      <m:t>(</m:t>
                    </m:r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𝐹𝑋</m:t>
                        </m:r>
                      </m:e>
                      <m:sub>
                        <m:r>
                          <a:rPr lang="en-US" sz="1600" i="1"/>
                          <m:t>𝑘</m:t>
                        </m:r>
                      </m:sub>
                    </m:sSub>
                    <m:r>
                      <a:rPr lang="en-US" sz="1600" i="1"/>
                      <m:t>)</m:t>
                    </m:r>
                  </m:oMath>
                </a14:m>
                <a:endParaRPr lang="en-CA" sz="1600"/>
              </a:p>
              <a:p>
                <a:pPr marL="76200" indent="0">
                  <a:spcBef>
                    <a:spcPts val="0"/>
                  </a:spcBef>
                  <a:buNone/>
                </a:pPr>
                <a:r>
                  <a:rPr lang="en-US" sz="1400" smtClean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𝐹𝑋</m:t>
                        </m:r>
                      </m:e>
                      <m:sub>
                        <m:r>
                          <a:rPr lang="en-US" sz="1400" i="1"/>
                          <m:t>𝑘</m:t>
                        </m:r>
                      </m:sub>
                    </m:sSub>
                  </m:oMath>
                </a14:m>
                <a:r>
                  <a:rPr lang="en-US" sz="1400"/>
                  <a:t> – spot exchange rate of base currency k.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65168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Shape 124"/>
          <p:cNvSpPr txBox="1">
            <a:spLocks noGrp="1"/>
          </p:cNvSpPr>
          <p:nvPr>
            <p:ph type="title"/>
          </p:nvPr>
        </p:nvSpPr>
        <p:spPr>
          <a:xfrm>
            <a:off x="886650" y="398400"/>
            <a:ext cx="7370700" cy="58917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CA" sz="2000" smtClean="0"/>
              <a:t>Initial Margin</a:t>
            </a:r>
            <a:endParaRPr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5" name="Shape 125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76200" lvl="0" indent="0" algn="ctr">
                  <a:buNone/>
                </a:pPr>
                <a:r>
                  <a:rPr lang="en-US" smtClean="0"/>
                  <a:t>Sensitivity Calculation (Cont’d)</a:t>
                </a:r>
                <a:endParaRPr lang="en-CA"/>
              </a:p>
              <a:p>
                <a:pPr lvl="0"/>
                <a:r>
                  <a:rPr lang="en-US" sz="1800" smtClean="0"/>
                  <a:t>Vega calculation</a:t>
                </a:r>
                <a:endParaRPr lang="en-CA" sz="1800"/>
              </a:p>
              <a:p>
                <a:pPr marL="76200" indent="0">
                  <a:buNone/>
                </a:pPr>
                <a:r>
                  <a:rPr lang="en-US" sz="180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𝑉𝑅</m:t>
                        </m:r>
                      </m:e>
                      <m:sub>
                        <m:r>
                          <a:rPr lang="en-US" sz="1600" i="1"/>
                          <m:t>𝑖𝑘</m:t>
                        </m:r>
                      </m:sub>
                    </m:sSub>
                    <m:r>
                      <a:rPr lang="en-US" sz="1600" i="1"/>
                      <m:t>=</m:t>
                    </m:r>
                    <m:nary>
                      <m:naryPr>
                        <m:chr m:val="∑"/>
                        <m:limLoc m:val="undOvr"/>
                        <m:supHide m:val="on"/>
                        <m:ctrlPr>
                          <a:rPr lang="en-CA" sz="1600" i="1"/>
                        </m:ctrlPr>
                      </m:naryPr>
                      <m:sub>
                        <m:r>
                          <a:rPr lang="en-US" sz="1600" i="1"/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CA" sz="1600" i="1"/>
                            </m:ctrlPr>
                          </m:sSubPr>
                          <m:e>
                            <m:r>
                              <a:rPr lang="en-US" sz="1600" i="1"/>
                              <m:t>𝜎</m:t>
                            </m:r>
                          </m:e>
                          <m:sub>
                            <m:r>
                              <a:rPr lang="en-US" sz="1600" i="1"/>
                              <m:t>𝑘𝑗</m:t>
                            </m:r>
                          </m:sub>
                        </m:sSub>
                        <m:f>
                          <m:fPr>
                            <m:ctrlPr>
                              <a:rPr lang="en-CA" sz="1600" i="1"/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CA" sz="1600" i="1"/>
                                </m:ctrlPr>
                              </m:sSubPr>
                              <m:e>
                                <m:r>
                                  <a:rPr lang="en-US" sz="1600" i="1"/>
                                  <m:t>𝑑𝑉</m:t>
                                </m:r>
                              </m:e>
                              <m:sub>
                                <m:r>
                                  <a:rPr lang="en-US" sz="1600" i="1"/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en-US" sz="1600" i="1"/>
                              <m:t>𝑑</m:t>
                            </m:r>
                            <m:r>
                              <a:rPr lang="en-US" sz="1600" i="1"/>
                              <m:t>𝜎</m:t>
                            </m:r>
                          </m:den>
                        </m:f>
                      </m:e>
                    </m:nary>
                  </m:oMath>
                </a14:m>
                <a:r>
                  <a:rPr lang="en-US" sz="1600"/>
                  <a:t>, 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600" i="1"/>
                        </m:ctrlPr>
                      </m:sSubPr>
                      <m:e>
                        <m:r>
                          <a:rPr lang="en-US" sz="1600" i="1"/>
                          <m:t>𝜎</m:t>
                        </m:r>
                      </m:e>
                      <m:sub>
                        <m:r>
                          <a:rPr lang="en-US" sz="1600" i="1"/>
                          <m:t>𝑖𝑘</m:t>
                        </m:r>
                      </m:sub>
                    </m:sSub>
                  </m:oMath>
                </a14:m>
                <a:r>
                  <a:rPr lang="en-US" sz="1600"/>
                  <a:t> – implied volatility</a:t>
                </a:r>
                <a:endParaRPr lang="en-CA" sz="1600"/>
              </a:p>
              <a:p>
                <a:pPr lvl="0">
                  <a:spcBef>
                    <a:spcPts val="1200"/>
                  </a:spcBef>
                </a:pPr>
                <a:r>
                  <a:rPr lang="en-US" sz="1800" smtClean="0"/>
                  <a:t>Curvature calculation</a:t>
                </a:r>
              </a:p>
              <a:p>
                <a:pPr marL="76200" lvl="0" indent="0">
                  <a:buNone/>
                </a:pPr>
                <a:endParaRPr lang="en-CA" sz="1800" smtClean="0"/>
              </a:p>
              <a:p>
                <a:pPr marL="76200" lvl="0" indent="0">
                  <a:buNone/>
                </a:pPr>
                <a:endParaRPr lang="en-CA" sz="1800" smtClean="0"/>
              </a:p>
              <a:p>
                <a:pPr marL="76200" indent="0">
                  <a:buNone/>
                </a:pPr>
                <a:r>
                  <a:rPr lang="en-US" sz="1400"/>
                  <a:t> </a:t>
                </a:r>
                <a:r>
                  <a:rPr lang="en-US" sz="1400" smtClean="0"/>
                  <a:t>        where 	           is </a:t>
                </a:r>
                <a:r>
                  <a:rPr lang="en-US" sz="1400"/>
                  <a:t>a scaling factor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sz="1400" i="1"/>
                        </m:ctrlPr>
                      </m:sSubPr>
                      <m:e>
                        <m:r>
                          <a:rPr lang="en-US" sz="1400" i="1"/>
                          <m:t>𝑡</m:t>
                        </m:r>
                      </m:e>
                      <m:sub>
                        <m:r>
                          <a:rPr lang="en-US" sz="1400" i="1"/>
                          <m:t>𝑘𝑗</m:t>
                        </m:r>
                      </m:sub>
                    </m:sSub>
                  </m:oMath>
                </a14:m>
                <a:r>
                  <a:rPr lang="en-US" sz="1400"/>
                  <a:t> is the expiry date.</a:t>
                </a:r>
                <a:endParaRPr lang="en-CA" sz="1400"/>
              </a:p>
            </p:txBody>
          </p:sp>
        </mc:Choice>
        <mc:Fallback>
          <p:sp>
            <p:nvSpPr>
              <p:cNvPr id="125" name="Shape 125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539552" y="1347614"/>
                <a:ext cx="7992888" cy="338437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166" y="3189954"/>
            <a:ext cx="1512168" cy="5040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3795886"/>
            <a:ext cx="1238250" cy="361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01644287"/>
      </p:ext>
    </p:extLst>
  </p:cSld>
  <p:clrMapOvr>
    <a:masterClrMapping/>
  </p:clrMapOvr>
</p:sld>
</file>

<file path=ppt/theme/theme1.xml><?xml version="1.0" encoding="utf-8"?>
<a:theme xmlns:a="http://schemas.openxmlformats.org/drawingml/2006/main" name="Escal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1710</TotalTime>
  <Words>469</Words>
  <Application>Microsoft Office PowerPoint</Application>
  <PresentationFormat>On-screen Show (16:9)</PresentationFormat>
  <Paragraphs>110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Raleway</vt:lpstr>
      <vt:lpstr>Cambria Math</vt:lpstr>
      <vt:lpstr>Karla</vt:lpstr>
      <vt:lpstr>Wingdings</vt:lpstr>
      <vt:lpstr>Times New Roman</vt:lpstr>
      <vt:lpstr>SimSun</vt:lpstr>
      <vt:lpstr>Escalus template</vt:lpstr>
      <vt:lpstr> Initial Margin: Standardized Approach  Tom Mills  FinPricing  http://www.finpricing.com  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Initial Margin</vt:lpstr>
      <vt:lpstr>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Tom</dc:creator>
  <cp:lastModifiedBy>tim</cp:lastModifiedBy>
  <cp:revision>114</cp:revision>
  <dcterms:modified xsi:type="dcterms:W3CDTF">2018-04-11T22:57:36Z</dcterms:modified>
</cp:coreProperties>
</file>