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4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7" r:id="rId13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Karla" panose="020B0604020202020204" charset="0"/>
      <p:regular r:id="rId16"/>
      <p:bold r:id="rId17"/>
      <p:italic r:id="rId18"/>
      <p:boldItalic r:id="rId19"/>
    </p:embeddedFont>
    <p:embeddedFont>
      <p:font typeface="Gulim" panose="020B0600000101010101" pitchFamily="34" charset="-127"/>
      <p:regular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102" d="100"/>
          <a:sy n="102" d="100"/>
        </p:scale>
        <p:origin x="-4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619672" y="2139702"/>
            <a:ext cx="604867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smtClean="0"/>
              <a:t/>
            </a:r>
            <a:br>
              <a:rPr lang="en" sz="4400" smtClean="0"/>
            </a:br>
            <a:r>
              <a:rPr lang="en-US" sz="4400"/>
              <a:t>Incremental Risk Charge (IRC)</a:t>
            </a:r>
            <a:r>
              <a:rPr lang="en-CA" sz="4400"/>
              <a:t/>
            </a:r>
            <a:br>
              <a:rPr lang="en-CA" sz="440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03598"/>
                <a:ext cx="7632848" cy="367240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Implementation</a:t>
                </a:r>
                <a:endParaRPr lang="en-CA"/>
              </a:p>
              <a:p>
                <a:pPr lvl="0"/>
                <a:r>
                  <a:rPr lang="en-US" sz="1600"/>
                  <a:t>Find all debt and credit deals.</a:t>
                </a:r>
                <a:endParaRPr lang="en-CA" sz="1600"/>
              </a:p>
              <a:p>
                <a:pPr lvl="0"/>
                <a:r>
                  <a:rPr lang="en-US" sz="1600"/>
                  <a:t>Banks can assign a liquidity horizon to each deal under conservative assumption. The liquidity horizon has a floor of 3 months</a:t>
                </a:r>
                <a:endParaRPr lang="en-CA" sz="1600"/>
              </a:p>
              <a:p>
                <a:pPr lvl="0"/>
                <a:r>
                  <a:rPr lang="en-US" sz="1600"/>
                  <a:t>Divide deals into portfolios based on liquidity horizons. </a:t>
                </a:r>
                <a:endParaRPr lang="en-CA" sz="1600"/>
              </a:p>
              <a:p>
                <a:pPr lvl="0"/>
                <a:r>
                  <a:rPr lang="en-US" sz="1600"/>
                  <a:t>Assuming that a portfolio has 3-months liquidity horizon, compute 3-month loss </a:t>
                </a:r>
                <a:r>
                  <a:rPr lang="en-US" sz="1600"/>
                  <a:t>distribution </a:t>
                </a:r>
                <a:r>
                  <a:rPr lang="en-US" sz="1600"/>
                  <a:t> </a:t>
                </a:r>
                <a:r>
                  <a:rPr lang="en-US" sz="1600" smtClean="0"/>
                  <a:t>as follows</a:t>
                </a:r>
                <a:endParaRPr lang="en-CA" sz="1600"/>
              </a:p>
              <a:p>
                <a:pPr lvl="1"/>
                <a:r>
                  <a:rPr lang="en-US" sz="1400"/>
                  <a:t>Simulate default and migration at 3 months</a:t>
                </a:r>
                <a:endParaRPr lang="en-CA" sz="1400"/>
              </a:p>
              <a:p>
                <a:pPr lvl="1"/>
                <a:r>
                  <a:rPr lang="en-US" sz="1400"/>
                  <a:t>If default: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𝐷𝑒𝑓𝑎𝑢𝑙𝑡𝐿𝑜𝑠𝑠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,3</m:t>
                        </m:r>
                        <m:r>
                          <a:rPr lang="en-US" sz="1400" i="1"/>
                          <m:t>𝑚</m:t>
                        </m:r>
                      </m:sub>
                    </m:sSub>
                    <m:r>
                      <a:rPr lang="en-US" sz="1400" i="1"/>
                      <m:t>=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𝐸𝑥𝑝𝑜𝑠𝑢𝑟𝑒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,3</m:t>
                        </m:r>
                        <m:r>
                          <a:rPr lang="en-US" sz="1400" i="1"/>
                          <m:t>𝑚</m:t>
                        </m:r>
                      </m:sub>
                    </m:sSub>
                    <m:r>
                      <a:rPr lang="en-US" sz="1400" i="1"/>
                      <m:t>∗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𝐿𝐺𝐷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	</a:t>
                </a:r>
                <a:endParaRPr lang="en-CA" sz="1400"/>
              </a:p>
              <a:p>
                <a:pPr lvl="1"/>
                <a:r>
                  <a:rPr lang="en-US" sz="1400"/>
                  <a:t>If rating change: </a:t>
                </a:r>
                <a:r>
                  <a:rPr lang="en-US" sz="140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𝑀𝑖𝑔𝑟𝑎𝑡𝑖𝑜𝑛𝐿𝑜𝑠𝑠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,3</m:t>
                        </m:r>
                        <m:r>
                          <a:rPr lang="en-US" sz="1400" i="1"/>
                          <m:t>𝑚</m:t>
                        </m:r>
                      </m:sub>
                    </m:sSub>
                    <m:r>
                      <a:rPr lang="en-US" sz="1400" i="1"/>
                      <m:t>=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𝑀𝑇𝑀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,3</m:t>
                        </m:r>
                        <m:r>
                          <a:rPr lang="en-US" sz="1400" i="1"/>
                          <m:t>𝑚</m:t>
                        </m:r>
                        <m:r>
                          <a:rPr lang="en-US" sz="1400" i="1"/>
                          <m:t>,</m:t>
                        </m:r>
                        <m:r>
                          <a:rPr lang="en-US" sz="1400" i="1"/>
                          <m:t>𝑛𝑒𝑤𝑅𝑎𝑡𝑖𝑛𝑔</m:t>
                        </m:r>
                      </m:sub>
                    </m:sSub>
                    <m:r>
                      <a:rPr lang="en-US" sz="1400" i="1"/>
                      <m:t>−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𝑀𝑇𝑀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  <m:r>
                          <a:rPr lang="en-US" sz="1400" i="1"/>
                          <m:t>,0,</m:t>
                        </m:r>
                        <m:r>
                          <a:rPr lang="en-US" sz="1400" i="1"/>
                          <m:t>𝑜𝑙𝑑𝑅𝑎𝑡𝑖𝑛𝑔</m:t>
                        </m:r>
                      </m:sub>
                    </m:sSub>
                  </m:oMath>
                </a14:m>
                <a:endParaRPr lang="en-CA" sz="1400"/>
              </a:p>
              <a:p>
                <a:pPr lvl="1"/>
                <a:r>
                  <a:rPr lang="en-US" sz="1400"/>
                  <a:t>Total loss: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𝑙𝑜𝑠𝑠</m:t>
                        </m:r>
                      </m:e>
                      <m:sub>
                        <m:r>
                          <a:rPr lang="en-US" sz="1400" i="1"/>
                          <m:t>3</m:t>
                        </m:r>
                        <m:r>
                          <a:rPr lang="en-US" sz="1400" i="1"/>
                          <m:t>𝑚</m:t>
                        </m:r>
                      </m:sub>
                    </m:sSub>
                    <m:r>
                      <a:rPr lang="en-US" sz="1400" i="1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400" i="1"/>
                        </m:ctrlPr>
                      </m:naryPr>
                      <m:sub>
                        <m:r>
                          <a:rPr lang="en-US" sz="1400" i="1"/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400" i="1"/>
                            </m:ctrlPr>
                          </m:sSubPr>
                          <m:e>
                            <m:r>
                              <a:rPr lang="en-US" sz="1400" i="1"/>
                              <m:t>𝐷𝑒𝑓𝑎𝑢𝑙𝑡𝐿𝑜𝑠𝑠</m:t>
                            </m:r>
                          </m:e>
                          <m:sub>
                            <m:r>
                              <a:rPr lang="en-US" sz="1400" i="1"/>
                              <m:t>𝑖</m:t>
                            </m:r>
                            <m:r>
                              <a:rPr lang="en-US" sz="1400" i="1"/>
                              <m:t>,3</m:t>
                            </m:r>
                            <m:r>
                              <a:rPr lang="en-US" sz="1400" i="1"/>
                              <m:t>𝑚</m:t>
                            </m:r>
                          </m:sub>
                        </m:sSub>
                        <m:r>
                          <a:rPr lang="en-US" sz="1400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400" i="1"/>
                                </m:ctrlPr>
                              </m:sSubPr>
                              <m:e>
                                <m:r>
                                  <a:rPr lang="en-US" sz="1400" i="1"/>
                                  <m:t>𝑀𝑖𝑔𝑟𝑎𝑡𝑖𝑜𝑛𝐿𝑜𝑠𝑠</m:t>
                                </m:r>
                              </m:e>
                              <m:sub>
                                <m:r>
                                  <a:rPr lang="en-US" sz="1400" i="1"/>
                                  <m:t>𝑗</m:t>
                                </m:r>
                                <m:r>
                                  <a:rPr lang="en-US" sz="1400" i="1"/>
                                  <m:t>,3</m:t>
                                </m:r>
                                <m:r>
                                  <a:rPr lang="en-US" sz="1400" i="1"/>
                                  <m:t>𝑚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CA" sz="1400"/>
              </a:p>
              <a:p>
                <a:pPr lvl="1"/>
                <a:r>
                  <a:rPr lang="en-US" sz="1400"/>
                  <a:t>Repeat for all scenarios to generate 3 month loss distribution</a:t>
                </a:r>
                <a:endParaRPr lang="en-CA" sz="1400"/>
              </a:p>
              <a:p>
                <a:pPr lvl="0"/>
                <a:endParaRPr lang="en-CA" sz="160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03598"/>
                <a:ext cx="7632848" cy="3672408"/>
              </a:xfrm>
              <a:prstGeom prst="rect">
                <a:avLst/>
              </a:prstGeom>
              <a:blipFill rotWithShape="1">
                <a:blip r:embed="rId3"/>
                <a:stretch>
                  <a:fillRect b="-281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337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419622"/>
            <a:ext cx="7632848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mtClean="0"/>
              <a:t>Implementation (Cont’d)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Based on the constant level of risk assumption, the 3-6 months, 6-9 months and 9-12 months loss distributions are just the copy of 0-3 months lost distribution.</a:t>
            </a:r>
            <a:endParaRPr lang="en-CA" sz="1600"/>
          </a:p>
          <a:p>
            <a:pPr lvl="0"/>
            <a:r>
              <a:rPr lang="en-US" sz="1600"/>
              <a:t>The 1-year loss distribution is the convolution of 4 copies of the first 3-month loss distribution.</a:t>
            </a:r>
            <a:endParaRPr lang="en-CA" sz="1600"/>
          </a:p>
          <a:p>
            <a:pPr lvl="0"/>
            <a:r>
              <a:rPr lang="en-US" sz="1600"/>
              <a:t>IRC = 99.9% quantile of the 1-year loss distribution</a:t>
            </a:r>
            <a:endParaRPr lang="en-CA" sz="1600"/>
          </a:p>
          <a:p>
            <a:pPr marL="76200" lvl="0" indent="0">
              <a:buNone/>
            </a:pPr>
            <a:endParaRPr lang="en-CA" sz="1600"/>
          </a:p>
          <a:p>
            <a:pPr marL="76200" indent="0">
              <a:buNone/>
            </a:pP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8378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3059832" y="3239630"/>
            <a:ext cx="5533800" cy="120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can find more online </a:t>
            </a:r>
            <a:r>
              <a:rPr lang="en" sz="1800" smtClean="0"/>
              <a:t>details</a:t>
            </a:r>
            <a:r>
              <a:rPr lang="en" sz="1800" smtClean="0"/>
              <a:t> </a:t>
            </a:r>
            <a:r>
              <a:rPr lang="en" sz="1800" smtClean="0"/>
              <a:t>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</a:t>
            </a:r>
            <a:r>
              <a:rPr lang="en-CA" sz="1800" smtClean="0"/>
              <a:t>www.finpricing.com/lib/irc.pdf</a:t>
            </a:r>
            <a:endParaRPr lang="en" sz="1800" smtClean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 lvl="0"/>
            <a:r>
              <a:rPr lang="en-US" sz="1600"/>
              <a:t>Market Risk Types</a:t>
            </a:r>
            <a:endParaRPr lang="en-CA" sz="1600"/>
          </a:p>
          <a:p>
            <a:pPr lvl="0"/>
            <a:r>
              <a:rPr lang="en-US" sz="1600"/>
              <a:t>IRC Definition</a:t>
            </a:r>
            <a:endParaRPr lang="en-CA" sz="1600"/>
          </a:p>
          <a:p>
            <a:pPr lvl="0"/>
            <a:r>
              <a:rPr lang="en-US" sz="1600"/>
              <a:t>IRC Scope</a:t>
            </a:r>
            <a:endParaRPr lang="en-CA" sz="1600"/>
          </a:p>
          <a:p>
            <a:pPr lvl="0"/>
            <a:r>
              <a:rPr lang="en-US" sz="1600"/>
              <a:t>IRC Main Features</a:t>
            </a:r>
            <a:endParaRPr lang="en-CA" sz="1600"/>
          </a:p>
          <a:p>
            <a:pPr lvl="0"/>
            <a:r>
              <a:rPr lang="en-US" sz="1600" smtClean="0"/>
              <a:t>Default </a:t>
            </a:r>
            <a:r>
              <a:rPr lang="en-US" sz="1600"/>
              <a:t>and </a:t>
            </a:r>
            <a:r>
              <a:rPr lang="en-US" sz="1600" smtClean="0"/>
              <a:t>Migration Simulation</a:t>
            </a:r>
          </a:p>
          <a:p>
            <a:r>
              <a:rPr lang="en-US" sz="1600"/>
              <a:t>Constant level of risk</a:t>
            </a:r>
            <a:endParaRPr lang="en-CA" sz="1600"/>
          </a:p>
          <a:p>
            <a:r>
              <a:rPr lang="en-US" sz="1600" smtClean="0"/>
              <a:t>Implementation</a:t>
            </a:r>
            <a:endParaRPr lang="en-CA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27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Market Risk Types</a:t>
            </a:r>
            <a:endParaRPr lang="en-CA"/>
          </a:p>
          <a:p>
            <a:pPr lvl="0">
              <a:spcBef>
                <a:spcPts val="1200"/>
              </a:spcBef>
            </a:pPr>
            <a:r>
              <a:rPr lang="en-US" sz="1600"/>
              <a:t>General market risk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Idiosyncratic or specific risk</a:t>
            </a:r>
            <a:r>
              <a:rPr lang="en-US" sz="1600"/>
              <a:t>: </a:t>
            </a:r>
            <a:r>
              <a:rPr lang="en-US" sz="1600" smtClean="0"/>
              <a:t>such as equity </a:t>
            </a:r>
            <a:r>
              <a:rPr lang="en-US" sz="1600"/>
              <a:t>specific risk and debt specific risk</a:t>
            </a:r>
            <a:endParaRPr lang="en-CA" sz="1600"/>
          </a:p>
          <a:p>
            <a:pPr lvl="0">
              <a:spcBef>
                <a:spcPts val="1200"/>
              </a:spcBef>
            </a:pPr>
            <a:r>
              <a:rPr lang="en-US" sz="1600"/>
              <a:t>Even risk (e.g., default or migration</a:t>
            </a:r>
            <a:r>
              <a:rPr lang="en-US" sz="1600"/>
              <a:t>): </a:t>
            </a:r>
            <a:r>
              <a:rPr lang="en-US" sz="1600" smtClean="0"/>
              <a:t>IRC is intended to capture even risk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73202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347614"/>
            <a:ext cx="7370700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IRC Definition</a:t>
            </a:r>
            <a:endParaRPr lang="en-CA"/>
          </a:p>
          <a:p>
            <a:pPr lvl="0"/>
            <a:r>
              <a:rPr lang="en-US" sz="1600"/>
              <a:t>The incremental risk charge (IRC) is a new regulatory requirement from the Basel Committee in response to </a:t>
            </a:r>
            <a:r>
              <a:rPr lang="en-US" sz="1600"/>
              <a:t>the </a:t>
            </a:r>
            <a:r>
              <a:rPr lang="en-US" sz="1600" smtClean="0"/>
              <a:t>financial </a:t>
            </a:r>
            <a:r>
              <a:rPr lang="en-US" sz="1600"/>
              <a:t>crisis.</a:t>
            </a:r>
            <a:endParaRPr lang="en-CA" sz="1600"/>
          </a:p>
          <a:p>
            <a:pPr lvl="0"/>
            <a:r>
              <a:rPr lang="en-US" sz="1600"/>
              <a:t>IRC supplements existing Value-at-Risk (VaR) and captures the loss due to default and migration events at a </a:t>
            </a:r>
            <a:r>
              <a:rPr lang="en-US" sz="1600" b="1"/>
              <a:t>99.9%</a:t>
            </a:r>
            <a:r>
              <a:rPr lang="en-US" sz="1600"/>
              <a:t> confidence level over a </a:t>
            </a:r>
            <a:r>
              <a:rPr lang="en-US" sz="1600" b="1"/>
              <a:t>one-year</a:t>
            </a:r>
            <a:r>
              <a:rPr lang="en-US" sz="1600"/>
              <a:t> capital </a:t>
            </a:r>
            <a:r>
              <a:rPr lang="en-US" sz="1600"/>
              <a:t>horizon</a:t>
            </a:r>
            <a:r>
              <a:rPr lang="en-US" sz="1600" smtClean="0"/>
              <a:t>.</a:t>
            </a:r>
          </a:p>
          <a:p>
            <a:pPr lvl="0"/>
            <a:endParaRPr lang="en-US" sz="1600"/>
          </a:p>
          <a:p>
            <a:pPr marL="76200" indent="0" algn="ctr">
              <a:buNone/>
            </a:pPr>
            <a:r>
              <a:rPr lang="en-US"/>
              <a:t>IRC Scope</a:t>
            </a:r>
            <a:endParaRPr lang="en-CA"/>
          </a:p>
          <a:p>
            <a:pPr lvl="0"/>
            <a:r>
              <a:rPr lang="en-US" sz="1600"/>
              <a:t>Debt instruments are subject to IRC.</a:t>
            </a:r>
            <a:endParaRPr lang="en-CA" sz="1600"/>
          </a:p>
          <a:p>
            <a:pPr lvl="0"/>
            <a:r>
              <a:rPr lang="en-US" sz="1600"/>
              <a:t>Credit products, including </a:t>
            </a:r>
            <a:r>
              <a:rPr lang="en-US" sz="1600"/>
              <a:t>structured </a:t>
            </a:r>
            <a:r>
              <a:rPr lang="en-US" sz="1600" smtClean="0"/>
              <a:t>credit, are included in IRC.</a:t>
            </a:r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792411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347614"/>
            <a:ext cx="7632848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IRC Main Features</a:t>
            </a:r>
            <a:endParaRPr lang="en-CA"/>
          </a:p>
          <a:p>
            <a:pPr lvl="0"/>
            <a:r>
              <a:rPr lang="en-US" sz="1600" smtClean="0"/>
              <a:t>Liquidity </a:t>
            </a:r>
            <a:r>
              <a:rPr lang="en-US" sz="1600"/>
              <a:t>is explicitly modeled in IRC through liquidity horizon and constant level of risk.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Constant level </a:t>
            </a:r>
            <a:r>
              <a:rPr lang="en-US" sz="1600"/>
              <a:t>of </a:t>
            </a:r>
            <a:r>
              <a:rPr lang="en-US" sz="1600" smtClean="0"/>
              <a:t>risk </a:t>
            </a:r>
            <a:r>
              <a:rPr lang="en-US" sz="1600"/>
              <a:t>assumption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Hold portfolio constant over liquidity horizon</a:t>
            </a:r>
            <a:endParaRPr lang="en-CA" sz="1400"/>
          </a:p>
          <a:p>
            <a:pPr lvl="1"/>
            <a:r>
              <a:rPr lang="en-US" sz="1400"/>
              <a:t>Rebalance any default, downgraded, or upgraded positions at the beginning of each liquidity horizon </a:t>
            </a:r>
            <a:endParaRPr lang="en-CA" sz="1400"/>
          </a:p>
          <a:p>
            <a:pPr lvl="1"/>
            <a:r>
              <a:rPr lang="en-US" sz="1400"/>
              <a:t>Roll over any matured positions at the beginning of each horizon</a:t>
            </a:r>
            <a:endParaRPr lang="en-CA" sz="1400"/>
          </a:p>
          <a:p>
            <a:pPr>
              <a:spcBef>
                <a:spcPts val="300"/>
              </a:spcBef>
            </a:pPr>
            <a:r>
              <a:rPr lang="en-US" sz="1600"/>
              <a:t>Default </a:t>
            </a:r>
            <a:r>
              <a:rPr lang="en-US" sz="1600"/>
              <a:t>and </a:t>
            </a:r>
            <a:r>
              <a:rPr lang="en-US" sz="1600" smtClean="0"/>
              <a:t>migration </a:t>
            </a:r>
            <a:r>
              <a:rPr lang="en-US" sz="1600"/>
              <a:t>need </a:t>
            </a:r>
            <a:r>
              <a:rPr lang="en-US" sz="1600"/>
              <a:t>to </a:t>
            </a:r>
            <a:r>
              <a:rPr lang="en-US" sz="1600" smtClean="0"/>
              <a:t>be simulated </a:t>
            </a:r>
            <a:r>
              <a:rPr lang="en-US" sz="1600"/>
              <a:t>for one-year horizon.</a:t>
            </a:r>
            <a:endParaRPr lang="en-CA" sz="1600"/>
          </a:p>
          <a:p>
            <a:pPr>
              <a:spcBef>
                <a:spcPts val="300"/>
              </a:spcBef>
            </a:pPr>
            <a:r>
              <a:rPr lang="en-US" sz="1600" smtClean="0"/>
              <a:t>Concentration </a:t>
            </a:r>
            <a:r>
              <a:rPr lang="en-US" sz="1600"/>
              <a:t>measures the degree of a portfolio diversification</a:t>
            </a:r>
            <a:r>
              <a:rPr lang="en-US" sz="1600"/>
              <a:t>. </a:t>
            </a:r>
            <a:endParaRPr lang="en-US" sz="1600"/>
          </a:p>
          <a:p>
            <a:pPr marL="533400" lvl="1" indent="0">
              <a:buNone/>
            </a:pPr>
            <a:r>
              <a:rPr lang="en-US" sz="1400" smtClean="0"/>
              <a:t>For </a:t>
            </a:r>
            <a:r>
              <a:rPr lang="en-US" sz="1400"/>
              <a:t>example, if a significant number of issuers belong to a certain category, the portfolio is a concentrated one.</a:t>
            </a:r>
            <a:endParaRPr lang="en-CA" sz="1400"/>
          </a:p>
          <a:p>
            <a:pPr lvl="0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837992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Default and Migration Simulation</a:t>
                </a:r>
                <a:endParaRPr lang="en-CA"/>
              </a:p>
              <a:p>
                <a:pPr lvl="0">
                  <a:lnSpc>
                    <a:spcPct val="150000"/>
                  </a:lnSpc>
                </a:pPr>
                <a:r>
                  <a:rPr lang="en-US" sz="1600"/>
                  <a:t>Default and credit migration is commonly modeled by an </a:t>
                </a:r>
                <a:r>
                  <a:rPr lang="en-US" sz="1600"/>
                  <a:t>asset </a:t>
                </a:r>
                <a:r>
                  <a:rPr lang="en-US" sz="1600" smtClean="0"/>
                  <a:t>model:</a:t>
                </a:r>
                <a:endParaRPr lang="en-CA" sz="1600"/>
              </a:p>
              <a:p>
                <a:pPr marL="76200" indent="0">
                  <a:lnSpc>
                    <a:spcPct val="150000"/>
                  </a:lnSpc>
                  <a:buNone/>
                </a:pPr>
                <a:r>
                  <a:rPr lang="en-US" sz="1600"/>
                  <a:t>	</a:t>
                </a:r>
                <a:endParaRPr lang="en-US" sz="1600" smtClean="0"/>
              </a:p>
              <a:p>
                <a:pPr marL="76200" indent="0">
                  <a:lnSpc>
                    <a:spcPct val="150000"/>
                  </a:lnSpc>
                  <a:buNone/>
                </a:pPr>
                <a:r>
                  <a:rPr lang="en-US" sz="1400" smtClean="0"/>
                  <a:t>           where </a:t>
                </a:r>
              </a:p>
              <a:p>
                <a:pPr marL="533400" lvl="1" indent="0">
                  <a:buNone/>
                </a:pPr>
                <a:r>
                  <a:rPr lang="en-US" sz="1400">
                    <a:latin typeface="Gulim"/>
                    <a:ea typeface="Gulim"/>
                  </a:rPr>
                  <a:t>	</a:t>
                </a:r>
                <a:r>
                  <a:rPr lang="en-US" sz="1400" smtClean="0">
                    <a:latin typeface="Gulim"/>
                    <a:ea typeface="Gulim"/>
                  </a:rPr>
                  <a:t>     </a:t>
                </a:r>
                <a:r>
                  <a:rPr lang="el-GR" sz="1400" smtClean="0">
                    <a:latin typeface="Gulim"/>
                    <a:ea typeface="Gulim"/>
                  </a:rPr>
                  <a:t>φ</a:t>
                </a:r>
                <a:r>
                  <a:rPr lang="en-CA" sz="1400" smtClean="0">
                    <a:latin typeface="Gulim"/>
                    <a:ea typeface="Gulim"/>
                  </a:rPr>
                  <a:t> </a:t>
                </a:r>
                <a:r>
                  <a:rPr lang="en-CA" sz="1400" smtClean="0">
                    <a:latin typeface="Karla" panose="020B0604020202020204" charset="0"/>
                    <a:ea typeface="Karla" panose="020B0604020202020204" charset="0"/>
                  </a:rPr>
                  <a:t>is t</a:t>
                </a:r>
                <a:r>
                  <a:rPr lang="en-US" sz="1400" smtClean="0"/>
                  <a:t>he </a:t>
                </a:r>
                <a:r>
                  <a:rPr lang="en-US" sz="1400"/>
                  <a:t>systematic </a:t>
                </a:r>
                <a:r>
                  <a:rPr lang="en-US" sz="1400" smtClean="0"/>
                  <a:t>risk; </a:t>
                </a:r>
                <a:endParaRPr lang="en-CA" sz="140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/>
                  <a:t>	</a:t>
                </a:r>
                <a:r>
                  <a:rPr lang="en-US" sz="1400" smtClean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𝜀</m:t>
                        </m:r>
                      </m:e>
                      <m:sub>
                        <m:r>
                          <a:rPr lang="en-CA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smtClean="0"/>
                  <a:t> is the </a:t>
                </a:r>
                <a:r>
                  <a:rPr lang="en-US" sz="1400"/>
                  <a:t>idiosyncratic risk for </a:t>
                </a:r>
                <a:r>
                  <a:rPr lang="en-US" sz="1400"/>
                  <a:t>issuer/obligor </a:t>
                </a:r>
                <a:r>
                  <a:rPr lang="en-US" sz="1400" i="1"/>
                  <a:t>i</a:t>
                </a:r>
                <a:r>
                  <a:rPr lang="en-US" sz="1400" i="1" smtClean="0"/>
                  <a:t>;</a:t>
                </a:r>
                <a:endParaRPr lang="en-CA" sz="1400" i="1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 smtClean="0"/>
                  <a:t>	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 smtClean="0">
                            <a:latin typeface="Cambria Math"/>
                            <a:ea typeface="Cambria Math"/>
                          </a:rPr>
                          <m:t>𝛽</m:t>
                        </m:r>
                      </m:e>
                      <m:sub>
                        <m:r>
                          <a:rPr lang="en-CA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1400" b="0" i="1" smtClean="0">
                        <a:latin typeface="Cambria Math"/>
                      </a:rPr>
                      <m:t>  </m:t>
                    </m:r>
                    <m:r>
                      <a:rPr lang="en-CA" sz="1400" b="0" i="1" smtClean="0">
                        <a:latin typeface="Cambria Math"/>
                      </a:rPr>
                      <m:t>𝑖𝑠</m:t>
                    </m:r>
                  </m:oMath>
                </a14:m>
                <a:r>
                  <a:rPr lang="en-US" sz="1400" smtClean="0"/>
                  <a:t> the </a:t>
                </a:r>
                <a:r>
                  <a:rPr lang="en-US" sz="1400"/>
                  <a:t>weighted correlation that systematic risk factor </a:t>
                </a:r>
                <a:r>
                  <a:rPr lang="en-US" sz="1400"/>
                  <a:t>affects </a:t>
                </a:r>
                <a:r>
                  <a:rPr lang="en-US" sz="1400" smtClean="0"/>
                  <a:t>	   	      issuer/obligor </a:t>
                </a:r>
                <a:r>
                  <a:rPr lang="en-US" sz="1400" i="1" smtClean="0"/>
                  <a:t>i</a:t>
                </a:r>
                <a:r>
                  <a:rPr lang="en-US" sz="1400" smtClean="0"/>
                  <a:t>;</a:t>
                </a:r>
                <a:endParaRPr lang="en-CA" sz="1400"/>
              </a:p>
              <a:p>
                <a:pPr marL="533400" lvl="1" indent="0">
                  <a:spcBef>
                    <a:spcPts val="600"/>
                  </a:spcBef>
                  <a:buNone/>
                </a:pPr>
                <a:r>
                  <a:rPr lang="en-US" sz="14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400" b="0" i="1" smtClean="0">
                            <a:latin typeface="Cambria Math"/>
                          </a:rPr>
                          <m:t>       </m:t>
                        </m:r>
                        <m:r>
                          <a:rPr lang="en-CA" sz="1400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CA" sz="1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CA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/>
                      </a:rPr>
                      <m:t>is</m:t>
                    </m:r>
                    <m:r>
                      <a:rPr lang="en-CA" sz="1400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CA" sz="1400" b="0" i="0" smtClean="0">
                        <a:latin typeface="Cambria Math"/>
                      </a:rPr>
                      <m:t>th</m:t>
                    </m:r>
                  </m:oMath>
                </a14:m>
                <a:r>
                  <a:rPr lang="en-US" sz="1400" smtClean="0"/>
                  <a:t>he </a:t>
                </a:r>
                <a:r>
                  <a:rPr lang="en-US" sz="1400"/>
                  <a:t>normalized asset return or creditworthiness indicator </a:t>
                </a:r>
                <a:r>
                  <a:rPr lang="en-US" sz="1400"/>
                  <a:t>for </a:t>
                </a:r>
                <a:r>
                  <a:rPr lang="en-US" sz="1400" smtClean="0"/>
                  <a:t>	      	      issuer/obligor </a:t>
                </a:r>
                <a:r>
                  <a:rPr lang="en-US" sz="1400" i="1" smtClean="0"/>
                  <a:t>i.</a:t>
                </a:r>
                <a:endParaRPr lang="en-CA" sz="1400" i="1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03151"/>
            <a:ext cx="1440160" cy="384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971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45638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Default and Migration Simulation (Cont</a:t>
                </a:r>
                <a:r>
                  <a:rPr lang="en-CA" smtClean="0"/>
                  <a:t>’d)</a:t>
                </a:r>
                <a:endParaRPr lang="en-CA"/>
              </a:p>
              <a:p>
                <a:pPr>
                  <a:lnSpc>
                    <a:spcPct val="150000"/>
                  </a:lnSpc>
                </a:pPr>
                <a:r>
                  <a:rPr lang="en-US" sz="1600"/>
                  <a:t>Determination of default and credit migration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 smtClean="0"/>
                  <a:t>Given </a:t>
                </a:r>
                <a:r>
                  <a:rPr lang="en-US" sz="1400"/>
                  <a:t>historical default and transition probabilities (also called default transition matrix), the thresholds of default and credit migration can be computed.</a:t>
                </a:r>
                <a:endParaRPr lang="en-CA" sz="14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For example, we can compute various rating thresholds for a BBB issuer as</a:t>
                </a:r>
                <a:endParaRPr lang="en-CA" sz="1400"/>
              </a:p>
              <a:p>
                <a:pPr marL="76200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𝐷</m:t>
                        </m:r>
                      </m:sup>
                    </m:sSubSup>
                  </m:oMath>
                </a14:m>
                <a:r>
                  <a:rPr lang="en-US" sz="1400"/>
                  <a:t> 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𝐶𝐶𝐶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𝐵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𝐵𝐵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𝑧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𝐵𝐵𝐵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𝐴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𝐴𝐴</m:t>
                        </m:r>
                      </m:sup>
                    </m:sSubSup>
                  </m:oMath>
                </a14:m>
                <a:r>
                  <a:rPr lang="en-US" sz="140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𝐴𝐴𝐴</m:t>
                        </m:r>
                      </m:sup>
                    </m:sSubSup>
                  </m:oMath>
                </a14:m>
                <a:endParaRPr lang="en-CA" sz="14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If the </a:t>
                </a:r>
                <a:r>
                  <a:rPr lang="en-US" sz="1400"/>
                  <a:t>simulated </a:t>
                </a:r>
                <a:r>
                  <a:rPr lang="en-US" sz="1400" smtClean="0"/>
                  <a:t>and normalized </a:t>
                </a:r>
                <a:r>
                  <a:rPr lang="en-US" sz="1400"/>
                  <a:t>asset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𝑧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is between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𝐴</m:t>
                        </m:r>
                      </m:sup>
                    </m:sSubSup>
                  </m:oMath>
                </a14:m>
                <a:r>
                  <a:rPr lang="en-US" sz="140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𝐴𝐴</m:t>
                        </m:r>
                      </m:sup>
                    </m:sSubSup>
                  </m:oMath>
                </a14:m>
                <a:r>
                  <a:rPr lang="en-US" sz="1400"/>
                  <a:t>, it means the issuer is migrated from BBB to AA, verse vice.</a:t>
                </a:r>
                <a:endParaRPr lang="en-CA" sz="14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Similarly if the simulated asset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𝑧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is smaller than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CA" sz="1400" i="1"/>
                        </m:ctrlPr>
                      </m:sSubSupPr>
                      <m:e>
                        <m:r>
                          <a:rPr lang="en-US" sz="1400" i="1"/>
                          <m:t>𝑍</m:t>
                        </m:r>
                      </m:e>
                      <m:sub>
                        <m:r>
                          <a:rPr lang="en-US" sz="1400" i="1"/>
                          <m:t>𝐵𝐵𝐵</m:t>
                        </m:r>
                      </m:sub>
                      <m:sup>
                        <m:r>
                          <a:rPr lang="en-US" sz="1400" i="1"/>
                          <m:t>𝐷</m:t>
                        </m:r>
                      </m:sup>
                    </m:sSubSup>
                  </m:oMath>
                </a14:m>
                <a:r>
                  <a:rPr lang="en-US" sz="1400"/>
                  <a:t> , the issuer defaults</a:t>
                </a:r>
                <a:endParaRPr lang="en-CA" sz="1400"/>
              </a:p>
              <a:p>
                <a:pPr lvl="0">
                  <a:lnSpc>
                    <a:spcPct val="150000"/>
                  </a:lnSpc>
                </a:pPr>
                <a:endParaRPr lang="en-CA" sz="1400"/>
              </a:p>
              <a:p>
                <a:pPr marL="76200" indent="0">
                  <a:lnSpc>
                    <a:spcPct val="150000"/>
                  </a:lnSpc>
                  <a:buNone/>
                </a:pPr>
                <a:r>
                  <a:rPr lang="en-US" sz="1400"/>
                  <a:t>	</a:t>
                </a:r>
                <a:endParaRPr lang="en-US" sz="1400" smtClean="0"/>
              </a:p>
              <a:p>
                <a:pPr marL="76200" indent="0">
                  <a:buNone/>
                </a:pP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27584" y="1275606"/>
                <a:ext cx="7632848" cy="345638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494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75606"/>
            <a:ext cx="7632848" cy="3456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Constant level of risk</a:t>
            </a:r>
            <a:endParaRPr lang="en-CA"/>
          </a:p>
          <a:p>
            <a:pPr lvl="0"/>
            <a:r>
              <a:rPr lang="en-US" sz="1600"/>
              <a:t>The constant level of risk reflects recognition by regulators that securities/derivatives held in the trading book are generally much more liquid than those in the banking book.</a:t>
            </a:r>
            <a:endParaRPr lang="en-CA" sz="1600"/>
          </a:p>
          <a:p>
            <a:pPr lvl="0"/>
            <a:r>
              <a:rPr lang="en-US" sz="1600"/>
              <a:t>We interpret constant level of risk as constant loss distribution, i.e.,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CA" sz="1400"/>
              <a:t>The same loss distribution over each liquidity horizon</a:t>
            </a:r>
          </a:p>
          <a:p>
            <a:pPr lvl="1"/>
            <a:r>
              <a:rPr lang="en-CA" sz="1400"/>
              <a:t>The same rating over each liquidity horizon</a:t>
            </a:r>
          </a:p>
          <a:p>
            <a:pPr lvl="1"/>
            <a:r>
              <a:rPr lang="en-CA" sz="1400"/>
              <a:t>The same risk metrics over each </a:t>
            </a:r>
            <a:r>
              <a:rPr lang="en-CA" sz="1400"/>
              <a:t>liquidity </a:t>
            </a:r>
            <a:r>
              <a:rPr lang="en-CA" sz="1400" smtClean="0"/>
              <a:t>horizon</a:t>
            </a:r>
          </a:p>
          <a:p>
            <a:r>
              <a:rPr lang="en-US" sz="1600" smtClean="0"/>
              <a:t>For </a:t>
            </a:r>
            <a:r>
              <a:rPr lang="en-US" sz="1600"/>
              <a:t>example, the liquidity horizon for a portfolio is 3 months. That means the bank holds its portfolio components constant for 3 months and then rebalances it by replacing any default or downgraded or upgraded positions so that the portfolio is returned to the initial level of risk.</a:t>
            </a:r>
            <a:endParaRPr lang="en-CA" sz="1600"/>
          </a:p>
          <a:p>
            <a:pPr marL="76200" indent="0">
              <a:buNone/>
            </a:pP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996633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IRC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27584" y="1203598"/>
            <a:ext cx="7632848" cy="36724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Constant level </a:t>
            </a:r>
            <a:r>
              <a:rPr lang="en-US"/>
              <a:t>of </a:t>
            </a:r>
            <a:r>
              <a:rPr lang="en-US" smtClean="0"/>
              <a:t>risk (Cont’d)</a:t>
            </a:r>
            <a:endParaRPr lang="en-CA"/>
          </a:p>
          <a:p>
            <a:pPr lvl="0">
              <a:spcBef>
                <a:spcPts val="300"/>
              </a:spcBef>
            </a:pPr>
            <a:r>
              <a:rPr lang="en-US" sz="1600"/>
              <a:t>The </a:t>
            </a:r>
            <a:r>
              <a:rPr lang="en-US" sz="1600" smtClean="0"/>
              <a:t>process is </a:t>
            </a:r>
            <a:r>
              <a:rPr lang="en-US" sz="1600"/>
              <a:t>repeated four times to arrive at 1-year </a:t>
            </a:r>
            <a:r>
              <a:rPr lang="en-US" sz="1600"/>
              <a:t>shown </a:t>
            </a:r>
            <a:r>
              <a:rPr lang="en-US" sz="1600" smtClean="0"/>
              <a:t>as</a:t>
            </a:r>
          </a:p>
          <a:p>
            <a:pPr lvl="0"/>
            <a:endParaRPr lang="en-US" sz="1600"/>
          </a:p>
          <a:p>
            <a:pPr lvl="0"/>
            <a:endParaRPr lang="en-US" sz="1600" smtClean="0"/>
          </a:p>
          <a:p>
            <a:pPr marL="76200" lvl="0" indent="0">
              <a:buNone/>
            </a:pPr>
            <a:endParaRPr lang="en-US" sz="1600"/>
          </a:p>
          <a:p>
            <a:pPr lvl="0"/>
            <a:endParaRPr lang="en-US" sz="1600" smtClean="0"/>
          </a:p>
          <a:p>
            <a:pPr lvl="0"/>
            <a:endParaRPr lang="en-US" sz="1600"/>
          </a:p>
          <a:p>
            <a:pPr lvl="0">
              <a:spcBef>
                <a:spcPts val="0"/>
              </a:spcBef>
            </a:pPr>
            <a:r>
              <a:rPr lang="en-US" sz="1600" smtClean="0"/>
              <a:t>In </a:t>
            </a:r>
            <a:r>
              <a:rPr lang="en-US" sz="1600"/>
              <a:t>Monte Carlo context, this can be modeled by drawing 4 times from </a:t>
            </a:r>
            <a:r>
              <a:rPr lang="en-US" sz="1600"/>
              <a:t>the </a:t>
            </a:r>
            <a:r>
              <a:rPr lang="en-US" sz="1600" smtClean="0"/>
              <a:t>single-period </a:t>
            </a:r>
            <a:r>
              <a:rPr lang="en-US" sz="1600"/>
              <a:t>loss distribution measured over the liquidity horizon.</a:t>
            </a:r>
            <a:endParaRPr lang="en-CA" sz="1600"/>
          </a:p>
          <a:p>
            <a:pPr lvl="0">
              <a:spcBef>
                <a:spcPts val="300"/>
              </a:spcBef>
            </a:pPr>
            <a:r>
              <a:rPr lang="en-US" sz="1600"/>
              <a:t>The advantages </a:t>
            </a:r>
            <a:r>
              <a:rPr lang="en-US" sz="1600"/>
              <a:t>of </a:t>
            </a:r>
            <a:r>
              <a:rPr lang="en-US" sz="1600" smtClean="0"/>
              <a:t>this assumption</a:t>
            </a:r>
            <a:endParaRPr lang="en-CA" sz="1600"/>
          </a:p>
          <a:p>
            <a:pPr lvl="1"/>
            <a:r>
              <a:rPr lang="en-US" sz="1400"/>
              <a:t>Avoid the complexity of rebalancing and roll-over</a:t>
            </a:r>
            <a:endParaRPr lang="en-CA" sz="1400"/>
          </a:p>
          <a:p>
            <a:pPr lvl="1"/>
            <a:r>
              <a:rPr lang="en-US" sz="1400"/>
              <a:t>Reduce computation significantly</a:t>
            </a:r>
            <a:endParaRPr lang="en-CA" sz="1400"/>
          </a:p>
          <a:p>
            <a:pPr lvl="0"/>
            <a:endParaRPr lang="en-CA" sz="1600"/>
          </a:p>
          <a:p>
            <a:pPr marL="76200" indent="0">
              <a:buNone/>
            </a:pPr>
            <a:endParaRPr lang="en-CA" sz="1400"/>
          </a:p>
        </p:txBody>
      </p:sp>
      <p:pic>
        <p:nvPicPr>
          <p:cNvPr id="4" name="Pictur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211710"/>
            <a:ext cx="5400600" cy="16561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682745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622</Words>
  <Application>Microsoft Office PowerPoint</Application>
  <PresentationFormat>On-screen Show (16:9)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Cambria Math</vt:lpstr>
      <vt:lpstr>Karla</vt:lpstr>
      <vt:lpstr>Gulim</vt:lpstr>
      <vt:lpstr>Raleway</vt:lpstr>
      <vt:lpstr>Escalus template</vt:lpstr>
      <vt:lpstr> Incremental Risk Charge (IRC)  Tom Mills  FinPricing  http://www.finpricing.com  </vt:lpstr>
      <vt:lpstr>IRC</vt:lpstr>
      <vt:lpstr>IRC</vt:lpstr>
      <vt:lpstr>IRC</vt:lpstr>
      <vt:lpstr>IRC</vt:lpstr>
      <vt:lpstr>IRC</vt:lpstr>
      <vt:lpstr>IRC</vt:lpstr>
      <vt:lpstr>IRC</vt:lpstr>
      <vt:lpstr>IRC</vt:lpstr>
      <vt:lpstr>IRC</vt:lpstr>
      <vt:lpstr>IRC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137</cp:revision>
  <dcterms:modified xsi:type="dcterms:W3CDTF">2018-04-12T22:42:32Z</dcterms:modified>
</cp:coreProperties>
</file>