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7"/>
  </p:notesMasterIdLst>
  <p:sldIdLst>
    <p:sldId id="256" r:id="rId2"/>
    <p:sldId id="261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297" r:id="rId16"/>
  </p:sldIdLst>
  <p:sldSz cx="9144000" cy="5143500" type="screen16x9"/>
  <p:notesSz cx="6858000" cy="9144000"/>
  <p:embeddedFontLst>
    <p:embeddedFont>
      <p:font typeface="Raleway" panose="020B0604020202020204" charset="0"/>
      <p:regular r:id="rId18"/>
      <p:bold r:id="rId19"/>
      <p:italic r:id="rId20"/>
      <p:boldItalic r:id="rId21"/>
    </p:embeddedFont>
    <p:embeddedFont>
      <p:font typeface="Karla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6145309-564F-4F0F-801C-C215B3F1332B}">
  <a:tblStyle styleId="{96145309-564F-4F0F-801C-C215B3F133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56" y="2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3105349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4C5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>
            <a:off x="6025" y="301575"/>
            <a:ext cx="9150050" cy="4496748"/>
          </a:xfrm>
          <a:custGeom>
            <a:avLst/>
            <a:gdLst/>
            <a:ahLst/>
            <a:cxnLst/>
            <a:rect l="0" t="0" r="0" b="0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-5900" y="759982"/>
            <a:ext cx="9144150" cy="3769800"/>
          </a:xfrm>
          <a:custGeom>
            <a:avLst/>
            <a:gdLst/>
            <a:ahLst/>
            <a:cxnLst/>
            <a:rect l="0" t="0" r="0" b="0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1" name="Shape 11"/>
          <p:cNvSpPr/>
          <p:nvPr/>
        </p:nvSpPr>
        <p:spPr>
          <a:xfrm>
            <a:off x="0" y="1351100"/>
            <a:ext cx="9156075" cy="2889063"/>
          </a:xfrm>
          <a:custGeom>
            <a:avLst/>
            <a:gdLst/>
            <a:ahLst/>
            <a:cxnLst/>
            <a:rect l="0" t="0" r="0" b="0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719025" y="1991825"/>
            <a:ext cx="5706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hape 27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28" name="Shape 28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0" t="0" r="0" b="0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29" name="Shape 29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0" t="0" r="0" b="0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0" t="0" r="0" b="0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0" t="0" r="0" b="0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0" t="0" r="0" b="0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3" name="Shape 33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0" t="0" r="0" b="0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◆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◆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◇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-2355" y="0"/>
            <a:ext cx="5209571" cy="983354"/>
          </a:xfrm>
          <a:custGeom>
            <a:avLst/>
            <a:gdLst/>
            <a:ahLst/>
            <a:cxnLst/>
            <a:rect l="0" t="0" r="0" b="0"/>
            <a:pathLst>
              <a:path w="342116" h="53320" extrusionOk="0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78" name="Shape 78"/>
          <p:cNvSpPr/>
          <p:nvPr/>
        </p:nvSpPr>
        <p:spPr>
          <a:xfrm>
            <a:off x="-6025" y="2"/>
            <a:ext cx="4445394" cy="1085644"/>
          </a:xfrm>
          <a:custGeom>
            <a:avLst/>
            <a:gdLst/>
            <a:ahLst/>
            <a:cxnLst/>
            <a:rect l="0" t="0" r="0" b="0"/>
            <a:pathLst>
              <a:path w="291932" h="58628" extrusionOk="0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79" name="Shape 79"/>
          <p:cNvSpPr/>
          <p:nvPr/>
        </p:nvSpPr>
        <p:spPr>
          <a:xfrm>
            <a:off x="6375475" y="4745747"/>
            <a:ext cx="2548913" cy="400879"/>
          </a:xfrm>
          <a:custGeom>
            <a:avLst/>
            <a:gdLst/>
            <a:ahLst/>
            <a:cxnLst/>
            <a:rect l="0" t="0" r="0" b="0"/>
            <a:pathLst>
              <a:path w="203628" h="19060" extrusionOk="0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0" name="Shape 80"/>
          <p:cNvSpPr/>
          <p:nvPr/>
        </p:nvSpPr>
        <p:spPr>
          <a:xfrm>
            <a:off x="7341180" y="4767304"/>
            <a:ext cx="1821096" cy="395811"/>
          </a:xfrm>
          <a:custGeom>
            <a:avLst/>
            <a:gdLst/>
            <a:ahLst/>
            <a:cxnLst/>
            <a:rect l="0" t="0" r="0" b="0"/>
            <a:pathLst>
              <a:path w="145484" h="18819" extrusionOk="0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1" name="Shape 81"/>
          <p:cNvSpPr/>
          <p:nvPr/>
        </p:nvSpPr>
        <p:spPr>
          <a:xfrm>
            <a:off x="8340717" y="4204075"/>
            <a:ext cx="818444" cy="959061"/>
          </a:xfrm>
          <a:custGeom>
            <a:avLst/>
            <a:gdLst/>
            <a:ahLst/>
            <a:cxnLst/>
            <a:rect l="0" t="0" r="0" b="0"/>
            <a:pathLst>
              <a:path w="65384" h="45599" extrusionOk="0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82" name="Shape 82"/>
          <p:cNvSpPr/>
          <p:nvPr/>
        </p:nvSpPr>
        <p:spPr>
          <a:xfrm>
            <a:off x="1559025" y="-6025"/>
            <a:ext cx="4116775" cy="944875"/>
          </a:xfrm>
          <a:custGeom>
            <a:avLst/>
            <a:gdLst/>
            <a:ahLst/>
            <a:cxnLst/>
            <a:rect l="0" t="0" r="0" b="0"/>
            <a:pathLst>
              <a:path w="164671" h="37795" extrusionOk="0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840643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◇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259632" y="1995686"/>
            <a:ext cx="72008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smtClean="0"/>
              <a:t/>
            </a:r>
            <a:br>
              <a:rPr lang="en" sz="4400" smtClean="0"/>
            </a:br>
            <a:r>
              <a:rPr lang="en" sz="4400" smtClean="0"/>
              <a:t>Financial </a:t>
            </a:r>
            <a:r>
              <a:rPr lang="en" sz="4400" smtClean="0"/>
              <a:t>Market Introduction</a:t>
            </a:r>
            <a:r>
              <a:rPr lang="en" sz="4400" smtClean="0"/>
              <a:t/>
            </a:r>
            <a:br>
              <a:rPr lang="en" sz="4400" smtClean="0"/>
            </a:br>
            <a:r>
              <a:rPr lang="en" sz="4400" smtClean="0"/>
              <a:t/>
            </a:r>
            <a:br>
              <a:rPr lang="en" sz="4400" smtClean="0"/>
            </a:br>
            <a:r>
              <a:rPr lang="en" sz="2400" smtClean="0"/>
              <a:t>Alex Yang</a:t>
            </a:r>
            <a:br>
              <a:rPr lang="en" sz="2400" smtClean="0"/>
            </a:br>
            <a:r>
              <a:rPr lang="en" sz="1800"/>
              <a:t/>
            </a:r>
            <a:br>
              <a:rPr lang="en" sz="1800"/>
            </a:br>
            <a:r>
              <a:rPr lang="en" sz="1800" smtClean="0"/>
              <a:t>FinPricing</a:t>
            </a:r>
            <a:br>
              <a:rPr lang="en" sz="1800" smtClean="0"/>
            </a:br>
            <a:r>
              <a:rPr lang="en" sz="1800" smtClean="0"/>
              <a:t/>
            </a:r>
            <a:br>
              <a:rPr lang="en" sz="1800" smtClean="0"/>
            </a:br>
            <a:r>
              <a:rPr lang="en" sz="1600" smtClean="0"/>
              <a:t>http:</a:t>
            </a:r>
            <a:r>
              <a:rPr lang="en-CA" sz="1600" smtClean="0"/>
              <a:t>//www.finpricing.com</a:t>
            </a:r>
            <a:r>
              <a:rPr lang="en" sz="1800" smtClean="0"/>
              <a:t/>
            </a:r>
            <a:br>
              <a:rPr lang="en" sz="1800" smtClean="0"/>
            </a:br>
            <a:r>
              <a:rPr lang="en" sz="1800" smtClean="0"/>
              <a:t/>
            </a:r>
            <a:br>
              <a:rPr lang="en" sz="1800" smtClean="0"/>
            </a:br>
            <a:endParaRPr/>
          </a:p>
        </p:txBody>
      </p:sp>
      <p:pic>
        <p:nvPicPr>
          <p:cNvPr id="3" name="Picture 2" descr="C:\CapTim\src\web\images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95425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 smtClean="0"/>
              <a:t>Market</a:t>
            </a:r>
            <a:endParaRPr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Shape 12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55576" y="1491630"/>
                <a:ext cx="7704856" cy="345638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76200" lvl="0" indent="0" algn="ctr">
                  <a:buNone/>
                </a:pPr>
                <a:r>
                  <a:rPr lang="en-US"/>
                  <a:t>Fixed Income and Interest Rate </a:t>
                </a:r>
                <a:r>
                  <a:rPr lang="en-US"/>
                  <a:t>Market </a:t>
                </a:r>
                <a:r>
                  <a:rPr lang="en-US" smtClean="0"/>
                  <a:t>(Cont)</a:t>
                </a:r>
                <a:endParaRPr lang="en-CA"/>
              </a:p>
              <a:p>
                <a:pPr lvl="1">
                  <a:spcBef>
                    <a:spcPts val="1200"/>
                  </a:spcBef>
                </a:pPr>
                <a:r>
                  <a:rPr lang="en-US" sz="1600" smtClean="0"/>
                  <a:t>N-time </a:t>
                </a:r>
                <a:r>
                  <a:rPr lang="en-US" sz="1600"/>
                  <a:t>compounding per year, such as semi-annually (n=2), quarterly (n=4), monthly (n=12), </a:t>
                </a:r>
                <a:r>
                  <a:rPr lang="en-US" sz="1600"/>
                  <a:t>etc</a:t>
                </a:r>
                <a:r>
                  <a:rPr lang="en-US" sz="1600" smtClean="0"/>
                  <a:t>.; </a:t>
                </a:r>
                <a:r>
                  <a:rPr lang="en-US" sz="1600"/>
                  <a:t>the accrual interest can be expressed as</a:t>
                </a:r>
                <a:endParaRPr lang="en-CA" sz="1600"/>
              </a:p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/>
                        <m:t>𝐴</m:t>
                      </m:r>
                      <m:d>
                        <m:dPr>
                          <m:ctrlPr>
                            <a:rPr lang="en-CA" sz="1600" i="1"/>
                          </m:ctrlPr>
                        </m:dPr>
                        <m:e>
                          <m:r>
                            <a:rPr lang="en-US" sz="1600" i="1"/>
                            <m:t>0,</m:t>
                          </m:r>
                          <m:r>
                            <a:rPr lang="en-US" sz="1600" i="1"/>
                            <m:t>𝑡</m:t>
                          </m:r>
                        </m:e>
                      </m:d>
                      <m:r>
                        <a:rPr lang="en-US" sz="1600" i="1"/>
                        <m:t>=</m:t>
                      </m:r>
                      <m:sSup>
                        <m:sSupPr>
                          <m:ctrlPr>
                            <a:rPr lang="en-CA" sz="1600" i="1"/>
                          </m:ctrlPr>
                        </m:sSupPr>
                        <m:e>
                          <m:d>
                            <m:dPr>
                              <m:ctrlPr>
                                <a:rPr lang="en-CA" sz="1600" i="1"/>
                              </m:ctrlPr>
                            </m:dPr>
                            <m:e>
                              <m:r>
                                <a:rPr lang="en-US" sz="1600" i="1"/>
                                <m:t>1+</m:t>
                              </m:r>
                              <m:f>
                                <m:fPr>
                                  <m:ctrlPr>
                                    <a:rPr lang="en-CA" sz="1600" i="1"/>
                                  </m:ctrlPr>
                                </m:fPr>
                                <m:num>
                                  <m:r>
                                    <a:rPr lang="en-US" sz="1600" i="1"/>
                                    <m:t>𝑟</m:t>
                                  </m:r>
                                </m:num>
                                <m:den>
                                  <m:r>
                                    <a:rPr lang="en-US" sz="1600" i="1"/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600" i="1"/>
                            <m:t>𝑛𝑡</m:t>
                          </m:r>
                        </m:sup>
                      </m:sSup>
                    </m:oMath>
                  </m:oMathPara>
                </a14:m>
                <a:endParaRPr lang="en-CA" sz="1600"/>
              </a:p>
              <a:p>
                <a:pPr lvl="1">
                  <a:lnSpc>
                    <a:spcPct val="150000"/>
                  </a:lnSpc>
                </a:pPr>
                <a:r>
                  <a:rPr lang="en-US" sz="1600"/>
                  <a:t>Continuously compounding: the accrual interest can be represented as</a:t>
                </a:r>
                <a:endParaRPr lang="en-CA" sz="1600"/>
              </a:p>
              <a:p>
                <a:pPr marL="7620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/>
                        <m:t>𝐴</m:t>
                      </m:r>
                      <m:d>
                        <m:dPr>
                          <m:ctrlPr>
                            <a:rPr lang="en-CA" sz="1600" i="1"/>
                          </m:ctrlPr>
                        </m:dPr>
                        <m:e>
                          <m:r>
                            <a:rPr lang="en-US" sz="1600" i="1"/>
                            <m:t>0,</m:t>
                          </m:r>
                          <m:r>
                            <a:rPr lang="en-US" sz="1600" i="1"/>
                            <m:t>𝑡</m:t>
                          </m:r>
                        </m:e>
                      </m:d>
                      <m:r>
                        <a:rPr lang="en-US" sz="1600" i="1"/>
                        <m:t>=</m:t>
                      </m:r>
                      <m:r>
                        <m:rPr>
                          <m:sty m:val="p"/>
                        </m:rPr>
                        <a:rPr lang="en-US" sz="1600"/>
                        <m:t>exp</m:t>
                      </m:r>
                      <m:r>
                        <a:rPr lang="en-US" sz="1600" i="1"/>
                        <m:t>(</m:t>
                      </m:r>
                      <m:r>
                        <a:rPr lang="en-US" sz="1600" i="1"/>
                        <m:t>𝑟𝑡</m:t>
                      </m:r>
                      <m:r>
                        <a:rPr lang="en-US" sz="1600" i="1"/>
                        <m:t>)</m:t>
                      </m:r>
                    </m:oMath>
                  </m:oMathPara>
                </a14:m>
                <a:endParaRPr lang="en-CA" sz="1600"/>
              </a:p>
              <a:p>
                <a:pPr lvl="1">
                  <a:lnSpc>
                    <a:spcPct val="150000"/>
                  </a:lnSpc>
                </a:pPr>
                <a:r>
                  <a:rPr lang="en-US" sz="1600"/>
                  <a:t>Simply compounding: the accrual interest is given by</a:t>
                </a:r>
                <a:endParaRPr lang="en-CA" sz="1600"/>
              </a:p>
              <a:p>
                <a:pPr marL="7620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/>
                        <m:t>𝐴</m:t>
                      </m:r>
                      <m:d>
                        <m:dPr>
                          <m:ctrlPr>
                            <a:rPr lang="en-CA" sz="1600" i="1"/>
                          </m:ctrlPr>
                        </m:dPr>
                        <m:e>
                          <m:r>
                            <a:rPr lang="en-US" sz="1600" i="1"/>
                            <m:t>0,</m:t>
                          </m:r>
                          <m:r>
                            <a:rPr lang="en-US" sz="1600" i="1"/>
                            <m:t>𝑡</m:t>
                          </m:r>
                        </m:e>
                      </m:d>
                      <m:r>
                        <a:rPr lang="en-US" sz="1600" i="1"/>
                        <m:t>=</m:t>
                      </m:r>
                      <m:r>
                        <a:rPr lang="en-US" sz="1600" i="1"/>
                        <m:t>𝑟𝑡</m:t>
                      </m:r>
                    </m:oMath>
                  </m:oMathPara>
                </a14:m>
                <a:endParaRPr lang="en-CA" sz="1600"/>
              </a:p>
              <a:p>
                <a:pPr lvl="1"/>
                <a:endParaRPr lang="en-CA" sz="140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CA" sz="1600"/>
              </a:p>
            </p:txBody>
          </p:sp>
        </mc:Choice>
        <mc:Fallback>
          <p:sp>
            <p:nvSpPr>
              <p:cNvPr id="125" name="Shape 12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55576" y="1491630"/>
                <a:ext cx="7704856" cy="3456384"/>
              </a:xfrm>
              <a:prstGeom prst="rect">
                <a:avLst/>
              </a:prstGeom>
              <a:blipFill rotWithShape="1">
                <a:blip r:embed="rId3"/>
                <a:stretch>
                  <a:fillRect r="-23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5754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 smtClean="0"/>
              <a:t>Market</a:t>
            </a:r>
            <a:endParaRPr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Shape 12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539552" y="1419622"/>
                <a:ext cx="7992888" cy="3672408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76200" lvl="0" indent="0" algn="ctr">
                  <a:buNone/>
                </a:pPr>
                <a:r>
                  <a:rPr lang="en-US"/>
                  <a:t>Fixed Income and Interest </a:t>
                </a:r>
                <a:r>
                  <a:rPr lang="en-US"/>
                  <a:t>Rate </a:t>
                </a:r>
                <a:r>
                  <a:rPr lang="en-US" smtClean="0"/>
                  <a:t>Market (Cont)</a:t>
                </a:r>
                <a:endParaRPr lang="en-CA"/>
              </a:p>
              <a:p>
                <a:pPr lvl="0"/>
                <a:r>
                  <a:rPr lang="en-US" sz="1600"/>
                  <a:t>Day count convention or day count fraction</a:t>
                </a:r>
                <a:endParaRPr lang="en-CA" sz="1600"/>
              </a:p>
              <a:p>
                <a:pPr lvl="1">
                  <a:spcBef>
                    <a:spcPts val="300"/>
                  </a:spcBef>
                </a:pPr>
                <a:r>
                  <a:rPr lang="en-US" sz="1600"/>
                  <a:t>Day count convention is used to determine accrual period.</a:t>
                </a:r>
                <a:endParaRPr lang="en-CA" sz="1600"/>
              </a:p>
              <a:p>
                <a:pPr lvl="1"/>
                <a:r>
                  <a:rPr lang="en-US" sz="1600"/>
                  <a:t>Commonly used day count conventions are </a:t>
                </a:r>
                <a:r>
                  <a:rPr lang="en-US" sz="1400"/>
                  <a:t>30/360, Act/Act, Act/365</a:t>
                </a:r>
                <a:r>
                  <a:rPr lang="en-US" sz="1400"/>
                  <a:t>, </a:t>
                </a:r>
                <a:r>
                  <a:rPr lang="en-US" sz="1400" smtClean="0"/>
                  <a:t>Act/360</a:t>
                </a:r>
                <a:r>
                  <a:rPr lang="en-US" sz="1400"/>
                  <a:t>.</a:t>
                </a:r>
                <a:endParaRPr lang="en-CA" sz="1600"/>
              </a:p>
              <a:p>
                <a:pPr lvl="1"/>
                <a:r>
                  <a:rPr lang="en-US" sz="1600"/>
                  <a:t>For example, the accrual period of </a:t>
                </a:r>
                <a:r>
                  <a:rPr lang="en-US" sz="1400"/>
                  <a:t>30/360</a:t>
                </a:r>
                <a:r>
                  <a:rPr lang="en-US" sz="1600"/>
                  <a:t> convention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600" i="1"/>
                        </m:ctrlPr>
                      </m:sSubPr>
                      <m:e>
                        <m:r>
                          <a:rPr lang="en-US" sz="1600" i="1"/>
                          <m:t>𝑡</m:t>
                        </m:r>
                      </m:e>
                      <m:sub>
                        <m:r>
                          <a:rPr lang="en-US" sz="1600" i="1"/>
                          <m:t>1</m:t>
                        </m:r>
                      </m:sub>
                    </m:sSub>
                  </m:oMath>
                </a14:m>
                <a:r>
                  <a:rPr lang="en-US" sz="1600" smtClean="0"/>
                  <a:t> </a:t>
                </a:r>
                <a:r>
                  <a:rPr lang="en-US" sz="160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600" i="1"/>
                        </m:ctrlPr>
                      </m:sSubPr>
                      <m:e>
                        <m:r>
                          <a:rPr lang="en-US" sz="1600" i="1"/>
                          <m:t>𝑡</m:t>
                        </m:r>
                      </m:e>
                      <m:sub>
                        <m:r>
                          <a:rPr lang="en-US" sz="1600" i="1"/>
                          <m:t>2</m:t>
                        </m:r>
                      </m:sub>
                    </m:sSub>
                  </m:oMath>
                </a14:m>
                <a:r>
                  <a:rPr lang="en-US" sz="1600"/>
                  <a:t> is</a:t>
                </a:r>
                <a:endParaRPr lang="en-CA" sz="1600"/>
              </a:p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400" i="1"/>
                          </m:ctrlPr>
                        </m:sSubPr>
                        <m:e>
                          <m:r>
                            <a:rPr lang="en-US" sz="1400" i="1"/>
                            <m:t>𝑡</m:t>
                          </m:r>
                        </m:e>
                        <m:sub>
                          <m:r>
                            <a:rPr lang="en-US" sz="1400" i="1"/>
                            <m:t>12</m:t>
                          </m:r>
                        </m:sub>
                      </m:sSub>
                      <m:r>
                        <a:rPr lang="en-US" sz="1400" i="1"/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CA" sz="1400" i="1"/>
                          </m:ctrlPr>
                        </m:dPr>
                        <m:e>
                          <m:r>
                            <a:rPr lang="en-US" sz="1400" i="1"/>
                            <m:t>360∗</m:t>
                          </m:r>
                          <m:d>
                            <m:dPr>
                              <m:ctrlPr>
                                <a:rPr lang="en-CA" sz="1400" i="1"/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1400" i="1"/>
                                  </m:ctrlPr>
                                </m:sSubPr>
                                <m:e>
                                  <m:r>
                                    <a:rPr lang="en-US" sz="1400" i="1"/>
                                    <m:t>𝑌</m:t>
                                  </m:r>
                                </m:e>
                                <m:sub>
                                  <m:r>
                                    <a:rPr lang="en-US" sz="1400" i="1"/>
                                    <m:t>2</m:t>
                                  </m:r>
                                </m:sub>
                              </m:sSub>
                              <m:r>
                                <a:rPr lang="en-US" sz="1400" i="1"/>
                                <m:t>−</m:t>
                              </m:r>
                              <m:sSub>
                                <m:sSubPr>
                                  <m:ctrlPr>
                                    <a:rPr lang="en-CA" sz="1400" i="1"/>
                                  </m:ctrlPr>
                                </m:sSubPr>
                                <m:e>
                                  <m:r>
                                    <a:rPr lang="en-US" sz="1400" i="1"/>
                                    <m:t>𝑌</m:t>
                                  </m:r>
                                </m:e>
                                <m:sub>
                                  <m:r>
                                    <a:rPr lang="en-US" sz="1400" i="1"/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i="1"/>
                            <m:t>+30∗</m:t>
                          </m:r>
                          <m:d>
                            <m:dPr>
                              <m:ctrlPr>
                                <a:rPr lang="en-CA" sz="1400" i="1"/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1400" i="1"/>
                                  </m:ctrlPr>
                                </m:sSubPr>
                                <m:e>
                                  <m:r>
                                    <a:rPr lang="en-US" sz="1400" i="1"/>
                                    <m:t>𝑀</m:t>
                                  </m:r>
                                </m:e>
                                <m:sub>
                                  <m:r>
                                    <a:rPr lang="en-US" sz="1400" i="1"/>
                                    <m:t>2</m:t>
                                  </m:r>
                                </m:sub>
                              </m:sSub>
                              <m:r>
                                <a:rPr lang="en-US" sz="1400" i="1"/>
                                <m:t>−</m:t>
                              </m:r>
                              <m:sSub>
                                <m:sSubPr>
                                  <m:ctrlPr>
                                    <a:rPr lang="en-CA" sz="1400" i="1"/>
                                  </m:ctrlPr>
                                </m:sSubPr>
                                <m:e>
                                  <m:r>
                                    <a:rPr lang="en-US" sz="1400" i="1"/>
                                    <m:t>𝑀</m:t>
                                  </m:r>
                                </m:e>
                                <m:sub>
                                  <m:r>
                                    <a:rPr lang="en-US" sz="1400" i="1"/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i="1"/>
                            <m:t>+(</m:t>
                          </m:r>
                          <m:sSub>
                            <m:sSubPr>
                              <m:ctrlPr>
                                <a:rPr lang="en-CA" sz="1400" i="1"/>
                              </m:ctrlPr>
                            </m:sSubPr>
                            <m:e>
                              <m:r>
                                <a:rPr lang="en-US" sz="1400" i="1"/>
                                <m:t>𝐷</m:t>
                              </m:r>
                            </m:e>
                            <m:sub>
                              <m:r>
                                <a:rPr lang="en-US" sz="1400" i="1"/>
                                <m:t>2</m:t>
                              </m:r>
                            </m:sub>
                          </m:sSub>
                          <m:r>
                            <a:rPr lang="en-US" sz="1400" i="1"/>
                            <m:t>−</m:t>
                          </m:r>
                          <m:sSub>
                            <m:sSubPr>
                              <m:ctrlPr>
                                <a:rPr lang="en-CA" sz="1400" i="1"/>
                              </m:ctrlPr>
                            </m:sSubPr>
                            <m:e>
                              <m:r>
                                <a:rPr lang="en-US" sz="1400" i="1"/>
                                <m:t>𝐷</m:t>
                              </m:r>
                            </m:e>
                            <m:sub>
                              <m:r>
                                <a:rPr lang="en-US" sz="1400" i="1"/>
                                <m:t>2</m:t>
                              </m:r>
                            </m:sub>
                          </m:sSub>
                          <m:r>
                            <a:rPr lang="en-US" sz="1400" i="1"/>
                            <m:t>)</m:t>
                          </m:r>
                        </m:e>
                      </m:d>
                      <m:r>
                        <a:rPr lang="en-US" sz="1400" i="1"/>
                        <m:t>/360</m:t>
                      </m:r>
                    </m:oMath>
                  </m:oMathPara>
                </a14:m>
                <a:endParaRPr lang="en-CA" sz="1400"/>
              </a:p>
              <a:p>
                <a:pPr lvl="0"/>
                <a:r>
                  <a:rPr lang="en-US" sz="1600"/>
                  <a:t>Interest rate curve:</a:t>
                </a:r>
                <a:endParaRPr lang="en-CA" sz="1600"/>
              </a:p>
              <a:p>
                <a:pPr lvl="1">
                  <a:spcBef>
                    <a:spcPts val="300"/>
                  </a:spcBef>
                </a:pPr>
                <a:r>
                  <a:rPr lang="en-US" sz="1600"/>
                  <a:t>Yield curve or </a:t>
                </a:r>
                <a:r>
                  <a:rPr lang="en-US" sz="1600"/>
                  <a:t>zero-coupon </a:t>
                </a:r>
                <a:r>
                  <a:rPr lang="en-US" sz="1600" smtClean="0"/>
                  <a:t>curve </a:t>
                </a:r>
                <a:r>
                  <a:rPr lang="en-US" sz="1600"/>
                  <a:t>is the term structure of interest rates.</a:t>
                </a:r>
                <a:endParaRPr lang="en-CA" sz="1600"/>
              </a:p>
              <a:p>
                <a:pPr lvl="1"/>
                <a:r>
                  <a:rPr lang="en-US" sz="1600"/>
                  <a:t>Zero bond curve is the term structure of </a:t>
                </a:r>
                <a:r>
                  <a:rPr lang="en-US" sz="1600"/>
                  <a:t>discount </a:t>
                </a:r>
                <a:r>
                  <a:rPr lang="en-US" sz="1600" smtClean="0"/>
                  <a:t>factors.</a:t>
                </a:r>
                <a:endParaRPr lang="en-CA" sz="1600"/>
              </a:p>
              <a:p>
                <a:pPr lvl="1"/>
                <a:r>
                  <a:rPr lang="en-US" sz="1600" smtClean="0"/>
                  <a:t>Bond curve is the term structure of bond yields.</a:t>
                </a:r>
                <a:endParaRPr lang="en-CA" sz="1600" smtClean="0"/>
              </a:p>
              <a:p>
                <a:pPr lvl="1"/>
                <a:r>
                  <a:rPr lang="en-US" sz="1600" smtClean="0"/>
                  <a:t>Swap </a:t>
                </a:r>
                <a:r>
                  <a:rPr lang="en-US" sz="1600"/>
                  <a:t>curve is the term structure of liquid instruments, such as futures and swap </a:t>
                </a:r>
                <a:r>
                  <a:rPr lang="en-US" sz="1600"/>
                  <a:t>rates</a:t>
                </a:r>
                <a:r>
                  <a:rPr lang="en-US" sz="1600" smtClean="0"/>
                  <a:t>.</a:t>
                </a:r>
                <a:endParaRPr lang="en-CA" sz="1600" smtClean="0"/>
              </a:p>
              <a:p>
                <a:pPr lvl="1"/>
                <a:endParaRPr lang="en-CA" sz="160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CA" sz="1600"/>
              </a:p>
            </p:txBody>
          </p:sp>
        </mc:Choice>
        <mc:Fallback>
          <p:sp>
            <p:nvSpPr>
              <p:cNvPr id="125" name="Shape 12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9552" y="1419622"/>
                <a:ext cx="7992888" cy="367240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4780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 smtClean="0"/>
              <a:t>Market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11560" y="1347614"/>
            <a:ext cx="7992888" cy="35283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>
              <a:buNone/>
            </a:pPr>
            <a:r>
              <a:rPr lang="en-US"/>
              <a:t>Currency or </a:t>
            </a:r>
            <a:r>
              <a:rPr lang="en-US"/>
              <a:t>FX </a:t>
            </a:r>
            <a:r>
              <a:rPr lang="en-US" smtClean="0"/>
              <a:t>Market</a:t>
            </a:r>
            <a:endParaRPr lang="en-CA"/>
          </a:p>
          <a:p>
            <a:pPr lvl="0"/>
            <a:r>
              <a:rPr lang="en-US" sz="1600" smtClean="0"/>
              <a:t>Currency market </a:t>
            </a:r>
            <a:r>
              <a:rPr lang="en-US" sz="1600"/>
              <a:t>convention is one of the biggest sources of confusion for those new </a:t>
            </a:r>
            <a:r>
              <a:rPr lang="en-US" sz="1600"/>
              <a:t>to </a:t>
            </a:r>
            <a:r>
              <a:rPr lang="en-US" sz="1600" smtClean="0"/>
              <a:t>the </a:t>
            </a:r>
            <a:r>
              <a:rPr lang="en-US" sz="1600"/>
              <a:t>market.</a:t>
            </a:r>
            <a:endParaRPr lang="en-CA" sz="1600"/>
          </a:p>
          <a:p>
            <a:pPr lvl="0"/>
            <a:r>
              <a:rPr lang="en-US" sz="1600"/>
              <a:t>FX quotation</a:t>
            </a:r>
            <a:endParaRPr lang="en-CA" sz="1600"/>
          </a:p>
          <a:p>
            <a:pPr lvl="1">
              <a:spcBef>
                <a:spcPts val="300"/>
              </a:spcBef>
            </a:pPr>
            <a:r>
              <a:rPr lang="en-US" sz="1400"/>
              <a:t>The quotation </a:t>
            </a:r>
            <a:r>
              <a:rPr lang="en-US" sz="1400"/>
              <a:t>1.25 </a:t>
            </a:r>
            <a:r>
              <a:rPr lang="en-US" sz="1400" smtClean="0"/>
              <a:t>EUR/USD means </a:t>
            </a:r>
            <a:r>
              <a:rPr lang="en-US" sz="1400"/>
              <a:t>that one Euro is exchanged for 1.25 USD.</a:t>
            </a:r>
            <a:endParaRPr lang="en-CA" sz="1400"/>
          </a:p>
          <a:p>
            <a:pPr lvl="1"/>
            <a:r>
              <a:rPr lang="en-US" sz="1400"/>
              <a:t>In this case, EUR (nominator) is the base currency and USD (denominator) is the quoted currency.</a:t>
            </a:r>
            <a:endParaRPr lang="en-CA" sz="1400"/>
          </a:p>
          <a:p>
            <a:pPr lvl="0"/>
            <a:r>
              <a:rPr lang="en-US" sz="1400" smtClean="0"/>
              <a:t>Spot date</a:t>
            </a:r>
            <a:endParaRPr lang="en-CA" sz="1400" smtClean="0"/>
          </a:p>
          <a:p>
            <a:pPr lvl="1">
              <a:spcBef>
                <a:spcPts val="300"/>
              </a:spcBef>
            </a:pPr>
            <a:r>
              <a:rPr lang="en-US" sz="1400" smtClean="0"/>
              <a:t>The spot date or value date is the day in which the two parties actually exchange the two currencies.</a:t>
            </a:r>
            <a:endParaRPr lang="en-CA" sz="1400" smtClean="0"/>
          </a:p>
          <a:p>
            <a:pPr lvl="1"/>
            <a:r>
              <a:rPr lang="en-US" sz="1400" smtClean="0"/>
              <a:t>A currency pair requires a specification of the number of days between trade date and spot date, typically 2 business days.</a:t>
            </a:r>
            <a:endParaRPr lang="en-CA" sz="1400" smtClean="0"/>
          </a:p>
          <a:p>
            <a:pPr>
              <a:buFont typeface="Wingdings" panose="05000000000000000000" pitchFamily="2" charset="2"/>
              <a:buChar char="§"/>
            </a:pPr>
            <a:endParaRPr lang="en-CA" sz="1600"/>
          </a:p>
        </p:txBody>
      </p:sp>
    </p:spTree>
    <p:extLst>
      <p:ext uri="{BB962C8B-B14F-4D97-AF65-F5344CB8AC3E}">
        <p14:creationId xmlns:p14="http://schemas.microsoft.com/office/powerpoint/2010/main" val="2508831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 smtClean="0"/>
              <a:t>Market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11560" y="1347614"/>
            <a:ext cx="7992888" cy="35283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>
              <a:buNone/>
            </a:pPr>
            <a:r>
              <a:rPr lang="en-US"/>
              <a:t>Equity </a:t>
            </a:r>
            <a:r>
              <a:rPr lang="en-US" smtClean="0"/>
              <a:t>Market</a:t>
            </a:r>
          </a:p>
          <a:p>
            <a:pPr lvl="0">
              <a:spcBef>
                <a:spcPts val="1200"/>
              </a:spcBef>
            </a:pPr>
            <a:r>
              <a:rPr lang="en-US" sz="1600" smtClean="0"/>
              <a:t>Equity price is quoted by Exchanges.</a:t>
            </a:r>
            <a:endParaRPr lang="en-CA" sz="1600" smtClean="0"/>
          </a:p>
          <a:p>
            <a:pPr lvl="0"/>
            <a:r>
              <a:rPr lang="en-US" sz="1600" smtClean="0"/>
              <a:t>Dividend convention</a:t>
            </a:r>
            <a:endParaRPr lang="en-CA" sz="1600" smtClean="0"/>
          </a:p>
          <a:p>
            <a:pPr lvl="1">
              <a:spcBef>
                <a:spcPts val="300"/>
              </a:spcBef>
            </a:pPr>
            <a:r>
              <a:rPr lang="en-US" sz="1400" smtClean="0"/>
              <a:t>Record date or cut-off date is the date of dividend payment eligibility. The shareholders of record as of the record date will be entitled to receive the dividend.</a:t>
            </a:r>
            <a:endParaRPr lang="en-CA" sz="1400" smtClean="0"/>
          </a:p>
          <a:p>
            <a:pPr lvl="1"/>
            <a:r>
              <a:rPr lang="en-US" sz="1400" smtClean="0"/>
              <a:t>Ex-dividend date is set exactly 2 business days before the record date. On and after the ex-dividend date, a buyer of the stock will not receive the dividend.</a:t>
            </a:r>
            <a:endParaRPr lang="en-CA" sz="1400" smtClean="0"/>
          </a:p>
          <a:p>
            <a:pPr lvl="1"/>
            <a:r>
              <a:rPr lang="en-US" sz="1400" smtClean="0"/>
              <a:t>The stock price usually drops at the ex-dividend date.</a:t>
            </a:r>
            <a:endParaRPr lang="en-CA" sz="1400" smtClean="0"/>
          </a:p>
          <a:p>
            <a:pPr lvl="0"/>
            <a:r>
              <a:rPr lang="en-US" sz="1600" smtClean="0"/>
              <a:t>Dividend types:</a:t>
            </a:r>
            <a:endParaRPr lang="en-CA" sz="1600" smtClean="0"/>
          </a:p>
          <a:p>
            <a:pPr lvl="1">
              <a:spcBef>
                <a:spcPts val="300"/>
              </a:spcBef>
            </a:pPr>
            <a:r>
              <a:rPr lang="en-US" sz="1400" smtClean="0"/>
              <a:t>Discrete dividend.</a:t>
            </a:r>
            <a:endParaRPr lang="en-CA" sz="1400" smtClean="0"/>
          </a:p>
          <a:p>
            <a:pPr lvl="1"/>
            <a:r>
              <a:rPr lang="en-US" sz="1400" smtClean="0"/>
              <a:t>Dividend yield or continuous dividend.</a:t>
            </a:r>
            <a:endParaRPr lang="en-CA" sz="1400" smtClean="0"/>
          </a:p>
        </p:txBody>
      </p:sp>
    </p:spTree>
    <p:extLst>
      <p:ext uri="{BB962C8B-B14F-4D97-AF65-F5344CB8AC3E}">
        <p14:creationId xmlns:p14="http://schemas.microsoft.com/office/powerpoint/2010/main" val="2607039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 smtClean="0"/>
              <a:t>Market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11560" y="1563638"/>
            <a:ext cx="7992888" cy="32403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>
              <a:buNone/>
            </a:pPr>
            <a:r>
              <a:rPr lang="en-US"/>
              <a:t>Historical Volatility vs Implied Volatility</a:t>
            </a:r>
            <a:endParaRPr lang="en-CA"/>
          </a:p>
          <a:p>
            <a:pPr lvl="0">
              <a:spcBef>
                <a:spcPts val="1200"/>
              </a:spcBef>
            </a:pPr>
            <a:r>
              <a:rPr lang="en-US" sz="1600"/>
              <a:t>Historical volatility</a:t>
            </a:r>
            <a:endParaRPr lang="en-CA" sz="1600"/>
          </a:p>
          <a:p>
            <a:pPr lvl="1">
              <a:spcBef>
                <a:spcPts val="300"/>
              </a:spcBef>
            </a:pPr>
            <a:r>
              <a:rPr lang="en-US" sz="1600"/>
              <a:t>It is the standard deviation of </a:t>
            </a:r>
            <a:r>
              <a:rPr lang="en-US" sz="1600"/>
              <a:t>the </a:t>
            </a:r>
            <a:r>
              <a:rPr lang="en-US" sz="1600" smtClean="0"/>
              <a:t>time series of an asset return.</a:t>
            </a:r>
            <a:endParaRPr lang="en-CA" sz="1600"/>
          </a:p>
          <a:p>
            <a:pPr lvl="1"/>
            <a:r>
              <a:rPr lang="en-US" sz="1600"/>
              <a:t>It </a:t>
            </a:r>
            <a:r>
              <a:rPr lang="en-US" sz="1600"/>
              <a:t>is </a:t>
            </a:r>
            <a:r>
              <a:rPr lang="en-US" sz="1600" smtClean="0"/>
              <a:t>calculated </a:t>
            </a:r>
            <a:r>
              <a:rPr lang="en-US" sz="1600"/>
              <a:t>under the real world measure.</a:t>
            </a:r>
            <a:endParaRPr lang="en-CA" sz="1600"/>
          </a:p>
          <a:p>
            <a:pPr lvl="0"/>
            <a:r>
              <a:rPr lang="en-US" sz="1600"/>
              <a:t>Implied volatility</a:t>
            </a:r>
            <a:endParaRPr lang="en-CA" sz="1600"/>
          </a:p>
          <a:p>
            <a:pPr lvl="1">
              <a:spcBef>
                <a:spcPts val="300"/>
              </a:spcBef>
            </a:pPr>
            <a:r>
              <a:rPr lang="en-US" sz="1600"/>
              <a:t>It is a model parameter used to back up the market price.</a:t>
            </a:r>
            <a:endParaRPr lang="en-CA" sz="1600"/>
          </a:p>
          <a:p>
            <a:pPr lvl="1"/>
            <a:r>
              <a:rPr lang="en-US" sz="1600"/>
              <a:t>It is derived under the risk neutral measure.</a:t>
            </a:r>
            <a:endParaRPr lang="en-CA" sz="1600"/>
          </a:p>
          <a:p>
            <a:pPr lvl="1"/>
            <a:r>
              <a:rPr lang="en-US" sz="1600"/>
              <a:t>Implied volatilities could be bigger or smaller than historical volatilities.</a:t>
            </a:r>
            <a:endParaRPr lang="en-CA" sz="1600"/>
          </a:p>
        </p:txBody>
      </p:sp>
    </p:spTree>
    <p:extLst>
      <p:ext uri="{BB962C8B-B14F-4D97-AF65-F5344CB8AC3E}">
        <p14:creationId xmlns:p14="http://schemas.microsoft.com/office/powerpoint/2010/main" val="884546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ctrTitle" idx="4294967295"/>
          </p:nvPr>
        </p:nvSpPr>
        <p:spPr>
          <a:xfrm>
            <a:off x="3064700" y="1512936"/>
            <a:ext cx="55338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ABE33F"/>
                </a:solidFill>
              </a:rPr>
              <a:t>Thanks!</a:t>
            </a:r>
            <a:endParaRPr sz="6000">
              <a:solidFill>
                <a:srgbClr val="ABE33F"/>
              </a:solidFill>
            </a:endParaRPr>
          </a:p>
        </p:txBody>
      </p:sp>
      <p:sp>
        <p:nvSpPr>
          <p:cNvPr id="278" name="Shape 278"/>
          <p:cNvSpPr/>
          <p:nvPr/>
        </p:nvSpPr>
        <p:spPr>
          <a:xfrm>
            <a:off x="406937" y="2499742"/>
            <a:ext cx="1274938" cy="1159802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3275856" y="4011910"/>
            <a:ext cx="48245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/>
              <a:t>You can find </a:t>
            </a:r>
            <a:r>
              <a:rPr lang="en" smtClean="0"/>
              <a:t>more </a:t>
            </a:r>
            <a:r>
              <a:rPr lang="en"/>
              <a:t>details at</a:t>
            </a:r>
          </a:p>
          <a:p>
            <a:pPr>
              <a:buClr>
                <a:schemeClr val="dk1"/>
              </a:buClr>
              <a:buSzPts val="1100"/>
            </a:pPr>
            <a:r>
              <a:rPr lang="en"/>
              <a:t>http:</a:t>
            </a:r>
            <a:r>
              <a:rPr lang="en-CA"/>
              <a:t>//</a:t>
            </a:r>
            <a:r>
              <a:rPr lang="en-CA" smtClean="0"/>
              <a:t>www.finpricing.com/lib/market.pdf</a:t>
            </a:r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40537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 smtClean="0"/>
              <a:t>Market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971600" y="1347614"/>
            <a:ext cx="7370700" cy="35283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>
              <a:buNone/>
            </a:pPr>
            <a:r>
              <a:rPr lang="en-CA" sz="2800" smtClean="0"/>
              <a:t>Summary</a:t>
            </a:r>
            <a:endParaRPr lang="en" sz="2800" smtClean="0"/>
          </a:p>
          <a:p>
            <a:pPr lvl="0"/>
            <a:r>
              <a:rPr lang="en-US" sz="1600"/>
              <a:t>Financial Market Definition</a:t>
            </a:r>
            <a:endParaRPr lang="en-CA" sz="1600"/>
          </a:p>
          <a:p>
            <a:pPr lvl="0"/>
            <a:r>
              <a:rPr lang="en-US" sz="1600"/>
              <a:t>Financial </a:t>
            </a:r>
            <a:r>
              <a:rPr lang="en-US" sz="1600" smtClean="0"/>
              <a:t>Return</a:t>
            </a:r>
            <a:endParaRPr lang="en-CA" sz="1600"/>
          </a:p>
          <a:p>
            <a:pPr lvl="0"/>
            <a:r>
              <a:rPr lang="en-US" sz="1600"/>
              <a:t>Price Determination</a:t>
            </a:r>
            <a:endParaRPr lang="en-CA" sz="1600"/>
          </a:p>
          <a:p>
            <a:pPr lvl="0"/>
            <a:r>
              <a:rPr lang="en-US" sz="1600"/>
              <a:t>No Arbitrage and Risk </a:t>
            </a:r>
            <a:r>
              <a:rPr lang="en-US" sz="1600"/>
              <a:t>Neutral </a:t>
            </a:r>
            <a:r>
              <a:rPr lang="en-US" sz="1600" smtClean="0"/>
              <a:t>Measure</a:t>
            </a:r>
            <a:endParaRPr lang="en-CA" sz="1600"/>
          </a:p>
          <a:p>
            <a:pPr lvl="0"/>
            <a:r>
              <a:rPr lang="en-US" sz="1600"/>
              <a:t>Fixed Income and Interest </a:t>
            </a:r>
            <a:r>
              <a:rPr lang="en-US" sz="1600"/>
              <a:t>Rate </a:t>
            </a:r>
            <a:r>
              <a:rPr lang="en-US" sz="1600" smtClean="0"/>
              <a:t>Market</a:t>
            </a:r>
            <a:endParaRPr lang="en-CA" sz="1600"/>
          </a:p>
          <a:p>
            <a:pPr lvl="0"/>
            <a:r>
              <a:rPr lang="en-US" sz="1600"/>
              <a:t>Currency or </a:t>
            </a:r>
            <a:r>
              <a:rPr lang="en-US" sz="1600"/>
              <a:t>FX </a:t>
            </a:r>
            <a:r>
              <a:rPr lang="en-US" sz="1600" smtClean="0"/>
              <a:t>Market</a:t>
            </a:r>
            <a:endParaRPr lang="en-CA" sz="1600"/>
          </a:p>
          <a:p>
            <a:pPr lvl="0"/>
            <a:r>
              <a:rPr lang="en-US" sz="1600"/>
              <a:t>Equity </a:t>
            </a:r>
            <a:r>
              <a:rPr lang="en-US" sz="1600" smtClean="0"/>
              <a:t>Market</a:t>
            </a:r>
            <a:endParaRPr lang="en-CA" sz="1600"/>
          </a:p>
          <a:p>
            <a:pPr lvl="0"/>
            <a:r>
              <a:rPr lang="en-US" sz="1600"/>
              <a:t>Historical Volatility vs </a:t>
            </a:r>
            <a:r>
              <a:rPr lang="en-US" sz="1600"/>
              <a:t>Implied </a:t>
            </a:r>
            <a:r>
              <a:rPr lang="en-US" sz="1600" smtClean="0"/>
              <a:t>Volatility</a:t>
            </a:r>
            <a:endParaRPr lang="en-CA"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 smtClean="0"/>
              <a:t>Market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1043608" y="1563638"/>
            <a:ext cx="7370700" cy="33843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>
              <a:buNone/>
            </a:pPr>
            <a:r>
              <a:rPr lang="en-US"/>
              <a:t>Financial Market Definition</a:t>
            </a:r>
            <a:endParaRPr lang="en-CA"/>
          </a:p>
          <a:p>
            <a:pPr lvl="0">
              <a:spcBef>
                <a:spcPts val="1200"/>
              </a:spcBef>
            </a:pPr>
            <a:r>
              <a:rPr lang="en-US" sz="1600"/>
              <a:t>A financial market is a market where people trade financial products.</a:t>
            </a:r>
            <a:endParaRPr lang="en-CA" sz="1600"/>
          </a:p>
          <a:p>
            <a:pPr lvl="0"/>
            <a:r>
              <a:rPr lang="en-US" sz="1600"/>
              <a:t>Types of financial markets</a:t>
            </a:r>
            <a:endParaRPr lang="en-CA" sz="1600"/>
          </a:p>
          <a:p>
            <a:pPr lvl="1">
              <a:spcBef>
                <a:spcPts val="600"/>
              </a:spcBef>
            </a:pPr>
            <a:r>
              <a:rPr lang="en-US" sz="1600"/>
              <a:t>Fixed income and </a:t>
            </a:r>
            <a:r>
              <a:rPr lang="en-US" sz="1600"/>
              <a:t>interest </a:t>
            </a:r>
            <a:r>
              <a:rPr lang="en-US" sz="1600" smtClean="0"/>
              <a:t>rate </a:t>
            </a:r>
            <a:r>
              <a:rPr lang="en-US" sz="1600"/>
              <a:t>market</a:t>
            </a:r>
            <a:endParaRPr lang="en-CA" sz="1600"/>
          </a:p>
          <a:p>
            <a:pPr lvl="1"/>
            <a:r>
              <a:rPr lang="en-US" sz="1600"/>
              <a:t>Currency market</a:t>
            </a:r>
            <a:endParaRPr lang="en-CA" sz="1600"/>
          </a:p>
          <a:p>
            <a:pPr lvl="1"/>
            <a:r>
              <a:rPr lang="en-US" sz="1600"/>
              <a:t>Equity market</a:t>
            </a:r>
            <a:endParaRPr lang="en-CA" sz="1600"/>
          </a:p>
          <a:p>
            <a:pPr lvl="1"/>
            <a:r>
              <a:rPr lang="en-US" sz="1600"/>
              <a:t>Commodity market</a:t>
            </a:r>
            <a:endParaRPr lang="en-CA" sz="1600"/>
          </a:p>
          <a:p>
            <a:pPr lvl="1"/>
            <a:r>
              <a:rPr lang="en-US" sz="1600"/>
              <a:t>Credit market</a:t>
            </a:r>
            <a:endParaRPr lang="en-CA" sz="1600"/>
          </a:p>
          <a:p>
            <a:pPr lvl="0"/>
            <a:r>
              <a:rPr lang="en-US" sz="1600"/>
              <a:t>There </a:t>
            </a:r>
            <a:r>
              <a:rPr lang="en-US" sz="1600"/>
              <a:t>are </a:t>
            </a:r>
            <a:r>
              <a:rPr lang="en-US" sz="1600" smtClean="0"/>
              <a:t>the spot </a:t>
            </a:r>
            <a:r>
              <a:rPr lang="en-US" sz="1600"/>
              <a:t>market </a:t>
            </a:r>
            <a:r>
              <a:rPr lang="en-US" sz="1600"/>
              <a:t>and </a:t>
            </a:r>
            <a:r>
              <a:rPr lang="en-US" sz="1600" smtClean="0"/>
              <a:t>the derivative </a:t>
            </a:r>
            <a:r>
              <a:rPr lang="en-US" sz="1600"/>
              <a:t>market within each market above.</a:t>
            </a:r>
            <a:endParaRPr lang="en-CA" sz="1600"/>
          </a:p>
          <a:p>
            <a:pPr marL="76200" lvl="0" indent="0">
              <a:buNone/>
            </a:pPr>
            <a:endParaRPr lang="en-CA" sz="1600"/>
          </a:p>
        </p:txBody>
      </p:sp>
    </p:spTree>
    <p:extLst>
      <p:ext uri="{BB962C8B-B14F-4D97-AF65-F5344CB8AC3E}">
        <p14:creationId xmlns:p14="http://schemas.microsoft.com/office/powerpoint/2010/main" val="1977137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 smtClean="0"/>
              <a:t>Market</a:t>
            </a:r>
            <a:endParaRPr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Shape 12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43608" y="1563638"/>
                <a:ext cx="7370700" cy="338437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76200" lvl="0" indent="0" algn="ctr">
                  <a:buNone/>
                </a:pPr>
                <a:r>
                  <a:rPr lang="en-US" smtClean="0"/>
                  <a:t>Financial return</a:t>
                </a:r>
                <a:endParaRPr lang="en-CA"/>
              </a:p>
              <a:p>
                <a:pPr lvl="0">
                  <a:spcBef>
                    <a:spcPts val="1200"/>
                  </a:spcBef>
                </a:pPr>
                <a:r>
                  <a:rPr lang="en-US" sz="1600"/>
                  <a:t>Financial return is </a:t>
                </a:r>
                <a:r>
                  <a:rPr lang="en-US" sz="1600"/>
                  <a:t>the </a:t>
                </a:r>
                <a:r>
                  <a:rPr lang="en-US" sz="1600" smtClean="0"/>
                  <a:t>measurement </a:t>
                </a:r>
                <a:r>
                  <a:rPr lang="en-US" sz="1600"/>
                  <a:t>of </a:t>
                </a:r>
                <a:r>
                  <a:rPr lang="en-US" sz="1600"/>
                  <a:t>profit </a:t>
                </a:r>
                <a:r>
                  <a:rPr lang="en-US" sz="1600" smtClean="0"/>
                  <a:t>and </a:t>
                </a:r>
                <a:r>
                  <a:rPr lang="en-US" sz="1600"/>
                  <a:t>loss on </a:t>
                </a:r>
                <a:r>
                  <a:rPr lang="en-US" sz="1600"/>
                  <a:t>an </a:t>
                </a:r>
                <a:r>
                  <a:rPr lang="en-US" sz="1600" smtClean="0"/>
                  <a:t>investment or an asset.</a:t>
                </a:r>
                <a:endParaRPr lang="en-CA" sz="1600"/>
              </a:p>
              <a:p>
                <a:pPr lvl="0"/>
                <a:r>
                  <a:rPr lang="en-US" sz="1600"/>
                  <a:t>Return is more important than value itself.</a:t>
                </a:r>
                <a:endParaRPr lang="en-CA" sz="1600"/>
              </a:p>
              <a:p>
                <a:pPr lvl="0"/>
                <a:r>
                  <a:rPr lang="en-US" sz="1600"/>
                  <a:t>Return types</a:t>
                </a:r>
                <a:endParaRPr lang="en-CA" sz="1600"/>
              </a:p>
              <a:p>
                <a:pPr lvl="1">
                  <a:spcBef>
                    <a:spcPts val="600"/>
                  </a:spcBef>
                </a:pPr>
                <a:r>
                  <a:rPr lang="en-US" sz="1600"/>
                  <a:t>Absolute return: 	</a:t>
                </a:r>
                <a:r>
                  <a:rPr lang="en-US" sz="160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600" i="1"/>
                        </m:ctrlPr>
                      </m:sSubPr>
                      <m:e>
                        <m:r>
                          <a:rPr lang="en-US" sz="1600" i="1"/>
                          <m:t>𝑅</m:t>
                        </m:r>
                      </m:e>
                      <m:sub>
                        <m:r>
                          <a:rPr lang="en-US" sz="1600" i="1"/>
                          <m:t>𝐴</m:t>
                        </m:r>
                      </m:sub>
                    </m:sSub>
                    <m:r>
                      <a:rPr lang="en-US" sz="1600" i="1"/>
                      <m:t>=</m:t>
                    </m:r>
                    <m:sSub>
                      <m:sSubPr>
                        <m:ctrlPr>
                          <a:rPr lang="en-CA" sz="1600" i="1"/>
                        </m:ctrlPr>
                      </m:sSubPr>
                      <m:e>
                        <m:r>
                          <a:rPr lang="en-US" sz="1600" i="1"/>
                          <m:t>𝑉</m:t>
                        </m:r>
                      </m:e>
                      <m:sub>
                        <m:r>
                          <a:rPr lang="en-US" sz="1600" i="1"/>
                          <m:t>𝑡</m:t>
                        </m:r>
                      </m:sub>
                    </m:sSub>
                    <m:r>
                      <a:rPr lang="en-US" sz="1600" i="1"/>
                      <m:t>−</m:t>
                    </m:r>
                    <m:sSub>
                      <m:sSubPr>
                        <m:ctrlPr>
                          <a:rPr lang="en-CA" sz="1600" i="1"/>
                        </m:ctrlPr>
                      </m:sSubPr>
                      <m:e>
                        <m:r>
                          <a:rPr lang="en-US" sz="1600" i="1"/>
                          <m:t>𝑉</m:t>
                        </m:r>
                      </m:e>
                      <m:sub>
                        <m:r>
                          <a:rPr lang="en-US" sz="1600" i="1"/>
                          <m:t>𝑡</m:t>
                        </m:r>
                        <m:r>
                          <a:rPr lang="en-US" sz="1600" i="1"/>
                          <m:t>−1</m:t>
                        </m:r>
                      </m:sub>
                    </m:sSub>
                  </m:oMath>
                </a14:m>
                <a:endParaRPr lang="en-CA" sz="1600"/>
              </a:p>
              <a:p>
                <a:pPr lvl="1">
                  <a:spcBef>
                    <a:spcPts val="600"/>
                  </a:spcBef>
                </a:pPr>
                <a:r>
                  <a:rPr lang="en-US" sz="1600"/>
                  <a:t>Relative return: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600" i="1"/>
                        </m:ctrlPr>
                      </m:sSubPr>
                      <m:e>
                        <m:r>
                          <a:rPr lang="en-US" sz="1600" i="1"/>
                          <m:t>𝑅</m:t>
                        </m:r>
                      </m:e>
                      <m:sub>
                        <m:r>
                          <a:rPr lang="en-US" sz="1600" i="1"/>
                          <m:t>𝑅</m:t>
                        </m:r>
                      </m:sub>
                    </m:sSub>
                    <m:r>
                      <a:rPr lang="en-US" sz="1600" i="1"/>
                      <m:t>=</m:t>
                    </m:r>
                    <m:f>
                      <m:fPr>
                        <m:ctrlPr>
                          <a:rPr lang="en-CA" sz="1600" i="1"/>
                        </m:ctrlPr>
                      </m:fPr>
                      <m:num>
                        <m:sSub>
                          <m:sSubPr>
                            <m:ctrlPr>
                              <a:rPr lang="en-CA" sz="1600" i="1"/>
                            </m:ctrlPr>
                          </m:sSubPr>
                          <m:e>
                            <m:r>
                              <a:rPr lang="en-US" sz="1600" i="1"/>
                              <m:t>𝑉</m:t>
                            </m:r>
                          </m:e>
                          <m:sub>
                            <m:r>
                              <a:rPr lang="en-US" sz="1600" i="1"/>
                              <m:t>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CA" sz="1600" i="1"/>
                            </m:ctrlPr>
                          </m:sSubPr>
                          <m:e>
                            <m:r>
                              <a:rPr lang="en-US" sz="1600" i="1"/>
                              <m:t>𝑉</m:t>
                            </m:r>
                          </m:e>
                          <m:sub>
                            <m:r>
                              <a:rPr lang="en-US" sz="1600" i="1"/>
                              <m:t>𝑡</m:t>
                            </m:r>
                            <m:r>
                              <a:rPr lang="en-US" sz="1600" i="1"/>
                              <m:t>−1</m:t>
                            </m:r>
                          </m:sub>
                        </m:sSub>
                      </m:den>
                    </m:f>
                    <m:r>
                      <a:rPr lang="en-US" sz="1600" i="1"/>
                      <m:t>−1</m:t>
                    </m:r>
                  </m:oMath>
                </a14:m>
                <a:endParaRPr lang="en-CA" sz="1600"/>
              </a:p>
              <a:p>
                <a:pPr lvl="1">
                  <a:spcBef>
                    <a:spcPts val="600"/>
                  </a:spcBef>
                </a:pPr>
                <a:r>
                  <a:rPr lang="en-US" sz="1600"/>
                  <a:t>Log return: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600" i="1"/>
                        </m:ctrlPr>
                      </m:sSubPr>
                      <m:e>
                        <m:r>
                          <a:rPr lang="en-US" sz="1600" i="1"/>
                          <m:t>𝑅</m:t>
                        </m:r>
                      </m:e>
                      <m:sub>
                        <m:r>
                          <a:rPr lang="en-US" sz="1600" i="1"/>
                          <m:t>𝐿</m:t>
                        </m:r>
                      </m:sub>
                    </m:sSub>
                    <m:r>
                      <a:rPr lang="en-US" sz="1600" i="1"/>
                      <m:t>=</m:t>
                    </m:r>
                    <m:r>
                      <m:rPr>
                        <m:sty m:val="p"/>
                      </m:rPr>
                      <a:rPr lang="en-US" sz="1600"/>
                      <m:t>ln</m:t>
                    </m:r>
                    <m:r>
                      <a:rPr lang="en-US" sz="1600" i="1"/>
                      <m:t>(</m:t>
                    </m:r>
                    <m:f>
                      <m:fPr>
                        <m:ctrlPr>
                          <a:rPr lang="en-CA" sz="1600" i="1"/>
                        </m:ctrlPr>
                      </m:fPr>
                      <m:num>
                        <m:sSub>
                          <m:sSubPr>
                            <m:ctrlPr>
                              <a:rPr lang="en-CA" sz="1600" i="1"/>
                            </m:ctrlPr>
                          </m:sSubPr>
                          <m:e>
                            <m:r>
                              <a:rPr lang="en-US" sz="1600" i="1"/>
                              <m:t>𝑉</m:t>
                            </m:r>
                          </m:e>
                          <m:sub>
                            <m:r>
                              <a:rPr lang="en-US" sz="1600" i="1"/>
                              <m:t>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CA" sz="1600" i="1"/>
                            </m:ctrlPr>
                          </m:sSubPr>
                          <m:e>
                            <m:r>
                              <a:rPr lang="en-US" sz="1600" i="1"/>
                              <m:t>𝑉</m:t>
                            </m:r>
                          </m:e>
                          <m:sub>
                            <m:r>
                              <a:rPr lang="en-US" sz="1600" i="1"/>
                              <m:t>𝑡</m:t>
                            </m:r>
                            <m:r>
                              <a:rPr lang="en-US" sz="1600" i="1"/>
                              <m:t>−1</m:t>
                            </m:r>
                          </m:sub>
                        </m:sSub>
                      </m:den>
                    </m:f>
                    <m:r>
                      <a:rPr lang="en-US" sz="1600" i="1"/>
                      <m:t>)</m:t>
                    </m:r>
                  </m:oMath>
                </a14:m>
                <a:endParaRPr lang="en-CA" sz="1600"/>
              </a:p>
              <a:p>
                <a:pPr marL="76200" lvl="0" indent="0">
                  <a:buNone/>
                </a:pPr>
                <a:endParaRPr lang="en-CA" sz="1600"/>
              </a:p>
            </p:txBody>
          </p:sp>
        </mc:Choice>
        <mc:Fallback>
          <p:sp>
            <p:nvSpPr>
              <p:cNvPr id="125" name="Shape 12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43608" y="1563638"/>
                <a:ext cx="7370700" cy="3384376"/>
              </a:xfrm>
              <a:prstGeom prst="rect">
                <a:avLst/>
              </a:prstGeom>
              <a:blipFill rotWithShape="1">
                <a:blip r:embed="rId3"/>
                <a:stretch>
                  <a:fillRect r="-107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3211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 smtClean="0"/>
              <a:t>Market</a:t>
            </a:r>
            <a:endParaRPr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Shape 12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43608" y="1563638"/>
                <a:ext cx="7370700" cy="309634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76200" lvl="0" indent="0" algn="ctr">
                  <a:buNone/>
                </a:pPr>
                <a:r>
                  <a:rPr lang="en-US"/>
                  <a:t>Financial </a:t>
                </a:r>
                <a:r>
                  <a:rPr lang="en-US" smtClean="0"/>
                  <a:t>return (Cont)</a:t>
                </a:r>
                <a:endParaRPr lang="en-CA" sz="1400"/>
              </a:p>
              <a:p>
                <a:pPr lvl="0"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en-US" sz="1600"/>
                  <a:t>Return attributes</a:t>
                </a:r>
                <a:endParaRPr lang="en-CA" sz="1600"/>
              </a:p>
              <a:p>
                <a:pPr lvl="1">
                  <a:lnSpc>
                    <a:spcPct val="150000"/>
                  </a:lnSpc>
                </a:pPr>
                <a:r>
                  <a:rPr lang="en-US" sz="1600"/>
                  <a:t>Log return is similar </a:t>
                </a:r>
                <a:r>
                  <a:rPr lang="en-US" sz="1600"/>
                  <a:t>to </a:t>
                </a:r>
                <a:r>
                  <a:rPr lang="en-US" sz="1600" smtClean="0"/>
                  <a:t>continuously </a:t>
                </a:r>
                <a:r>
                  <a:rPr lang="en-US" sz="1600"/>
                  <a:t>compounding.</a:t>
                </a:r>
                <a:endParaRPr lang="en-CA" sz="1600"/>
              </a:p>
              <a:p>
                <a:pPr lvl="1">
                  <a:lnSpc>
                    <a:spcPct val="150000"/>
                  </a:lnSpc>
                </a:pPr>
                <a:r>
                  <a:rPr lang="en-US" sz="1600"/>
                  <a:t>Log return is additive,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600" i="1"/>
                        </m:ctrlPr>
                      </m:sSubPr>
                      <m:e>
                        <m:r>
                          <a:rPr lang="en-US" sz="1600" i="1"/>
                          <m:t>𝑅</m:t>
                        </m:r>
                      </m:e>
                      <m:sub>
                        <m:r>
                          <a:rPr lang="en-US" sz="1600" i="1"/>
                          <m:t>02</m:t>
                        </m:r>
                      </m:sub>
                    </m:sSub>
                    <m:r>
                      <a:rPr lang="en-US" sz="1600" i="1"/>
                      <m:t>=</m:t>
                    </m:r>
                    <m:sSub>
                      <m:sSubPr>
                        <m:ctrlPr>
                          <a:rPr lang="en-CA" sz="1600" i="1"/>
                        </m:ctrlPr>
                      </m:sSubPr>
                      <m:e>
                        <m:r>
                          <a:rPr lang="en-US" sz="1600" i="1"/>
                          <m:t>𝑅</m:t>
                        </m:r>
                      </m:e>
                      <m:sub>
                        <m:r>
                          <a:rPr lang="en-US" sz="1600" i="1"/>
                          <m:t>01</m:t>
                        </m:r>
                      </m:sub>
                    </m:sSub>
                    <m:r>
                      <a:rPr lang="en-US" sz="1600" i="1"/>
                      <m:t>+</m:t>
                    </m:r>
                    <m:sSub>
                      <m:sSubPr>
                        <m:ctrlPr>
                          <a:rPr lang="en-CA" sz="1600" i="1"/>
                        </m:ctrlPr>
                      </m:sSubPr>
                      <m:e>
                        <m:r>
                          <a:rPr lang="en-US" sz="1600" i="1"/>
                          <m:t>𝑅</m:t>
                        </m:r>
                      </m:e>
                      <m:sub>
                        <m:r>
                          <a:rPr lang="en-US" sz="1600" i="1"/>
                          <m:t>12</m:t>
                        </m:r>
                      </m:sub>
                    </m:sSub>
                  </m:oMath>
                </a14:m>
                <a:r>
                  <a:rPr lang="en-US" sz="1600"/>
                  <a:t>.</a:t>
                </a:r>
                <a:endParaRPr lang="en-CA" sz="1600"/>
              </a:p>
              <a:p>
                <a:pPr lvl="1">
                  <a:lnSpc>
                    <a:spcPct val="150000"/>
                  </a:lnSpc>
                </a:pPr>
                <a:r>
                  <a:rPr lang="en-US" sz="1600"/>
                  <a:t>For a short horizon,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600" i="1"/>
                        </m:ctrlPr>
                      </m:sSubPr>
                      <m:e>
                        <m:r>
                          <a:rPr lang="en-US" sz="1600" i="1"/>
                          <m:t>𝑅</m:t>
                        </m:r>
                      </m:e>
                      <m:sub>
                        <m:r>
                          <a:rPr lang="en-US" sz="1600" i="1"/>
                          <m:t>𝑅</m:t>
                        </m:r>
                      </m:sub>
                    </m:sSub>
                    <m:r>
                      <a:rPr lang="en-US" sz="1600" i="1"/>
                      <m:t>≈</m:t>
                    </m:r>
                    <m:sSub>
                      <m:sSubPr>
                        <m:ctrlPr>
                          <a:rPr lang="en-CA" sz="1600" i="1"/>
                        </m:ctrlPr>
                      </m:sSubPr>
                      <m:e>
                        <m:r>
                          <a:rPr lang="en-US" sz="1600" i="1"/>
                          <m:t>𝑅</m:t>
                        </m:r>
                      </m:e>
                      <m:sub>
                        <m:r>
                          <a:rPr lang="en-US" sz="1600" i="1"/>
                          <m:t>𝐿</m:t>
                        </m:r>
                      </m:sub>
                    </m:sSub>
                  </m:oMath>
                </a14:m>
                <a:endParaRPr lang="en-CA" sz="1600"/>
              </a:p>
              <a:p>
                <a:pPr lvl="1">
                  <a:lnSpc>
                    <a:spcPct val="150000"/>
                  </a:lnSpc>
                </a:pPr>
                <a:r>
                  <a:rPr lang="en-US" sz="1600"/>
                  <a:t>Returns are nearly independent and similar to a random walk.</a:t>
                </a:r>
                <a:endParaRPr lang="en-CA" sz="1600"/>
              </a:p>
              <a:p>
                <a:pPr lvl="1">
                  <a:lnSpc>
                    <a:spcPct val="150000"/>
                  </a:lnSpc>
                </a:pPr>
                <a:r>
                  <a:rPr lang="en-US" sz="1600"/>
                  <a:t>Returns in future are unpredictable.</a:t>
                </a:r>
                <a:endParaRPr lang="en-CA" sz="1600"/>
              </a:p>
              <a:p>
                <a:pPr marL="76200" lvl="0" indent="0">
                  <a:buNone/>
                </a:pPr>
                <a:endParaRPr lang="en-CA" sz="1600"/>
              </a:p>
            </p:txBody>
          </p:sp>
        </mc:Choice>
        <mc:Fallback>
          <p:sp>
            <p:nvSpPr>
              <p:cNvPr id="125" name="Shape 12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43608" y="1563638"/>
                <a:ext cx="7370700" cy="309634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7899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 smtClean="0"/>
              <a:t>Market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1187624" y="1275606"/>
            <a:ext cx="7370700" cy="34563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>
              <a:buNone/>
            </a:pPr>
            <a:r>
              <a:rPr lang="en-US"/>
              <a:t>Price Determination</a:t>
            </a:r>
            <a:endParaRPr lang="en-CA"/>
          </a:p>
          <a:p>
            <a:pPr lvl="0"/>
            <a:r>
              <a:rPr lang="en-US" sz="1600"/>
              <a:t>Actual market price determination</a:t>
            </a:r>
            <a:endParaRPr lang="en-CA" sz="1600"/>
          </a:p>
          <a:p>
            <a:pPr lvl="1">
              <a:spcBef>
                <a:spcPts val="600"/>
              </a:spcBef>
            </a:pPr>
            <a:r>
              <a:rPr lang="en-US" sz="1600"/>
              <a:t>Determined by supply </a:t>
            </a:r>
            <a:r>
              <a:rPr lang="en-US" sz="1600"/>
              <a:t>and </a:t>
            </a:r>
            <a:r>
              <a:rPr lang="en-US" sz="1600" smtClean="0"/>
              <a:t>demand.</a:t>
            </a:r>
            <a:endParaRPr lang="en-CA" sz="1600"/>
          </a:p>
          <a:p>
            <a:pPr lvl="1"/>
            <a:r>
              <a:rPr lang="en-US" sz="1600"/>
              <a:t>Gauged in the </a:t>
            </a:r>
            <a:r>
              <a:rPr lang="en-US" sz="1600"/>
              <a:t>real-world </a:t>
            </a:r>
            <a:r>
              <a:rPr lang="en-US" sz="1600" smtClean="0"/>
              <a:t>measure.</a:t>
            </a:r>
            <a:endParaRPr lang="en-CA" sz="1600"/>
          </a:p>
          <a:p>
            <a:pPr lvl="1"/>
            <a:r>
              <a:rPr lang="en-US" sz="1600"/>
              <a:t>Supply side </a:t>
            </a:r>
            <a:r>
              <a:rPr lang="en-US" sz="1600"/>
              <a:t>determination </a:t>
            </a:r>
            <a:r>
              <a:rPr lang="en-US" sz="1600" smtClean="0"/>
              <a:t>factors:</a:t>
            </a:r>
            <a:endParaRPr lang="en-CA" sz="1600"/>
          </a:p>
          <a:p>
            <a:pPr lvl="2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/>
              <a:t>Transaction costs</a:t>
            </a:r>
            <a:endParaRPr lang="en-CA" sz="160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/>
              <a:t>Liquidity</a:t>
            </a:r>
            <a:endParaRPr lang="en-CA" sz="160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/>
              <a:t>Risk/reward preferences of suppliers</a:t>
            </a:r>
            <a:endParaRPr lang="en-CA" sz="160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/>
              <a:t>Capital availability</a:t>
            </a:r>
            <a:endParaRPr lang="en-CA" sz="160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/>
              <a:t>Tax rules</a:t>
            </a:r>
            <a:endParaRPr lang="en-CA" sz="160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/>
              <a:t>Differential information</a:t>
            </a:r>
            <a:endParaRPr lang="en-CA" sz="1600"/>
          </a:p>
          <a:p>
            <a:pPr marL="76200" lvl="0" indent="0">
              <a:buNone/>
            </a:pPr>
            <a:endParaRPr lang="en-CA" sz="1600"/>
          </a:p>
        </p:txBody>
      </p:sp>
    </p:spTree>
    <p:extLst>
      <p:ext uri="{BB962C8B-B14F-4D97-AF65-F5344CB8AC3E}">
        <p14:creationId xmlns:p14="http://schemas.microsoft.com/office/powerpoint/2010/main" val="704399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 smtClean="0"/>
              <a:t>Market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99592" y="1203598"/>
            <a:ext cx="7370700" cy="37444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>
              <a:buNone/>
            </a:pPr>
            <a:r>
              <a:rPr lang="en-US"/>
              <a:t>Price </a:t>
            </a:r>
            <a:r>
              <a:rPr lang="en-US" smtClean="0"/>
              <a:t>Determination (Cont)</a:t>
            </a:r>
            <a:endParaRPr lang="en-CA"/>
          </a:p>
          <a:p>
            <a:pPr lvl="1">
              <a:spcBef>
                <a:spcPts val="600"/>
              </a:spcBef>
            </a:pPr>
            <a:r>
              <a:rPr lang="en-US" sz="1400" smtClean="0"/>
              <a:t>Demand </a:t>
            </a:r>
            <a:r>
              <a:rPr lang="en-US" sz="1400"/>
              <a:t>side </a:t>
            </a:r>
            <a:r>
              <a:rPr lang="en-US" sz="1400"/>
              <a:t>determination </a:t>
            </a:r>
            <a:r>
              <a:rPr lang="en-US" sz="1400" smtClean="0"/>
              <a:t>factors:</a:t>
            </a:r>
            <a:endParaRPr lang="en-CA" sz="140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400"/>
              <a:t>Transaction costs</a:t>
            </a:r>
            <a:endParaRPr lang="en-CA" sz="140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400"/>
              <a:t>Liquidity</a:t>
            </a:r>
            <a:endParaRPr lang="en-CA" sz="140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400"/>
              <a:t>Accounting</a:t>
            </a:r>
            <a:endParaRPr lang="en-CA" sz="140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400"/>
              <a:t>Tax rules</a:t>
            </a:r>
            <a:endParaRPr lang="en-CA" sz="1400"/>
          </a:p>
          <a:p>
            <a:pPr lvl="0">
              <a:spcBef>
                <a:spcPts val="0"/>
              </a:spcBef>
            </a:pPr>
            <a:r>
              <a:rPr lang="en-US" sz="1600"/>
              <a:t>Model price determination</a:t>
            </a:r>
            <a:endParaRPr lang="en-CA" sz="1600"/>
          </a:p>
          <a:p>
            <a:pPr lvl="1"/>
            <a:r>
              <a:rPr lang="en-US" sz="1400"/>
              <a:t>Determined by model </a:t>
            </a:r>
            <a:r>
              <a:rPr lang="en-US" sz="1400"/>
              <a:t>and </a:t>
            </a:r>
            <a:r>
              <a:rPr lang="en-US" sz="1400" smtClean="0"/>
              <a:t>calibration.</a:t>
            </a:r>
            <a:endParaRPr lang="en-CA" sz="1400"/>
          </a:p>
          <a:p>
            <a:pPr lvl="1"/>
            <a:r>
              <a:rPr lang="en-US" sz="1400"/>
              <a:t>Gauged in the risk </a:t>
            </a:r>
            <a:r>
              <a:rPr lang="en-US" sz="1400"/>
              <a:t>neutral </a:t>
            </a:r>
            <a:r>
              <a:rPr lang="en-US" sz="1400" smtClean="0"/>
              <a:t>measure.</a:t>
            </a:r>
            <a:endParaRPr lang="en-CA" sz="1400"/>
          </a:p>
          <a:p>
            <a:pPr lvl="1"/>
            <a:r>
              <a:rPr lang="en-US" sz="1400"/>
              <a:t>If a trade has the market price, then</a:t>
            </a:r>
            <a:endParaRPr lang="en-CA" sz="140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400"/>
              <a:t>Model is mainly used to compute risk, such as sensitivities.</a:t>
            </a:r>
            <a:endParaRPr lang="en-CA" sz="140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400" smtClean="0"/>
              <a:t>The model </a:t>
            </a:r>
            <a:r>
              <a:rPr lang="en-US" sz="1400"/>
              <a:t>price </a:t>
            </a:r>
            <a:r>
              <a:rPr lang="en-US" sz="1400" smtClean="0"/>
              <a:t>should </a:t>
            </a:r>
            <a:r>
              <a:rPr lang="en-US" sz="1400"/>
              <a:t>be calibrated to the market price.</a:t>
            </a:r>
            <a:endParaRPr lang="en-CA" sz="1400"/>
          </a:p>
          <a:p>
            <a:pPr lvl="1"/>
            <a:r>
              <a:rPr lang="en-US" sz="1400"/>
              <a:t>If a trade doesn’t have a </a:t>
            </a:r>
            <a:r>
              <a:rPr lang="en-US" sz="1400"/>
              <a:t>market </a:t>
            </a:r>
            <a:r>
              <a:rPr lang="en-US" sz="1400" smtClean="0"/>
              <a:t>price, then</a:t>
            </a:r>
            <a:endParaRPr lang="en-CA" sz="140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400"/>
              <a:t>Model price is used for transaction.</a:t>
            </a:r>
            <a:endParaRPr lang="en-CA" sz="140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400"/>
              <a:t>Model should be calibrated </a:t>
            </a:r>
            <a:r>
              <a:rPr lang="en-US" sz="1400"/>
              <a:t>to </a:t>
            </a:r>
            <a:r>
              <a:rPr lang="en-US" sz="1400" smtClean="0"/>
              <a:t>Vanilla products.</a:t>
            </a:r>
            <a:endParaRPr lang="en-CA" sz="1400"/>
          </a:p>
          <a:p>
            <a:pPr>
              <a:buFont typeface="Wingdings" panose="05000000000000000000" pitchFamily="2" charset="2"/>
              <a:buChar char="§"/>
            </a:pPr>
            <a:endParaRPr lang="en-CA" sz="1400"/>
          </a:p>
        </p:txBody>
      </p:sp>
    </p:spTree>
    <p:extLst>
      <p:ext uri="{BB962C8B-B14F-4D97-AF65-F5344CB8AC3E}">
        <p14:creationId xmlns:p14="http://schemas.microsoft.com/office/powerpoint/2010/main" val="3763353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 smtClean="0"/>
              <a:t>Market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99592" y="1275606"/>
            <a:ext cx="7370700" cy="37444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>
              <a:buNone/>
            </a:pPr>
            <a:r>
              <a:rPr lang="en-US"/>
              <a:t>No Arbitrage and Risk </a:t>
            </a:r>
            <a:r>
              <a:rPr lang="en-US"/>
              <a:t>Neutral </a:t>
            </a:r>
            <a:r>
              <a:rPr lang="en-US" smtClean="0"/>
              <a:t>Measure</a:t>
            </a:r>
            <a:endParaRPr lang="en-CA"/>
          </a:p>
          <a:p>
            <a:pPr lvl="0"/>
            <a:r>
              <a:rPr lang="en-US" sz="1600"/>
              <a:t>No arbitrage</a:t>
            </a:r>
            <a:endParaRPr lang="en-CA" sz="1600"/>
          </a:p>
          <a:p>
            <a:pPr lvl="1">
              <a:spcBef>
                <a:spcPts val="300"/>
              </a:spcBef>
            </a:pPr>
            <a:r>
              <a:rPr lang="en-US" sz="1400"/>
              <a:t>The law of one price: The same cash flow should have the same price.</a:t>
            </a:r>
            <a:endParaRPr lang="en-CA" sz="1400"/>
          </a:p>
          <a:p>
            <a:pPr lvl="1"/>
            <a:r>
              <a:rPr lang="en-US" sz="1400"/>
              <a:t>It is impossible to invest 0 today and receive positive tomorrow.</a:t>
            </a:r>
            <a:endParaRPr lang="en-CA" sz="1400"/>
          </a:p>
          <a:p>
            <a:pPr lvl="1"/>
            <a:r>
              <a:rPr lang="en-US" sz="1400"/>
              <a:t>Two portfolios having the same payoff at a given future date must have the same price today.</a:t>
            </a:r>
            <a:endParaRPr lang="en-CA" sz="1400"/>
          </a:p>
          <a:p>
            <a:pPr lvl="0"/>
            <a:r>
              <a:rPr lang="en-US" sz="1600"/>
              <a:t>Risk neutral probability measure or simply risk neutral measure</a:t>
            </a:r>
            <a:endParaRPr lang="en-CA" sz="1600"/>
          </a:p>
          <a:p>
            <a:pPr lvl="1">
              <a:spcBef>
                <a:spcPts val="300"/>
              </a:spcBef>
            </a:pPr>
            <a:r>
              <a:rPr lang="en-US" sz="1400"/>
              <a:t>Risk neutral probability measure is no arbitrage.</a:t>
            </a:r>
            <a:endParaRPr lang="en-CA" sz="1400"/>
          </a:p>
          <a:p>
            <a:pPr lvl="1"/>
            <a:r>
              <a:rPr lang="en-US" sz="1400"/>
              <a:t>The Arrow security prices are so-called risk neutral probabilities.</a:t>
            </a:r>
            <a:endParaRPr lang="en-CA" sz="1400"/>
          </a:p>
          <a:p>
            <a:pPr lvl="1"/>
            <a:r>
              <a:rPr lang="en-US" sz="1400"/>
              <a:t>A risk-neutral probability is not a real mathematical probability.</a:t>
            </a:r>
            <a:endParaRPr lang="en-CA" sz="1400"/>
          </a:p>
          <a:p>
            <a:pPr lvl="1"/>
            <a:r>
              <a:rPr lang="en-US" sz="1400"/>
              <a:t>These prices are called probabilities as they fulfill the criteria of probabilities so </a:t>
            </a:r>
            <a:r>
              <a:rPr lang="en-US" sz="1400"/>
              <a:t>that </a:t>
            </a:r>
            <a:r>
              <a:rPr lang="en-US" sz="1400" smtClean="0"/>
              <a:t>the probability </a:t>
            </a:r>
            <a:r>
              <a:rPr lang="en-US" sz="1400"/>
              <a:t>theory can be used.</a:t>
            </a:r>
            <a:endParaRPr lang="en-CA" sz="1400"/>
          </a:p>
          <a:p>
            <a:pPr lvl="1"/>
            <a:r>
              <a:rPr lang="en-US" sz="1400" smtClean="0"/>
              <a:t>In finance, </a:t>
            </a:r>
            <a:r>
              <a:rPr lang="en-US" sz="1400"/>
              <a:t>Martingale measure is equivalent to risk neutral measure</a:t>
            </a:r>
            <a:endParaRPr lang="en-CA" sz="1400"/>
          </a:p>
          <a:p>
            <a:pPr>
              <a:buFont typeface="Wingdings" panose="05000000000000000000" pitchFamily="2" charset="2"/>
              <a:buChar char="§"/>
            </a:pPr>
            <a:endParaRPr lang="en-CA" sz="1600"/>
          </a:p>
        </p:txBody>
      </p:sp>
    </p:spTree>
    <p:extLst>
      <p:ext uri="{BB962C8B-B14F-4D97-AF65-F5344CB8AC3E}">
        <p14:creationId xmlns:p14="http://schemas.microsoft.com/office/powerpoint/2010/main" val="2816116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 smtClean="0"/>
              <a:t>Market</a:t>
            </a:r>
            <a:endParaRPr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Shape 12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27584" y="1275606"/>
                <a:ext cx="7560840" cy="374441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76200" lvl="0" indent="0" algn="ctr">
                  <a:buNone/>
                </a:pPr>
                <a:r>
                  <a:rPr lang="en-US"/>
                  <a:t>Fixed Income and Interest </a:t>
                </a:r>
                <a:r>
                  <a:rPr lang="en-US"/>
                  <a:t>Rate </a:t>
                </a:r>
                <a:r>
                  <a:rPr lang="en-US" smtClean="0"/>
                  <a:t>Market</a:t>
                </a:r>
                <a:endParaRPr lang="en-CA"/>
              </a:p>
              <a:p>
                <a:pPr lvl="0"/>
                <a:r>
                  <a:rPr lang="en-US" sz="1600"/>
                  <a:t>Fixed income and interest rate market mainly consists of bonds, notes</a:t>
                </a:r>
                <a:r>
                  <a:rPr lang="en-US" sz="1600"/>
                  <a:t>, </a:t>
                </a:r>
                <a:r>
                  <a:rPr lang="en-US" sz="1600" smtClean="0"/>
                  <a:t>debentures, </a:t>
                </a:r>
                <a:r>
                  <a:rPr lang="en-US" sz="1600"/>
                  <a:t>certificates, mortgages, money market funds and interest rate derivatives.</a:t>
                </a:r>
                <a:endParaRPr lang="en-CA" sz="1600"/>
              </a:p>
              <a:p>
                <a:pPr lvl="0"/>
                <a:r>
                  <a:rPr lang="en-US" sz="1600"/>
                  <a:t>Central to any interest rate related topics is to calculate accrued interest.</a:t>
                </a:r>
                <a:endParaRPr lang="en-CA" sz="1600"/>
              </a:p>
              <a:p>
                <a:pPr lvl="0"/>
                <a:r>
                  <a:rPr lang="en-US" sz="1600" smtClean="0"/>
                  <a:t>One needs two </a:t>
                </a:r>
                <a:r>
                  <a:rPr lang="en-US" sz="1600"/>
                  <a:t>factors </a:t>
                </a:r>
                <a:r>
                  <a:rPr lang="en-US" sz="1600" smtClean="0"/>
                  <a:t>to </a:t>
                </a:r>
                <a:r>
                  <a:rPr lang="en-US" sz="1600"/>
                  <a:t>compute accrued interest: compounding and day count.</a:t>
                </a:r>
                <a:endParaRPr lang="en-CA" sz="1600"/>
              </a:p>
              <a:p>
                <a:pPr lvl="0"/>
                <a:r>
                  <a:rPr lang="en-US" sz="1600"/>
                  <a:t>Commonly </a:t>
                </a:r>
                <a:r>
                  <a:rPr lang="en-US" sz="1600"/>
                  <a:t>used </a:t>
                </a:r>
                <a:r>
                  <a:rPr lang="en-US" sz="1600" smtClean="0"/>
                  <a:t>compoundings:</a:t>
                </a:r>
              </a:p>
              <a:p>
                <a:pPr lvl="1">
                  <a:spcBef>
                    <a:spcPts val="300"/>
                  </a:spcBef>
                </a:pPr>
                <a:r>
                  <a:rPr lang="en-US" sz="1600" smtClean="0"/>
                  <a:t>Annual compounding: the accrual interest is given by</a:t>
                </a:r>
                <a:endParaRPr lang="en-CA" sz="1600"/>
              </a:p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/>
                        <m:t>𝐴</m:t>
                      </m:r>
                      <m:d>
                        <m:dPr>
                          <m:ctrlPr>
                            <a:rPr lang="en-CA" sz="1400" i="1"/>
                          </m:ctrlPr>
                        </m:dPr>
                        <m:e>
                          <m:r>
                            <a:rPr lang="en-US" sz="1400" i="1"/>
                            <m:t>0,</m:t>
                          </m:r>
                          <m:r>
                            <a:rPr lang="en-US" sz="1400" i="1"/>
                            <m:t>𝑡</m:t>
                          </m:r>
                        </m:e>
                      </m:d>
                      <m:r>
                        <a:rPr lang="en-US" sz="1400" i="1"/>
                        <m:t>=</m:t>
                      </m:r>
                      <m:sSup>
                        <m:sSupPr>
                          <m:ctrlPr>
                            <a:rPr lang="en-CA" sz="1400" i="1"/>
                          </m:ctrlPr>
                        </m:sSupPr>
                        <m:e>
                          <m:r>
                            <a:rPr lang="en-US" sz="1400" i="1"/>
                            <m:t>(1+</m:t>
                          </m:r>
                          <m:r>
                            <a:rPr lang="en-US" sz="1400" i="1"/>
                            <m:t>𝑟</m:t>
                          </m:r>
                          <m:r>
                            <a:rPr lang="en-US" sz="1400" i="1"/>
                            <m:t>)</m:t>
                          </m:r>
                        </m:e>
                        <m:sup>
                          <m:r>
                            <a:rPr lang="en-US" sz="1400" i="1"/>
                            <m:t>𝑡</m:t>
                          </m:r>
                        </m:sup>
                      </m:sSup>
                    </m:oMath>
                  </m:oMathPara>
                </a14:m>
                <a:endParaRPr lang="en-CA" sz="1400"/>
              </a:p>
              <a:p>
                <a:pPr marL="990600" lvl="2" indent="0">
                  <a:buNone/>
                </a:pPr>
                <a:r>
                  <a:rPr lang="en-US" sz="1400" smtClean="0"/>
                  <a:t>where </a:t>
                </a:r>
                <a:r>
                  <a:rPr lang="en-US" sz="1400" i="1"/>
                  <a:t>r</a:t>
                </a:r>
                <a:r>
                  <a:rPr lang="en-US" sz="1400"/>
                  <a:t> is annual compounded interest rate and </a:t>
                </a:r>
                <a:r>
                  <a:rPr lang="en-US" sz="1400" i="1"/>
                  <a:t>t</a:t>
                </a:r>
                <a:r>
                  <a:rPr lang="en-US" sz="1400"/>
                  <a:t> is the accrual period in </a:t>
                </a:r>
                <a:r>
                  <a:rPr lang="en-US" sz="1400"/>
                  <a:t>years</a:t>
                </a:r>
                <a:r>
                  <a:rPr lang="en-US" sz="1400" smtClean="0"/>
                  <a:t>.</a:t>
                </a:r>
                <a:endParaRPr lang="en-CA" sz="140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CA" sz="1600"/>
              </a:p>
            </p:txBody>
          </p:sp>
        </mc:Choice>
        <mc:Fallback>
          <p:sp>
            <p:nvSpPr>
              <p:cNvPr id="125" name="Shape 12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27584" y="1275606"/>
                <a:ext cx="7560840" cy="374441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3185570"/>
      </p:ext>
    </p:extLst>
  </p:cSld>
  <p:clrMapOvr>
    <a:masterClrMapping/>
  </p:clrMapOvr>
</p:sld>
</file>

<file path=ppt/theme/theme1.xml><?xml version="1.0" encoding="utf-8"?>
<a:theme xmlns:a="http://schemas.openxmlformats.org/drawingml/2006/main" name="Escal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2119</TotalTime>
  <Words>1069</Words>
  <Application>Microsoft Office PowerPoint</Application>
  <PresentationFormat>On-screen Show (16:9)</PresentationFormat>
  <Paragraphs>137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Raleway</vt:lpstr>
      <vt:lpstr>Wingdings</vt:lpstr>
      <vt:lpstr>Karla</vt:lpstr>
      <vt:lpstr>Escalus template</vt:lpstr>
      <vt:lpstr> Financial Market Introduction  Alex Yang  FinPricing  http://www.finpricing.com  </vt:lpstr>
      <vt:lpstr>Market</vt:lpstr>
      <vt:lpstr>Market</vt:lpstr>
      <vt:lpstr>Market</vt:lpstr>
      <vt:lpstr>Market</vt:lpstr>
      <vt:lpstr>Market</vt:lpstr>
      <vt:lpstr>Market</vt:lpstr>
      <vt:lpstr>Market</vt:lpstr>
      <vt:lpstr>Market</vt:lpstr>
      <vt:lpstr>Market</vt:lpstr>
      <vt:lpstr>Market</vt:lpstr>
      <vt:lpstr>Market</vt:lpstr>
      <vt:lpstr>Market</vt:lpstr>
      <vt:lpstr>Market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Tom</dc:creator>
  <cp:lastModifiedBy>tim</cp:lastModifiedBy>
  <cp:revision>177</cp:revision>
  <dcterms:modified xsi:type="dcterms:W3CDTF">2018-04-17T21:42:25Z</dcterms:modified>
</cp:coreProperties>
</file>