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61" r:id="rId3"/>
    <p:sldId id="286" r:id="rId4"/>
    <p:sldId id="288" r:id="rId5"/>
    <p:sldId id="304" r:id="rId6"/>
    <p:sldId id="305" r:id="rId7"/>
    <p:sldId id="306" r:id="rId8"/>
    <p:sldId id="307" r:id="rId9"/>
    <p:sldId id="308" r:id="rId10"/>
    <p:sldId id="297" r:id="rId11"/>
  </p:sldIdLst>
  <p:sldSz cx="9144000" cy="5143500" type="screen16x9"/>
  <p:notesSz cx="6858000" cy="9144000"/>
  <p:embeddedFontLst>
    <p:embeddedFont>
      <p:font typeface="Karla" panose="020B060402020202020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102" d="100"/>
          <a:sy n="102" d="100"/>
        </p:scale>
        <p:origin x="-4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691680" y="2139702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 smtClean="0"/>
              <a:t>Market Risk Economic Capital</a:t>
            </a: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4400" dirty="0" smtClean="0"/>
              <a:t/>
            </a:r>
            <a:br>
              <a:rPr lang="en" sz="4400" dirty="0" smtClean="0"/>
            </a:br>
            <a:r>
              <a:rPr lang="en" sz="2400" dirty="0" smtClean="0"/>
              <a:t>Alex Yang</a:t>
            </a:r>
            <a:r>
              <a:rPr lang="en" sz="2400" dirty="0" smtClean="0"/>
              <a:t/>
            </a:r>
            <a:br>
              <a:rPr lang="en" sz="2400" dirty="0" smtClean="0"/>
            </a:br>
            <a:r>
              <a:rPr lang="en" sz="1800" dirty="0"/>
              <a:t/>
            </a:r>
            <a:br>
              <a:rPr lang="en" sz="1800" dirty="0"/>
            </a:br>
            <a:r>
              <a:rPr lang="en" sz="1800" dirty="0" smtClean="0"/>
              <a:t>FinPricing</a:t>
            </a:r>
            <a:br>
              <a:rPr lang="en" sz="1800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600" dirty="0" smtClean="0"/>
              <a:t>http:</a:t>
            </a:r>
            <a:r>
              <a:rPr lang="en-CA" sz="1600" dirty="0" smtClean="0"/>
              <a:t>//www.finpricing.com</a:t>
            </a:r>
            <a:r>
              <a:rPr lang="en" sz="1800" dirty="0" smtClean="0"/>
              <a:t/>
            </a:r>
            <a:br>
              <a:rPr lang="en" sz="1800" dirty="0" smtClean="0"/>
            </a:br>
            <a:r>
              <a:rPr lang="en" sz="1800" dirty="0" smtClean="0"/>
              <a:t/>
            </a:r>
            <a:br>
              <a:rPr lang="en" sz="1800" dirty="0" smtClean="0"/>
            </a:br>
            <a:endParaRPr dirty="0"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3059832" y="3239630"/>
            <a:ext cx="5533800" cy="120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You can find more online presentations at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http:</a:t>
            </a:r>
            <a:r>
              <a:rPr lang="en-CA" sz="1800" smtClean="0"/>
              <a:t>//www.finpricing.com/paperList.html</a:t>
            </a:r>
            <a:endParaRPr lang="en" sz="1800" smtClean="0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dirty="0" smtClean="0"/>
              <a:t>Market Risk EC</a:t>
            </a:r>
            <a:endParaRPr sz="2000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370700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dirty="0" smtClean="0"/>
              <a:t>Summary</a:t>
            </a:r>
            <a:endParaRPr lang="en" sz="1800" dirty="0" smtClean="0"/>
          </a:p>
          <a:p>
            <a:pPr>
              <a:lnSpc>
                <a:spcPct val="150000"/>
              </a:lnSpc>
            </a:pPr>
            <a:r>
              <a:rPr lang="en-CA" sz="1600" dirty="0" smtClean="0"/>
              <a:t>Background</a:t>
            </a:r>
            <a:endParaRPr lang="en-CA" sz="1600" dirty="0"/>
          </a:p>
          <a:p>
            <a:pPr lvl="0">
              <a:lnSpc>
                <a:spcPct val="150000"/>
              </a:lnSpc>
            </a:pPr>
            <a:r>
              <a:rPr lang="en-US" sz="1600" dirty="0"/>
              <a:t>Economic Capital (EC) Definition</a:t>
            </a:r>
            <a:endParaRPr lang="en-CA" sz="1600" dirty="0"/>
          </a:p>
          <a:p>
            <a:pPr lvl="0">
              <a:lnSpc>
                <a:spcPct val="150000"/>
              </a:lnSpc>
            </a:pPr>
            <a:r>
              <a:rPr lang="en-US" sz="1600" dirty="0"/>
              <a:t>Economic Capital vs Regulatory Capital</a:t>
            </a:r>
            <a:endParaRPr lang="en-CA" sz="1600" dirty="0"/>
          </a:p>
          <a:p>
            <a:pPr lvl="0">
              <a:lnSpc>
                <a:spcPct val="150000"/>
              </a:lnSpc>
            </a:pPr>
            <a:r>
              <a:rPr lang="en-US" sz="1600" dirty="0"/>
              <a:t>Economic Capital Calculation</a:t>
            </a:r>
            <a:endParaRPr lang="en-CA" sz="1600" dirty="0"/>
          </a:p>
          <a:p>
            <a:pPr lvl="0">
              <a:lnSpc>
                <a:spcPct val="150000"/>
              </a:lnSpc>
            </a:pPr>
            <a:r>
              <a:rPr lang="en-US" sz="1600" dirty="0"/>
              <a:t>Economic Capital Scaling </a:t>
            </a:r>
            <a:r>
              <a:rPr lang="en-US" sz="1600" dirty="0" smtClean="0"/>
              <a:t>Methodology</a:t>
            </a:r>
          </a:p>
          <a:p>
            <a:pPr lvl="0">
              <a:lnSpc>
                <a:spcPct val="150000"/>
              </a:lnSpc>
            </a:pPr>
            <a:r>
              <a:rPr lang="en-US" sz="1600" dirty="0" smtClean="0"/>
              <a:t>Economic Capital Result</a:t>
            </a:r>
            <a:endParaRPr lang="en-CA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dirty="0"/>
              <a:t>Market Risk EC</a:t>
            </a:r>
            <a:endParaRPr sz="2000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635646"/>
            <a:ext cx="7586724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dirty="0"/>
              <a:t>Background</a:t>
            </a:r>
            <a:endParaRPr lang="en-CA" dirty="0"/>
          </a:p>
          <a:p>
            <a:pPr lvl="0"/>
            <a:r>
              <a:rPr lang="en-US" sz="1800" dirty="0"/>
              <a:t>Financial business is exposed to many types of </a:t>
            </a:r>
            <a:r>
              <a:rPr lang="en-US" sz="1800" dirty="0" smtClean="0"/>
              <a:t>risk </a:t>
            </a:r>
            <a:r>
              <a:rPr lang="en-US" sz="1800" dirty="0"/>
              <a:t>due to the nature of business.</a:t>
            </a:r>
            <a:endParaRPr lang="en-CA" sz="1800" dirty="0"/>
          </a:p>
          <a:p>
            <a:pPr lvl="0"/>
            <a:r>
              <a:rPr lang="en-US" sz="1800" dirty="0"/>
              <a:t>To guard against the </a:t>
            </a:r>
            <a:r>
              <a:rPr lang="en-US" sz="1800" dirty="0" smtClean="0"/>
              <a:t>risk, </a:t>
            </a:r>
            <a:r>
              <a:rPr lang="en-US" sz="1800" dirty="0"/>
              <a:t>financial institutions must hold capital in proportion to the potential risk.</a:t>
            </a:r>
            <a:endParaRPr lang="en-CA" sz="1800" dirty="0"/>
          </a:p>
          <a:p>
            <a:pPr lvl="0"/>
            <a:r>
              <a:rPr lang="en-US" sz="1800" dirty="0"/>
              <a:t>Market risk economic capital is intended to capture the value change due to changes in market risk factors</a:t>
            </a:r>
            <a:r>
              <a:rPr lang="en-US" sz="1800" dirty="0" smtClean="0"/>
              <a:t>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41072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dirty="0"/>
              <a:t>Market Risk EC</a:t>
            </a:r>
            <a:endParaRPr sz="2000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56084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US" dirty="0"/>
              <a:t>Economic Capital (EC) </a:t>
            </a:r>
            <a:r>
              <a:rPr lang="en-US" dirty="0" smtClean="0"/>
              <a:t>Definition</a:t>
            </a:r>
          </a:p>
          <a:p>
            <a:pPr lvl="0"/>
            <a:r>
              <a:rPr lang="en-US" sz="1800" dirty="0"/>
              <a:t>Economic loss is the loss in economic </a:t>
            </a:r>
            <a:r>
              <a:rPr lang="en-US" sz="1800" dirty="0" smtClean="0"/>
              <a:t>due </a:t>
            </a:r>
            <a:r>
              <a:rPr lang="en-US" sz="1800" dirty="0"/>
              <a:t>to market movement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EC is intended to cover unexpected losses rather than expected loss, illustrated as follows.</a:t>
            </a:r>
            <a:endParaRPr lang="en-CA" sz="1800" dirty="0"/>
          </a:p>
          <a:p>
            <a:pPr marL="76200" lvl="0" indent="0">
              <a:buNone/>
            </a:pPr>
            <a:endParaRPr lang="en-CA" sz="1400" dirty="0" smtClean="0"/>
          </a:p>
          <a:p>
            <a:pPr lvl="0"/>
            <a:endParaRPr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24175"/>
            <a:ext cx="382905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6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dirty="0"/>
              <a:t>Market Risk EC</a:t>
            </a:r>
            <a:endParaRPr sz="2000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6084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dirty="0"/>
              <a:t>Economic Capital vs Regulatory Capital</a:t>
            </a:r>
            <a:endParaRPr lang="en-CA" dirty="0"/>
          </a:p>
          <a:p>
            <a:pPr lvl="0"/>
            <a:r>
              <a:rPr lang="en-US" sz="1800" dirty="0"/>
              <a:t>Economic </a:t>
            </a:r>
            <a:r>
              <a:rPr lang="en-US" sz="1800" dirty="0" smtClean="0"/>
              <a:t>Capital (EC)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EC is an internal measure for internal risk control purpose.</a:t>
            </a:r>
            <a:endParaRPr lang="en-CA" sz="1600" dirty="0"/>
          </a:p>
          <a:p>
            <a:pPr lvl="1"/>
            <a:r>
              <a:rPr lang="en-US" sz="1600" dirty="0"/>
              <a:t>EC is statistically measured for 1-year time period at 99.95% confidence level (consistent with the probability of default (0.05%) targeted by most institutions</a:t>
            </a:r>
            <a:r>
              <a:rPr lang="en-US" sz="1600" dirty="0" smtClean="0"/>
              <a:t>)</a:t>
            </a:r>
            <a:endParaRPr lang="en-CA" sz="1600" dirty="0"/>
          </a:p>
          <a:p>
            <a:pPr lvl="0"/>
            <a:r>
              <a:rPr lang="en-US" sz="1800" dirty="0"/>
              <a:t>Regulatory </a:t>
            </a:r>
            <a:r>
              <a:rPr lang="en-US" sz="1800" dirty="0" smtClean="0"/>
              <a:t>Capital (RC)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RC </a:t>
            </a:r>
            <a:r>
              <a:rPr lang="en-US" sz="1600" dirty="0"/>
              <a:t>is an external measure used by regulators.</a:t>
            </a:r>
            <a:endParaRPr lang="en-CA" sz="1600" dirty="0"/>
          </a:p>
          <a:p>
            <a:pPr lvl="1"/>
            <a:r>
              <a:rPr lang="en-US" sz="1600" dirty="0"/>
              <a:t>RC is statistically measured for 10-day time period at 99% confidence </a:t>
            </a:r>
            <a:r>
              <a:rPr lang="en-US" sz="1600" dirty="0" smtClean="0"/>
              <a:t>level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20924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dirty="0"/>
              <a:t>Market Risk EC</a:t>
            </a:r>
            <a:endParaRPr sz="2000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6084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dirty="0"/>
              <a:t>Economic Capital </a:t>
            </a:r>
            <a:r>
              <a:rPr lang="en-US" dirty="0" smtClean="0"/>
              <a:t>Calculation</a:t>
            </a:r>
            <a:endParaRPr lang="en-CA" dirty="0"/>
          </a:p>
          <a:p>
            <a:pPr lvl="0">
              <a:spcBef>
                <a:spcPts val="1200"/>
              </a:spcBef>
            </a:pPr>
            <a:r>
              <a:rPr lang="en-US" sz="1600" dirty="0" smtClean="0"/>
              <a:t>Economic Capital </a:t>
            </a:r>
            <a:r>
              <a:rPr lang="en-US" sz="1600" dirty="0"/>
              <a:t>falls into the category of Value at Risk (</a:t>
            </a:r>
            <a:r>
              <a:rPr lang="en-US" sz="1600" dirty="0" err="1"/>
              <a:t>VaR</a:t>
            </a:r>
            <a:r>
              <a:rPr lang="en-US" sz="1600" dirty="0"/>
              <a:t>) measures as both try to capture value change due to market movement.</a:t>
            </a:r>
            <a:endParaRPr lang="en-US" sz="1600" dirty="0" smtClean="0"/>
          </a:p>
          <a:p>
            <a:r>
              <a:rPr lang="en-US" sz="1600" dirty="0" smtClean="0"/>
              <a:t>Most </a:t>
            </a:r>
            <a:r>
              <a:rPr lang="en-US" sz="1600" dirty="0"/>
              <a:t>institutions use the existing </a:t>
            </a:r>
            <a:r>
              <a:rPr lang="en-US" sz="1600" dirty="0" err="1"/>
              <a:t>VaR</a:t>
            </a:r>
            <a:r>
              <a:rPr lang="en-US" sz="1600" dirty="0"/>
              <a:t> system to compute economic capital.</a:t>
            </a:r>
            <a:endParaRPr lang="en-CA" sz="1600" dirty="0"/>
          </a:p>
          <a:p>
            <a:pPr marL="457200" lvl="1">
              <a:spcBef>
                <a:spcPts val="600"/>
              </a:spcBef>
            </a:pPr>
            <a:r>
              <a:rPr lang="en-US" sz="1600" dirty="0" err="1" smtClean="0"/>
              <a:t>VaR</a:t>
            </a:r>
            <a:r>
              <a:rPr lang="en-US" sz="1600" dirty="0" smtClean="0"/>
              <a:t> system computes </a:t>
            </a:r>
            <a:r>
              <a:rPr lang="en-US" sz="1600" dirty="0"/>
              <a:t>the market risk of 1-day time period at 99% confidence </a:t>
            </a:r>
            <a:r>
              <a:rPr lang="en-US" sz="1600" dirty="0" smtClean="0"/>
              <a:t>level, while EC measures </a:t>
            </a:r>
            <a:r>
              <a:rPr lang="en-US" sz="1600" dirty="0"/>
              <a:t>the market risk of 1-year time period at 99.95 confidence </a:t>
            </a:r>
            <a:r>
              <a:rPr lang="en-US" sz="1600" dirty="0" smtClean="0"/>
              <a:t>level</a:t>
            </a:r>
          </a:p>
          <a:p>
            <a:pPr marL="457200" lvl="1">
              <a:spcBef>
                <a:spcPts val="600"/>
              </a:spcBef>
            </a:pPr>
            <a:r>
              <a:rPr lang="en-US" sz="1600" dirty="0" smtClean="0"/>
              <a:t>Scaling methodology </a:t>
            </a:r>
            <a:r>
              <a:rPr lang="en-US" sz="1600" dirty="0"/>
              <a:t>is the key to compute economic capital, i.e., scaling </a:t>
            </a:r>
            <a:r>
              <a:rPr lang="en-US" sz="1600" dirty="0" smtClean="0"/>
              <a:t>from 1-day </a:t>
            </a:r>
            <a:r>
              <a:rPr lang="en-US" sz="1600" dirty="0"/>
              <a:t>to 1-year and </a:t>
            </a:r>
            <a:r>
              <a:rPr lang="en-US" sz="1600" dirty="0" smtClean="0"/>
              <a:t>from 99</a:t>
            </a:r>
            <a:r>
              <a:rPr lang="en-US" sz="1600" dirty="0"/>
              <a:t>% to 99.95</a:t>
            </a:r>
            <a:r>
              <a:rPr lang="en-US" sz="1600" dirty="0" smtClean="0"/>
              <a:t>%</a:t>
            </a:r>
            <a:endParaRPr lang="en-CA" sz="1600" dirty="0"/>
          </a:p>
          <a:p>
            <a:endParaRPr lang="en-CA" sz="1800" dirty="0"/>
          </a:p>
          <a:p>
            <a:pPr lvl="0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3637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dirty="0"/>
              <a:t>Market Risk EC</a:t>
            </a:r>
            <a:endParaRPr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7544" y="1347614"/>
                <a:ext cx="8064896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dirty="0" smtClean="0"/>
                  <a:t>Economic Capital Scaling Methodology</a:t>
                </a:r>
                <a:endParaRPr lang="en-CA" dirty="0"/>
              </a:p>
              <a:p>
                <a:pPr lvl="0"/>
                <a:r>
                  <a:rPr lang="en-US" sz="1800" dirty="0"/>
                  <a:t>Time horizon </a:t>
                </a:r>
                <a:r>
                  <a:rPr lang="en-US" sz="1800" dirty="0" smtClean="0"/>
                  <a:t>Scaling: </a:t>
                </a:r>
                <a:r>
                  <a:rPr lang="en-US" sz="1800" dirty="0"/>
                  <a:t>scaling 1-day </a:t>
                </a:r>
                <a:r>
                  <a:rPr lang="en-US" sz="1800" dirty="0" err="1"/>
                  <a:t>VaR</a:t>
                </a:r>
                <a:r>
                  <a:rPr lang="en-US" sz="1800" dirty="0"/>
                  <a:t> to 1-year </a:t>
                </a:r>
                <a:r>
                  <a:rPr lang="en-US" sz="1800" dirty="0" err="1"/>
                  <a:t>VaR</a:t>
                </a:r>
                <a:r>
                  <a:rPr lang="en-US" sz="1800" dirty="0"/>
                  <a:t> </a:t>
                </a:r>
                <a:endParaRPr lang="en-CA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The simplest and most </a:t>
                </a:r>
                <a:r>
                  <a:rPr lang="en-US" sz="1600" dirty="0" smtClean="0"/>
                  <a:t>commonly </a:t>
                </a:r>
                <a:r>
                  <a:rPr lang="en-US" sz="1600" dirty="0"/>
                  <a:t>used </a:t>
                </a:r>
                <a:r>
                  <a:rPr lang="en-US" sz="1600" dirty="0" smtClean="0"/>
                  <a:t>approach is </a:t>
                </a:r>
              </a:p>
              <a:p>
                <a:pPr marL="533400" lvl="1" indent="0">
                  <a:spcBef>
                    <a:spcPts val="300"/>
                  </a:spcBef>
                  <a:buNone/>
                </a:pPr>
                <a:r>
                  <a:rPr lang="en-US" sz="1600" dirty="0"/>
                  <a:t>	</a:t>
                </a:r>
                <a:r>
                  <a:rPr lang="en-US" sz="1400" dirty="0" err="1" smtClean="0"/>
                  <a:t>VaR</a:t>
                </a:r>
                <a:r>
                  <a:rPr lang="en-US" sz="1400" dirty="0" smtClean="0"/>
                  <a:t> (1-year, 99%CL)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CA" sz="1400" b="0" i="1" smtClean="0">
                            <a:latin typeface="Cambria Math"/>
                          </a:rPr>
                          <m:t>𝑇</m:t>
                        </m:r>
                      </m:e>
                    </m:rad>
                  </m:oMath>
                </a14:m>
                <a:r>
                  <a:rPr lang="en-US" sz="1400" dirty="0" smtClean="0"/>
                  <a:t> * </a:t>
                </a:r>
                <a:r>
                  <a:rPr lang="en-US" sz="1400" dirty="0" err="1" smtClean="0"/>
                  <a:t>VaR</a:t>
                </a:r>
                <a:r>
                  <a:rPr lang="en-US" sz="1400" dirty="0" smtClean="0"/>
                  <a:t>(1-day, 99%CL)</a:t>
                </a:r>
                <a:endParaRPr lang="en-US" sz="1400" dirty="0"/>
              </a:p>
              <a:p>
                <a:pPr marL="533400" lvl="1" indent="0">
                  <a:buNone/>
                </a:pPr>
                <a:r>
                  <a:rPr lang="en-US" sz="1400" dirty="0" smtClean="0"/>
                  <a:t>	</a:t>
                </a:r>
                <a:r>
                  <a:rPr lang="en-US" sz="1400" dirty="0"/>
                  <a:t>where T = 365 for </a:t>
                </a:r>
                <a:r>
                  <a:rPr lang="en-US" sz="1400" dirty="0" smtClean="0"/>
                  <a:t>calendar days </a:t>
                </a:r>
                <a:r>
                  <a:rPr lang="en-US" sz="1400" dirty="0"/>
                  <a:t>or T = 250 for </a:t>
                </a:r>
                <a:r>
                  <a:rPr lang="en-US" sz="1400" dirty="0" smtClean="0"/>
                  <a:t>business </a:t>
                </a:r>
                <a:r>
                  <a:rPr lang="en-US" sz="1400" dirty="0"/>
                  <a:t>days </a:t>
                </a:r>
                <a:r>
                  <a:rPr lang="en-US" sz="1400" dirty="0" smtClean="0"/>
                  <a:t>and CL = confident level.</a:t>
                </a:r>
                <a:endParaRPr lang="en-CA" sz="1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Assumptions </a:t>
                </a:r>
                <a:r>
                  <a:rPr lang="en-US" sz="1600" dirty="0"/>
                  <a:t>of </a:t>
                </a:r>
                <a:r>
                  <a:rPr lang="en-US" sz="1600" dirty="0" smtClean="0"/>
                  <a:t>this </a:t>
                </a:r>
                <a:r>
                  <a:rPr lang="en-US" sz="1600" dirty="0"/>
                  <a:t>scaling </a:t>
                </a:r>
                <a:r>
                  <a:rPr lang="en-US" sz="1600" dirty="0" smtClean="0"/>
                  <a:t>formula</a:t>
                </a:r>
              </a:p>
              <a:p>
                <a:pPr lvl="2">
                  <a:spcBef>
                    <a:spcPts val="300"/>
                  </a:spcBef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1-day </a:t>
                </a:r>
                <a:r>
                  <a:rPr lang="en-US" sz="1400" dirty="0" smtClean="0"/>
                  <a:t>loss </a:t>
                </a:r>
                <a:r>
                  <a:rPr lang="en-US" sz="1400" dirty="0"/>
                  <a:t>distribution is </a:t>
                </a:r>
                <a:r>
                  <a:rPr lang="en-US" sz="1400" dirty="0" smtClean="0"/>
                  <a:t>independently </a:t>
                </a:r>
                <a:r>
                  <a:rPr lang="en-US" sz="1400" dirty="0"/>
                  <a:t>and identically distributed (IID</a:t>
                </a:r>
                <a:r>
                  <a:rPr lang="en-US" sz="1400" dirty="0" smtClean="0"/>
                  <a:t>)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Constant mean and volatility</a:t>
                </a:r>
                <a:endParaRPr lang="en-CA" sz="14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No </a:t>
                </a:r>
                <a:r>
                  <a:rPr lang="en-US" sz="1400" dirty="0" smtClean="0"/>
                  <a:t>autocorrelation</a:t>
                </a:r>
                <a:endParaRPr lang="en-CA" sz="14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Comments: This approach is very simple and intuitive but most likely under-estimates risk as the assumptions don</a:t>
                </a:r>
                <a:r>
                  <a:rPr lang="en-CA" sz="1600" dirty="0" smtClean="0"/>
                  <a:t>’t match realty.</a:t>
                </a:r>
                <a:endParaRPr lang="en-US" sz="1600" dirty="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347614"/>
                <a:ext cx="8064896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70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dirty="0"/>
              <a:t>Market Risk EC</a:t>
            </a:r>
            <a:endParaRPr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7544" y="1347614"/>
                <a:ext cx="8064896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dirty="0" smtClean="0"/>
                  <a:t>Economic Capital Scaling Methodology (Cont’d)</a:t>
                </a:r>
                <a:endParaRPr lang="en-CA" dirty="0"/>
              </a:p>
              <a:p>
                <a:pPr>
                  <a:spcBef>
                    <a:spcPts val="1200"/>
                  </a:spcBef>
                </a:pPr>
                <a:r>
                  <a:rPr lang="en-US" sz="1800" dirty="0"/>
                  <a:t>Confidence level </a:t>
                </a:r>
                <a:r>
                  <a:rPr lang="en-US" sz="1800" dirty="0" smtClean="0"/>
                  <a:t>scaling: </a:t>
                </a:r>
                <a:r>
                  <a:rPr lang="en-US" sz="1800" dirty="0"/>
                  <a:t>scaling </a:t>
                </a:r>
                <a:r>
                  <a:rPr lang="en-US" sz="1800" dirty="0" smtClean="0"/>
                  <a:t>99% </a:t>
                </a:r>
                <a:r>
                  <a:rPr lang="en-US" sz="1800" dirty="0" err="1"/>
                  <a:t>VaR</a:t>
                </a:r>
                <a:r>
                  <a:rPr lang="en-US" sz="1800" dirty="0"/>
                  <a:t> to </a:t>
                </a:r>
                <a:r>
                  <a:rPr lang="en-US" sz="1800" dirty="0" smtClean="0"/>
                  <a:t>99.95% </a:t>
                </a:r>
                <a:r>
                  <a:rPr lang="en-US" sz="1800" dirty="0" err="1"/>
                  <a:t>VaR</a:t>
                </a:r>
                <a:r>
                  <a:rPr lang="en-US" sz="1800" dirty="0"/>
                  <a:t> </a:t>
                </a:r>
                <a:endParaRPr lang="en-CA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There </a:t>
                </a:r>
                <a:r>
                  <a:rPr lang="en-US" sz="1600" dirty="0"/>
                  <a:t>are many different </a:t>
                </a:r>
                <a:r>
                  <a:rPr lang="en-US" sz="1600" dirty="0" smtClean="0"/>
                  <a:t>approaches to scale </a:t>
                </a:r>
                <a:r>
                  <a:rPr lang="en-US" sz="1600" dirty="0"/>
                  <a:t>1-year </a:t>
                </a:r>
                <a:r>
                  <a:rPr lang="en-US" sz="1600" dirty="0" err="1"/>
                  <a:t>VaR</a:t>
                </a:r>
                <a:r>
                  <a:rPr lang="en-US" sz="1600" dirty="0"/>
                  <a:t> at 99% confidence level to 1-year </a:t>
                </a:r>
                <a:r>
                  <a:rPr lang="en-US" sz="1600" dirty="0" err="1"/>
                  <a:t>VaR</a:t>
                </a:r>
                <a:r>
                  <a:rPr lang="en-US" sz="1600" dirty="0"/>
                  <a:t> at 99.95% confidence </a:t>
                </a:r>
                <a:r>
                  <a:rPr lang="en-US" sz="1600" dirty="0" smtClean="0"/>
                  <a:t>level.</a:t>
                </a:r>
                <a:endParaRPr lang="en-CA" sz="16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One popular approach is </a:t>
                </a:r>
                <a:r>
                  <a:rPr lang="en-US" sz="1600" dirty="0"/>
                  <a:t>based on Extreme Value Theory</a:t>
                </a:r>
                <a:r>
                  <a:rPr lang="en-US" sz="1600" dirty="0" smtClean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Assuming the loss distribution follows t-distribution, the scaling factor for confidence level change is given by</a:t>
                </a:r>
                <a:endParaRPr lang="en-CA" sz="1600" dirty="0"/>
              </a:p>
              <a:p>
                <a:pPr marL="5334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/>
                        <m:t>𝐾</m:t>
                      </m:r>
                      <m:r>
                        <a:rPr lang="en-US" sz="1600" i="1"/>
                        <m:t>=</m:t>
                      </m:r>
                      <m:sSup>
                        <m:sSupPr>
                          <m:ctrlPr>
                            <a:rPr lang="en-CA" sz="1600" i="1"/>
                          </m:ctrlPr>
                        </m:sSupPr>
                        <m:e>
                          <m:d>
                            <m:dPr>
                              <m:ctrlPr>
                                <a:rPr lang="en-CA" sz="1600" i="1"/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1600" i="1"/>
                                  </m:ctrlPr>
                                </m:fPr>
                                <m:num>
                                  <m:r>
                                    <a:rPr lang="en-US" sz="1600" i="1"/>
                                    <m:t>1−99%</m:t>
                                  </m:r>
                                </m:num>
                                <m:den>
                                  <m:r>
                                    <a:rPr lang="en-US" sz="1600" i="1"/>
                                    <m:t>1−99.95%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/>
                            <m:t>𝑟</m:t>
                          </m:r>
                        </m:sup>
                      </m:sSup>
                    </m:oMath>
                  </m:oMathPara>
                </a14:m>
                <a:endParaRPr lang="en-CA" sz="1600" dirty="0"/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CA" sz="1600" dirty="0" smtClean="0"/>
                  <a:t>	</a:t>
                </a:r>
                <a:r>
                  <a:rPr lang="en-US" sz="1600" dirty="0"/>
                  <a:t>where r needs to be calibrated based on 1-year loss distributions</a:t>
                </a:r>
                <a:endParaRPr lang="en-CA" sz="1600" dirty="0"/>
              </a:p>
              <a:p>
                <a:pPr marL="533400" lvl="1" indent="0">
                  <a:spcBef>
                    <a:spcPts val="600"/>
                  </a:spcBef>
                  <a:buNone/>
                </a:pPr>
                <a:endParaRPr lang="en-CA" sz="1600" dirty="0" smtClean="0"/>
              </a:p>
              <a:p>
                <a:pPr lvl="1">
                  <a:spcBef>
                    <a:spcPts val="600"/>
                  </a:spcBef>
                </a:pPr>
                <a:endParaRPr lang="en-CA" sz="1600" dirty="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347614"/>
                <a:ext cx="8064896" cy="3384376"/>
              </a:xfrm>
              <a:prstGeom prst="rect">
                <a:avLst/>
              </a:prstGeom>
              <a:blipFill rotWithShape="1">
                <a:blip r:embed="rId3"/>
                <a:stretch>
                  <a:fillRect r="-529" b="-12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14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dirty="0"/>
              <a:t>Market Risk EC</a:t>
            </a:r>
            <a:endParaRPr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7544" y="1347614"/>
                <a:ext cx="8064896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dirty="0" smtClean="0"/>
                  <a:t>Economic Capital Result</a:t>
                </a:r>
              </a:p>
              <a:p>
                <a:pPr marL="76200" lvl="0" indent="0" algn="ctr">
                  <a:buNone/>
                </a:pPr>
                <a:endParaRPr lang="en-CA" sz="800" dirty="0"/>
              </a:p>
              <a:p>
                <a:pPr lvl="0"/>
                <a:r>
                  <a:rPr lang="en-US" sz="1800" dirty="0"/>
                  <a:t>Final economic </a:t>
                </a:r>
                <a:r>
                  <a:rPr lang="en-US" sz="1800" dirty="0" smtClean="0"/>
                  <a:t>capital:</a:t>
                </a:r>
              </a:p>
              <a:p>
                <a:pPr marL="76200" lvl="0" indent="0">
                  <a:buNone/>
                </a:pPr>
                <a:endParaRPr lang="en-CA" sz="800" dirty="0"/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CA" sz="1600" dirty="0" smtClean="0"/>
                  <a:t>EC = </a:t>
                </a:r>
                <a:r>
                  <a:rPr lang="en-CA" sz="1600" dirty="0" err="1" smtClean="0"/>
                  <a:t>VaR</a:t>
                </a:r>
                <a:r>
                  <a:rPr lang="en-CA" sz="1600" dirty="0" smtClean="0"/>
                  <a:t> (1-year, 99.95%CL) =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K</a:t>
                </a:r>
                <a14:m>
                  <m:oMath xmlns:m="http://schemas.openxmlformats.org/officeDocument/2006/math">
                    <m:r>
                      <a:rPr lang="en-CA" sz="1600" b="0" i="0" smtClean="0">
                        <a:latin typeface="Cambria Math"/>
                      </a:rPr>
                      <m:t> </m:t>
                    </m:r>
                    <m:r>
                      <a:rPr lang="en-CA" sz="1600" b="0" i="1" smtClean="0">
                        <a:latin typeface="Cambria Math"/>
                      </a:rPr>
                      <m:t>∗ </m:t>
                    </m:r>
                    <m:rad>
                      <m:radPr>
                        <m:degHide m:val="on"/>
                        <m:ctrlPr>
                          <a:rPr lang="en-CA" sz="1600" i="1"/>
                        </m:ctrlPr>
                      </m:radPr>
                      <m:deg/>
                      <m:e>
                        <m:r>
                          <a:rPr lang="en-US" sz="1600" i="1"/>
                          <m:t>𝑇</m:t>
                        </m:r>
                      </m:e>
                    </m:rad>
                    <m:r>
                      <a:rPr lang="en-CA" sz="1600" b="0" i="1" smtClean="0">
                        <a:latin typeface="Cambria Math"/>
                      </a:rPr>
                      <m:t> </m:t>
                    </m:r>
                    <m:r>
                      <a:rPr lang="en-CA" sz="1600" b="0" i="0" smtClean="0">
                        <a:latin typeface="Cambria Math"/>
                      </a:rPr>
                      <m:t>∗ </m:t>
                    </m:r>
                  </m:oMath>
                </a14:m>
                <a:r>
                  <a:rPr lang="en-CA" sz="1600" dirty="0" smtClean="0"/>
                  <a:t> </a:t>
                </a:r>
                <a:r>
                  <a:rPr lang="en-US" sz="1600" dirty="0"/>
                  <a:t>= K*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1600" i="1"/>
                        </m:ctrlPr>
                      </m:radPr>
                      <m:deg/>
                      <m:e>
                        <m:r>
                          <a:rPr lang="en-US" sz="1600" i="1"/>
                          <m:t>𝑇</m:t>
                        </m:r>
                      </m:e>
                    </m:rad>
                    <m:r>
                      <a:rPr lang="en-CA" sz="1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CA" sz="1600" dirty="0" smtClean="0"/>
                  <a:t>* </a:t>
                </a:r>
                <a:r>
                  <a:rPr lang="en-CA" sz="1600" dirty="0" err="1" smtClean="0"/>
                  <a:t>VaR</a:t>
                </a:r>
                <a:r>
                  <a:rPr lang="en-CA" sz="1600" dirty="0" smtClean="0"/>
                  <a:t> (1-day, 99%)</a:t>
                </a:r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US" sz="1400" dirty="0"/>
                  <a:t>w</a:t>
                </a:r>
                <a:r>
                  <a:rPr lang="en-US" sz="1400" dirty="0" smtClean="0"/>
                  <a:t>here </a:t>
                </a:r>
                <a:r>
                  <a:rPr lang="en-US" sz="1400" dirty="0" err="1"/>
                  <a:t>VaR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includes </a:t>
                </a:r>
                <a:r>
                  <a:rPr lang="en-US" sz="1400" dirty="0"/>
                  <a:t>general </a:t>
                </a:r>
                <a:r>
                  <a:rPr lang="en-US" sz="1400" dirty="0" err="1"/>
                  <a:t>VaR</a:t>
                </a:r>
                <a:r>
                  <a:rPr lang="en-US" sz="1400" dirty="0"/>
                  <a:t>, equity specific </a:t>
                </a:r>
                <a:r>
                  <a:rPr lang="en-US" sz="1400" dirty="0" err="1"/>
                  <a:t>VaR</a:t>
                </a:r>
                <a:r>
                  <a:rPr lang="en-US" sz="1400" dirty="0"/>
                  <a:t>, debt specific </a:t>
                </a:r>
                <a:r>
                  <a:rPr lang="en-US" sz="1400" dirty="0" err="1" smtClean="0"/>
                  <a:t>VaR.</a:t>
                </a:r>
                <a:endParaRPr lang="en-CA" sz="1400" dirty="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347614"/>
                <a:ext cx="8064896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51607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472</Words>
  <Application>Microsoft Office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Karla</vt:lpstr>
      <vt:lpstr>Cambria Math</vt:lpstr>
      <vt:lpstr>Wingdings</vt:lpstr>
      <vt:lpstr>Raleway</vt:lpstr>
      <vt:lpstr>Escalus template</vt:lpstr>
      <vt:lpstr> Market Risk Economic Capital  Alex Yang  FinPricing  http://www.finpricing.com  </vt:lpstr>
      <vt:lpstr>Market Risk EC</vt:lpstr>
      <vt:lpstr>Market Risk EC</vt:lpstr>
      <vt:lpstr>Market Risk EC</vt:lpstr>
      <vt:lpstr>Market Risk EC</vt:lpstr>
      <vt:lpstr>Market Risk EC</vt:lpstr>
      <vt:lpstr>Market Risk EC</vt:lpstr>
      <vt:lpstr>Market Risk EC</vt:lpstr>
      <vt:lpstr>Market Risk EC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98</cp:revision>
  <dcterms:modified xsi:type="dcterms:W3CDTF">2018-04-09T21:42:23Z</dcterms:modified>
</cp:coreProperties>
</file>