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61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297" r:id="rId20"/>
  </p:sldIdLst>
  <p:sldSz cx="9144000" cy="5143500" type="screen16x9"/>
  <p:notesSz cx="6858000" cy="9144000"/>
  <p:embeddedFontLst>
    <p:embeddedFont>
      <p:font typeface="Raleway" panose="020B0604020202020204" charset="0"/>
      <p:regular r:id="rId22"/>
      <p:bold r:id="rId23"/>
      <p:italic r:id="rId24"/>
      <p:boldItalic r:id="rId25"/>
    </p:embeddedFont>
    <p:embeddedFont>
      <p:font typeface="Karla" panose="020B0604020202020204" charset="0"/>
      <p:regular r:id="rId26"/>
      <p:bold r:id="rId27"/>
      <p:italic r:id="rId28"/>
      <p:boldItalic r:id="rId29"/>
    </p:embeddedFont>
    <p:embeddedFont>
      <p:font typeface="Cambria Math" panose="02040503050406030204" pitchFamily="18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6145309-564F-4F0F-801C-C215B3F1332B}">
  <a:tblStyle styleId="{96145309-564F-4F0F-801C-C215B3F13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apTim\presentation\Greek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apTim\presentation\Greek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apTim\presentation\Greek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apTim\presentation\Greek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apTim\presentation\Greek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CapTim\presentation\Greek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Sheet1!$B$4:$B$14</c:f>
              <c:numCache>
                <c:formatCode>General</c:formatCode>
                <c:ptCount val="11"/>
                <c:pt idx="0">
                  <c:v>3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100</c:v>
                </c:pt>
              </c:numCache>
            </c:numRef>
          </c:xVal>
          <c:yVal>
            <c:numRef>
              <c:f>Sheet1!$C$4:$C$14</c:f>
              <c:numCache>
                <c:formatCode>General</c:formatCode>
                <c:ptCount val="11"/>
                <c:pt idx="0">
                  <c:v>0.4</c:v>
                </c:pt>
                <c:pt idx="1">
                  <c:v>0.12</c:v>
                </c:pt>
                <c:pt idx="2">
                  <c:v>7.0000000000000007E-2</c:v>
                </c:pt>
                <c:pt idx="3">
                  <c:v>0.05</c:v>
                </c:pt>
                <c:pt idx="4">
                  <c:v>4.4999999999999998E-2</c:v>
                </c:pt>
                <c:pt idx="5">
                  <c:v>4.2000000000000003E-2</c:v>
                </c:pt>
                <c:pt idx="6">
                  <c:v>3.9E-2</c:v>
                </c:pt>
                <c:pt idx="7">
                  <c:v>3.5999999999999997E-2</c:v>
                </c:pt>
                <c:pt idx="8">
                  <c:v>3.3000000000000002E-2</c:v>
                </c:pt>
                <c:pt idx="9">
                  <c:v>3.2000000000000001E-2</c:v>
                </c:pt>
                <c:pt idx="10">
                  <c:v>3.1E-2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385280"/>
        <c:axId val="90244224"/>
      </c:scatterChart>
      <c:valAx>
        <c:axId val="413852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CA"/>
                  <a:t>Days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0244224"/>
        <c:crosses val="autoZero"/>
        <c:crossBetween val="midCat"/>
      </c:valAx>
      <c:valAx>
        <c:axId val="902442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/>
                  <a:t>Gamma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138528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Sheet1!$C$23</c:f>
              <c:strCache>
                <c:ptCount val="1"/>
                <c:pt idx="0">
                  <c:v>Gamma</c:v>
                </c:pt>
              </c:strCache>
            </c:strRef>
          </c:tx>
          <c:marker>
            <c:symbol val="none"/>
          </c:marker>
          <c:xVal>
            <c:numRef>
              <c:f>Sheet1!$B$24:$B$36</c:f>
              <c:numCache>
                <c:formatCode>General</c:formatCode>
                <c:ptCount val="13"/>
                <c:pt idx="0">
                  <c:v>0.05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0.8</c:v>
                </c:pt>
                <c:pt idx="5">
                  <c:v>0.9</c:v>
                </c:pt>
                <c:pt idx="6">
                  <c:v>1</c:v>
                </c:pt>
                <c:pt idx="7">
                  <c:v>1.1000000000000001</c:v>
                </c:pt>
                <c:pt idx="8">
                  <c:v>1.2</c:v>
                </c:pt>
                <c:pt idx="9">
                  <c:v>1.3</c:v>
                </c:pt>
                <c:pt idx="10">
                  <c:v>1.5</c:v>
                </c:pt>
                <c:pt idx="11">
                  <c:v>1.7</c:v>
                </c:pt>
                <c:pt idx="12">
                  <c:v>1.95</c:v>
                </c:pt>
              </c:numCache>
            </c:numRef>
          </c:xVal>
          <c:yVal>
            <c:numRef>
              <c:f>Sheet1!$C$24:$C$36</c:f>
              <c:numCache>
                <c:formatCode>General</c:formatCode>
                <c:ptCount val="13"/>
                <c:pt idx="0">
                  <c:v>1E-3</c:v>
                </c:pt>
                <c:pt idx="1">
                  <c:v>0.01</c:v>
                </c:pt>
                <c:pt idx="2">
                  <c:v>0.02</c:v>
                </c:pt>
                <c:pt idx="3">
                  <c:v>0.03</c:v>
                </c:pt>
                <c:pt idx="4">
                  <c:v>7.0000000000000007E-2</c:v>
                </c:pt>
                <c:pt idx="5">
                  <c:v>0.25</c:v>
                </c:pt>
                <c:pt idx="6">
                  <c:v>0.4</c:v>
                </c:pt>
                <c:pt idx="7">
                  <c:v>0.25</c:v>
                </c:pt>
                <c:pt idx="8">
                  <c:v>7.0000000000000007E-2</c:v>
                </c:pt>
                <c:pt idx="9">
                  <c:v>0.03</c:v>
                </c:pt>
                <c:pt idx="10">
                  <c:v>0.02</c:v>
                </c:pt>
                <c:pt idx="11">
                  <c:v>0.01</c:v>
                </c:pt>
                <c:pt idx="12">
                  <c:v>1E-3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323136"/>
        <c:axId val="82465856"/>
      </c:scatterChart>
      <c:valAx>
        <c:axId val="82323136"/>
        <c:scaling>
          <c:orientation val="minMax"/>
          <c:max val="2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CA"/>
                  <a:t>Moneyness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2465856"/>
        <c:crosses val="autoZero"/>
        <c:crossBetween val="midCat"/>
      </c:valAx>
      <c:valAx>
        <c:axId val="824658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/>
                  <a:t>Gamma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23231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961747120202113"/>
          <c:y val="3.0021955692819749E-2"/>
          <c:w val="0.84615689226572455"/>
          <c:h val="0.74851304330211121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Sheet1!$B$49:$B$59</c:f>
              <c:numCache>
                <c:formatCode>General</c:formatCode>
                <c:ptCount val="11"/>
                <c:pt idx="0">
                  <c:v>3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100</c:v>
                </c:pt>
              </c:numCache>
            </c:numRef>
          </c:xVal>
          <c:yVal>
            <c:numRef>
              <c:f>Sheet1!$C$49:$C$59</c:f>
              <c:numCache>
                <c:formatCode>General</c:formatCode>
                <c:ptCount val="11"/>
                <c:pt idx="0">
                  <c:v>0.3</c:v>
                </c:pt>
                <c:pt idx="1">
                  <c:v>2</c:v>
                </c:pt>
                <c:pt idx="2">
                  <c:v>2.75</c:v>
                </c:pt>
                <c:pt idx="3">
                  <c:v>3.5</c:v>
                </c:pt>
                <c:pt idx="4">
                  <c:v>4.125</c:v>
                </c:pt>
                <c:pt idx="5">
                  <c:v>4.625</c:v>
                </c:pt>
                <c:pt idx="6">
                  <c:v>5</c:v>
                </c:pt>
                <c:pt idx="7">
                  <c:v>5.25</c:v>
                </c:pt>
                <c:pt idx="8">
                  <c:v>5.5</c:v>
                </c:pt>
                <c:pt idx="9">
                  <c:v>5.75</c:v>
                </c:pt>
                <c:pt idx="10">
                  <c:v>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851584"/>
        <c:axId val="89852160"/>
      </c:scatterChart>
      <c:valAx>
        <c:axId val="898515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CA"/>
                  <a:t>Days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852160"/>
        <c:crosses val="autoZero"/>
        <c:crossBetween val="midCat"/>
      </c:valAx>
      <c:valAx>
        <c:axId val="898521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/>
                  <a:t>Gamma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851584"/>
        <c:crosses val="autoZero"/>
        <c:crossBetween val="midCat"/>
      </c:valAx>
      <c:spPr>
        <a:noFill/>
      </c:spPr>
    </c:plotArea>
    <c:plotVisOnly val="1"/>
    <c:dispBlanksAs val="gap"/>
    <c:showDLblsOverMax val="0"/>
  </c:chart>
  <c:spPr>
    <a:noFill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Sheet1!$B$68:$B$80</c:f>
              <c:numCache>
                <c:formatCode>General</c:formatCode>
                <c:ptCount val="13"/>
                <c:pt idx="0">
                  <c:v>0.05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0.8</c:v>
                </c:pt>
                <c:pt idx="5">
                  <c:v>0.9</c:v>
                </c:pt>
                <c:pt idx="6">
                  <c:v>1</c:v>
                </c:pt>
                <c:pt idx="7">
                  <c:v>1.1000000000000001</c:v>
                </c:pt>
                <c:pt idx="8">
                  <c:v>1.2</c:v>
                </c:pt>
                <c:pt idx="9">
                  <c:v>1.3</c:v>
                </c:pt>
                <c:pt idx="10">
                  <c:v>1.5</c:v>
                </c:pt>
                <c:pt idx="11">
                  <c:v>1.7</c:v>
                </c:pt>
                <c:pt idx="12">
                  <c:v>2.0099999999999998</c:v>
                </c:pt>
              </c:numCache>
            </c:numRef>
          </c:xVal>
          <c:yVal>
            <c:numRef>
              <c:f>Sheet1!$C$68:$C$80</c:f>
              <c:numCache>
                <c:formatCode>General</c:formatCode>
                <c:ptCount val="13"/>
                <c:pt idx="0">
                  <c:v>0.2</c:v>
                </c:pt>
                <c:pt idx="1">
                  <c:v>1</c:v>
                </c:pt>
                <c:pt idx="2">
                  <c:v>2</c:v>
                </c:pt>
                <c:pt idx="3">
                  <c:v>5</c:v>
                </c:pt>
                <c:pt idx="4">
                  <c:v>6.5</c:v>
                </c:pt>
                <c:pt idx="5">
                  <c:v>7.7</c:v>
                </c:pt>
                <c:pt idx="6">
                  <c:v>8</c:v>
                </c:pt>
                <c:pt idx="7">
                  <c:v>7.7</c:v>
                </c:pt>
                <c:pt idx="8">
                  <c:v>6.5</c:v>
                </c:pt>
                <c:pt idx="9">
                  <c:v>5</c:v>
                </c:pt>
                <c:pt idx="10">
                  <c:v>2</c:v>
                </c:pt>
                <c:pt idx="11">
                  <c:v>1</c:v>
                </c:pt>
                <c:pt idx="12">
                  <c:v>0.02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461824"/>
        <c:axId val="82467584"/>
      </c:scatterChart>
      <c:valAx>
        <c:axId val="82461824"/>
        <c:scaling>
          <c:orientation val="minMax"/>
          <c:max val="2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CA"/>
                  <a:t>Moneyness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2467584"/>
        <c:crosses val="autoZero"/>
        <c:crossBetween val="midCat"/>
      </c:valAx>
      <c:valAx>
        <c:axId val="824675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/>
                  <a:t>Gamma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246182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59951881014873"/>
          <c:y val="7.4548702245552642E-2"/>
          <c:w val="0.83937226596675407"/>
          <c:h val="0.76836257954967468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Sheet1!$B$87:$B$97</c:f>
              <c:numCache>
                <c:formatCode>General</c:formatCode>
                <c:ptCount val="11"/>
                <c:pt idx="0">
                  <c:v>3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100</c:v>
                </c:pt>
              </c:numCache>
            </c:numRef>
          </c:xVal>
          <c:yVal>
            <c:numRef>
              <c:f>Sheet1!$C$87:$C$97</c:f>
              <c:numCache>
                <c:formatCode>General</c:formatCode>
                <c:ptCount val="11"/>
                <c:pt idx="0">
                  <c:v>-80</c:v>
                </c:pt>
                <c:pt idx="1">
                  <c:v>-24</c:v>
                </c:pt>
                <c:pt idx="2">
                  <c:v>-14</c:v>
                </c:pt>
                <c:pt idx="3">
                  <c:v>-10</c:v>
                </c:pt>
                <c:pt idx="4">
                  <c:v>-9</c:v>
                </c:pt>
                <c:pt idx="5">
                  <c:v>-8.4</c:v>
                </c:pt>
                <c:pt idx="6">
                  <c:v>-7.8</c:v>
                </c:pt>
                <c:pt idx="7">
                  <c:v>-7.2</c:v>
                </c:pt>
                <c:pt idx="8">
                  <c:v>-6.6</c:v>
                </c:pt>
                <c:pt idx="9">
                  <c:v>-6.4</c:v>
                </c:pt>
                <c:pt idx="10">
                  <c:v>-6.2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327168"/>
        <c:axId val="89853888"/>
      </c:scatterChart>
      <c:valAx>
        <c:axId val="82327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CA"/>
                  <a:t>Days</a:t>
                </a:r>
              </a:p>
            </c:rich>
          </c:tx>
          <c:layout>
            <c:manualLayout>
              <c:xMode val="edge"/>
              <c:yMode val="edge"/>
              <c:x val="0.50300087489063872"/>
              <c:y val="0.8686141432212900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9853888"/>
        <c:crossesAt val="10"/>
        <c:crossBetween val="midCat"/>
      </c:valAx>
      <c:valAx>
        <c:axId val="89853888"/>
        <c:scaling>
          <c:orientation val="minMax"/>
          <c:max val="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 smtClean="0"/>
                  <a:t>Theta</a:t>
                </a:r>
                <a:endParaRPr lang="en-CA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2327168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Sheet1!$B$104:$B$116</c:f>
              <c:numCache>
                <c:formatCode>General</c:formatCode>
                <c:ptCount val="13"/>
                <c:pt idx="0">
                  <c:v>0.05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0.8</c:v>
                </c:pt>
                <c:pt idx="5">
                  <c:v>0.9</c:v>
                </c:pt>
                <c:pt idx="6">
                  <c:v>1</c:v>
                </c:pt>
                <c:pt idx="7">
                  <c:v>1.1000000000000001</c:v>
                </c:pt>
                <c:pt idx="8">
                  <c:v>1.2</c:v>
                </c:pt>
                <c:pt idx="9">
                  <c:v>1.3</c:v>
                </c:pt>
                <c:pt idx="10">
                  <c:v>1.5</c:v>
                </c:pt>
                <c:pt idx="11">
                  <c:v>1.7</c:v>
                </c:pt>
                <c:pt idx="12">
                  <c:v>2.0099999999999998</c:v>
                </c:pt>
              </c:numCache>
            </c:numRef>
          </c:xVal>
          <c:yVal>
            <c:numRef>
              <c:f>Sheet1!$C$104:$C$116</c:f>
              <c:numCache>
                <c:formatCode>General</c:formatCode>
                <c:ptCount val="13"/>
                <c:pt idx="0">
                  <c:v>-0.2</c:v>
                </c:pt>
                <c:pt idx="1">
                  <c:v>-2</c:v>
                </c:pt>
                <c:pt idx="2">
                  <c:v>-4</c:v>
                </c:pt>
                <c:pt idx="3">
                  <c:v>-6</c:v>
                </c:pt>
                <c:pt idx="4">
                  <c:v>-14.000000000000002</c:v>
                </c:pt>
                <c:pt idx="5">
                  <c:v>-50</c:v>
                </c:pt>
                <c:pt idx="6">
                  <c:v>-80</c:v>
                </c:pt>
                <c:pt idx="7">
                  <c:v>-50</c:v>
                </c:pt>
                <c:pt idx="8">
                  <c:v>-14.000000000000002</c:v>
                </c:pt>
                <c:pt idx="9">
                  <c:v>-6</c:v>
                </c:pt>
                <c:pt idx="10">
                  <c:v>-4</c:v>
                </c:pt>
                <c:pt idx="11">
                  <c:v>-2</c:v>
                </c:pt>
                <c:pt idx="12">
                  <c:v>-0.2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870848"/>
        <c:axId val="89855616"/>
      </c:scatterChart>
      <c:valAx>
        <c:axId val="898708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CA"/>
                  <a:t>Days</a:t>
                </a:r>
              </a:p>
            </c:rich>
          </c:tx>
          <c:layout>
            <c:manualLayout>
              <c:xMode val="edge"/>
              <c:yMode val="edge"/>
              <c:x val="0.51660192475940503"/>
              <c:y val="0.8515954317301306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9855616"/>
        <c:crossesAt val="20"/>
        <c:crossBetween val="midCat"/>
      </c:valAx>
      <c:valAx>
        <c:axId val="89855616"/>
        <c:scaling>
          <c:orientation val="minMax"/>
          <c:max val="2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CA"/>
                  <a:t>Theta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987084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053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064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259632" y="1995686"/>
            <a:ext cx="720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smtClean="0"/>
              <a:t/>
            </a:r>
            <a:br>
              <a:rPr lang="en" sz="4400" smtClean="0"/>
            </a:br>
            <a:r>
              <a:rPr lang="en" sz="4400" smtClean="0"/>
              <a:t>Financial Sensitivity</a:t>
            </a:r>
            <a:br>
              <a:rPr lang="en" sz="4400" smtClean="0"/>
            </a:br>
            <a:r>
              <a:rPr lang="en" sz="4400" smtClean="0"/>
              <a:t/>
            </a:r>
            <a:br>
              <a:rPr lang="en" sz="4400" smtClean="0"/>
            </a:br>
            <a:r>
              <a:rPr lang="en" sz="2400" smtClean="0"/>
              <a:t>Alex Yang</a:t>
            </a:r>
            <a:br>
              <a:rPr lang="en" sz="2400" smtClean="0"/>
            </a:br>
            <a:r>
              <a:rPr lang="en" sz="1800"/>
              <a:t/>
            </a:r>
            <a:br>
              <a:rPr lang="en" sz="1800"/>
            </a:br>
            <a:r>
              <a:rPr lang="en" sz="1800" smtClean="0"/>
              <a:t>FinPricing</a:t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r>
              <a:rPr lang="en" sz="1600" smtClean="0"/>
              <a:t>http:</a:t>
            </a:r>
            <a:r>
              <a:rPr lang="en-CA" sz="1600" smtClean="0"/>
              <a:t>//www.finpricing.com</a:t>
            </a:r>
            <a:r>
              <a:rPr lang="en" sz="1800" smtClean="0"/>
              <a:t/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endParaRPr/>
          </a:p>
        </p:txBody>
      </p:sp>
      <p:pic>
        <p:nvPicPr>
          <p:cNvPr id="3" name="Picture 2" descr="C:\CapTim\src\web\imag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54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Sensitivity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55576" y="1311001"/>
            <a:ext cx="7658732" cy="3637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Option </a:t>
            </a:r>
            <a:r>
              <a:rPr lang="en-US"/>
              <a:t>Sensitivity </a:t>
            </a:r>
            <a:r>
              <a:rPr lang="en-US" smtClean="0"/>
              <a:t>Pattern (Cont)</a:t>
            </a:r>
            <a:endParaRPr lang="en-CA"/>
          </a:p>
          <a:p>
            <a:pPr lvl="0">
              <a:spcBef>
                <a:spcPts val="1200"/>
              </a:spcBef>
            </a:pPr>
            <a:r>
              <a:rPr lang="en-US" sz="1600"/>
              <a:t>Vega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400"/>
              <a:t>Vega behavior in relation to time to maturity shown below.</a:t>
            </a:r>
            <a:endParaRPr lang="en-CA" sz="1400"/>
          </a:p>
          <a:p>
            <a:pPr lvl="1"/>
            <a:r>
              <a:rPr lang="en-US" sz="1400"/>
              <a:t>Vega has a greater effect on longer dated options.</a:t>
            </a:r>
            <a:endParaRPr lang="en-CA" sz="1400"/>
          </a:p>
          <a:p>
            <a:pPr marL="533400" lvl="1" indent="0">
              <a:buNone/>
            </a:pPr>
            <a:endParaRPr lang="en-CA" sz="160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063008"/>
              </p:ext>
            </p:extLst>
          </p:nvPr>
        </p:nvGraphicFramePr>
        <p:xfrm>
          <a:off x="1691680" y="2859782"/>
          <a:ext cx="5176839" cy="2088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5581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Sensitivity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55576" y="1327076"/>
            <a:ext cx="7658732" cy="3620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Option </a:t>
            </a:r>
            <a:r>
              <a:rPr lang="en-US"/>
              <a:t>Sensitivity </a:t>
            </a:r>
            <a:r>
              <a:rPr lang="en-US" smtClean="0"/>
              <a:t>Pattern (Cont)</a:t>
            </a:r>
            <a:endParaRPr lang="en-CA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400" smtClean="0"/>
              <a:t>Vega </a:t>
            </a:r>
            <a:r>
              <a:rPr lang="en-US" sz="1400"/>
              <a:t>behavior in relation to moneyness shown below.</a:t>
            </a:r>
            <a:endParaRPr lang="en-CA" sz="1400"/>
          </a:p>
          <a:p>
            <a:pPr lvl="1"/>
            <a:r>
              <a:rPr lang="en-US" sz="1400"/>
              <a:t>Vega has the greatest impact on at-the-money options.</a:t>
            </a:r>
            <a:endParaRPr lang="en-CA" sz="1400"/>
          </a:p>
          <a:p>
            <a:pPr marL="533400" lvl="1" indent="0">
              <a:buNone/>
            </a:pPr>
            <a:endParaRPr lang="en-CA" sz="160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863983"/>
              </p:ext>
            </p:extLst>
          </p:nvPr>
        </p:nvGraphicFramePr>
        <p:xfrm>
          <a:off x="1763688" y="2571750"/>
          <a:ext cx="4968552" cy="2245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01675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Sensitivity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55576" y="1327076"/>
            <a:ext cx="7658732" cy="3620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Option </a:t>
            </a:r>
            <a:r>
              <a:rPr lang="en-US"/>
              <a:t>Sensitivity </a:t>
            </a:r>
            <a:r>
              <a:rPr lang="en-US" smtClean="0"/>
              <a:t>Pattern (Cont)</a:t>
            </a:r>
            <a:endParaRPr lang="en-CA"/>
          </a:p>
          <a:p>
            <a:pPr lvl="0"/>
            <a:r>
              <a:rPr lang="en-US" sz="1600"/>
              <a:t>Theta or time decay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400"/>
              <a:t>Theta is normally negative except some deeply in-the-money deals.</a:t>
            </a:r>
            <a:endParaRPr lang="en-CA" sz="1400"/>
          </a:p>
          <a:p>
            <a:pPr lvl="1"/>
            <a:r>
              <a:rPr lang="en-US" sz="1400"/>
              <a:t>Theta behavior in relation to time to maturity shown below.</a:t>
            </a:r>
            <a:endParaRPr lang="en-CA" sz="1400"/>
          </a:p>
          <a:p>
            <a:pPr lvl="1"/>
            <a:r>
              <a:rPr lang="en-US" sz="1400"/>
              <a:t>Theta has a greater effect on shorter dated options.</a:t>
            </a:r>
            <a:endParaRPr lang="en-CA" sz="1400"/>
          </a:p>
          <a:p>
            <a:pPr marL="533400" lvl="1" indent="0">
              <a:buNone/>
            </a:pPr>
            <a:endParaRPr lang="en-CA" sz="160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2714976"/>
              </p:ext>
            </p:extLst>
          </p:nvPr>
        </p:nvGraphicFramePr>
        <p:xfrm>
          <a:off x="1763688" y="3003798"/>
          <a:ext cx="4572000" cy="1976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40344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Sensitivity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55576" y="1327076"/>
            <a:ext cx="7658732" cy="3620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Option </a:t>
            </a:r>
            <a:r>
              <a:rPr lang="en-US"/>
              <a:t>Sensitivity </a:t>
            </a:r>
            <a:r>
              <a:rPr lang="en-US" smtClean="0"/>
              <a:t>Pattern (Cont)</a:t>
            </a:r>
            <a:endParaRPr lang="en-CA"/>
          </a:p>
          <a:p>
            <a:pPr lvl="1">
              <a:lnSpc>
                <a:spcPct val="150000"/>
              </a:lnSpc>
              <a:spcBef>
                <a:spcPts val="1200"/>
              </a:spcBef>
            </a:pPr>
            <a:r>
              <a:rPr lang="en-US" sz="1400" smtClean="0"/>
              <a:t>Theta </a:t>
            </a:r>
            <a:r>
              <a:rPr lang="en-US" sz="1400"/>
              <a:t>behavior in relation to moneyness shown below.</a:t>
            </a:r>
            <a:endParaRPr lang="en-CA" sz="1400"/>
          </a:p>
          <a:p>
            <a:pPr lvl="1">
              <a:lnSpc>
                <a:spcPct val="150000"/>
              </a:lnSpc>
            </a:pPr>
            <a:r>
              <a:rPr lang="en-US" sz="1400"/>
              <a:t>Theta has the biggest impact on at-the-money options.</a:t>
            </a:r>
            <a:endParaRPr lang="en-CA" sz="1400"/>
          </a:p>
          <a:p>
            <a:pPr marL="533400" lvl="1" indent="0">
              <a:buNone/>
            </a:pPr>
            <a:endParaRPr lang="en-CA" sz="160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9070869"/>
              </p:ext>
            </p:extLst>
          </p:nvPr>
        </p:nvGraphicFramePr>
        <p:xfrm>
          <a:off x="1691680" y="2787774"/>
          <a:ext cx="5040560" cy="1900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05051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Sensitivity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55576" y="1491630"/>
            <a:ext cx="7658732" cy="3404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Sensitivity Hedging</a:t>
            </a:r>
            <a:endParaRPr lang="en-CA"/>
          </a:p>
          <a:p>
            <a:pPr lvl="0"/>
            <a:r>
              <a:rPr lang="en-US" sz="1600"/>
              <a:t>The objective of hedging is to have a lower price volatility </a:t>
            </a:r>
            <a:r>
              <a:rPr lang="en-US" sz="1600"/>
              <a:t>that </a:t>
            </a:r>
            <a:r>
              <a:rPr lang="en-US" sz="1600" smtClean="0"/>
              <a:t>eliminates </a:t>
            </a:r>
            <a:r>
              <a:rPr lang="en-US" sz="1600"/>
              <a:t>both downside risk (loss) and upside profit. </a:t>
            </a:r>
            <a:endParaRPr lang="en-CA" sz="1600"/>
          </a:p>
          <a:p>
            <a:pPr lvl="0"/>
            <a:r>
              <a:rPr lang="en-US" sz="1600" smtClean="0"/>
              <a:t>Hedging </a:t>
            </a:r>
            <a:r>
              <a:rPr lang="en-US" sz="1600"/>
              <a:t>is a double-edged sword.</a:t>
            </a:r>
            <a:endParaRPr lang="en-CA" sz="1600"/>
          </a:p>
          <a:p>
            <a:pPr lvl="0"/>
            <a:r>
              <a:rPr lang="en-US" sz="1600"/>
              <a:t>The </a:t>
            </a:r>
            <a:r>
              <a:rPr lang="en-US" sz="1600" smtClean="0"/>
              <a:t>profit </a:t>
            </a:r>
            <a:r>
              <a:rPr lang="en-US" sz="1600"/>
              <a:t>of a broker </a:t>
            </a:r>
            <a:r>
              <a:rPr lang="en-US" sz="1600"/>
              <a:t>or </a:t>
            </a:r>
            <a:r>
              <a:rPr lang="en-US" sz="1600" smtClean="0"/>
              <a:t>an investment </a:t>
            </a:r>
            <a:r>
              <a:rPr lang="en-US" sz="1600"/>
              <a:t>bank comes from spread rather than market movement. Thus it is better to hedge </a:t>
            </a:r>
            <a:r>
              <a:rPr lang="en-US" sz="1600"/>
              <a:t>all </a:t>
            </a:r>
            <a:r>
              <a:rPr lang="en-US" sz="1600" smtClean="0"/>
              <a:t>risks.</a:t>
            </a:r>
            <a:endParaRPr lang="en-CA" sz="1600"/>
          </a:p>
          <a:p>
            <a:pPr lvl="0"/>
            <a:r>
              <a:rPr lang="en-US" sz="1600"/>
              <a:t>Delta is normally hedged.</a:t>
            </a:r>
            <a:endParaRPr lang="en-CA" sz="1600"/>
          </a:p>
          <a:p>
            <a:pPr lvl="0"/>
            <a:r>
              <a:rPr lang="en-US" sz="1600"/>
              <a:t>Vega can be hedged by using options.</a:t>
            </a:r>
            <a:endParaRPr lang="en-CA" sz="1600"/>
          </a:p>
          <a:p>
            <a:pPr lvl="0"/>
            <a:r>
              <a:rPr lang="en-US" sz="1600"/>
              <a:t>Gamma is hardly hedged in real world.</a:t>
            </a:r>
            <a:endParaRPr lang="en-CA" sz="1600"/>
          </a:p>
          <a:p>
            <a:pPr marL="533400" lvl="1" indent="0">
              <a:buNone/>
            </a:pP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2823225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Sensitivity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55576" y="1491630"/>
                <a:ext cx="7658732" cy="340491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Sensitivity Profit &amp; Loss (P&amp;L)</a:t>
                </a:r>
                <a:endParaRPr lang="en-CA"/>
              </a:p>
              <a:p>
                <a:pPr lvl="0">
                  <a:spcBef>
                    <a:spcPts val="1200"/>
                  </a:spcBef>
                </a:pPr>
                <a:r>
                  <a:rPr lang="en-US" sz="1600"/>
                  <a:t>Hypothetic P&amp;L is the P&amp;L that is purely driven by market movement.</a:t>
                </a:r>
                <a:endParaRPr lang="en-CA" sz="1600"/>
              </a:p>
              <a:p>
                <a:pPr lvl="0"/>
                <a:r>
                  <a:rPr lang="en-US" sz="1600"/>
                  <a:t>Hypothetic P&amp;L is calculated by revaluing a position held at the end of the previous day using the market data at the end of the current day, i.e.,</a:t>
                </a:r>
                <a:endParaRPr lang="en-CA" sz="1600"/>
              </a:p>
              <a:p>
                <a:pPr marL="7620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/>
                        <m:t>𝐻𝑦𝑝𝑜𝑡h𝑒𝑡𝑖𝑐𝑎𝑙𝑃</m:t>
                      </m:r>
                      <m:r>
                        <a:rPr lang="en-US" sz="1400" i="1"/>
                        <m:t>&amp;</m:t>
                      </m:r>
                      <m:r>
                        <a:rPr lang="en-US" sz="1400" i="1"/>
                        <m:t>𝐿</m:t>
                      </m:r>
                      <m:r>
                        <a:rPr lang="en-US" sz="1400" i="1"/>
                        <m:t>=</m:t>
                      </m:r>
                      <m:r>
                        <a:rPr lang="en-US" sz="1400" i="1"/>
                        <m:t>𝑉</m:t>
                      </m:r>
                      <m:d>
                        <m:dPr>
                          <m:ctrlPr>
                            <a:rPr lang="en-CA" sz="1400" i="1"/>
                          </m:ctrlPr>
                        </m:dPr>
                        <m:e>
                          <m:r>
                            <a:rPr lang="en-US" sz="1400" i="1"/>
                            <m:t>𝑡</m:t>
                          </m:r>
                          <m:r>
                            <a:rPr lang="en-US" sz="1400" i="1"/>
                            <m:t>−1, </m:t>
                          </m:r>
                          <m:sSub>
                            <m:sSubPr>
                              <m:ctrlPr>
                                <a:rPr lang="en-CA" sz="1400" i="1"/>
                              </m:ctrlPr>
                            </m:sSubPr>
                            <m:e>
                              <m:r>
                                <a:rPr lang="en-US" sz="1400" i="1"/>
                                <m:t>𝑃</m:t>
                              </m:r>
                            </m:e>
                            <m:sub>
                              <m:r>
                                <a:rPr lang="en-US" sz="1400" i="1"/>
                                <m:t>𝑡</m:t>
                              </m:r>
                              <m:r>
                                <a:rPr lang="en-US" sz="1400" i="1"/>
                                <m:t>−1</m:t>
                              </m:r>
                            </m:sub>
                          </m:sSub>
                          <m:r>
                            <a:rPr lang="en-US" sz="1400" i="1"/>
                            <m:t>,</m:t>
                          </m:r>
                          <m:sSub>
                            <m:sSubPr>
                              <m:ctrlPr>
                                <a:rPr lang="en-CA" sz="1400" i="1"/>
                              </m:ctrlPr>
                            </m:sSubPr>
                            <m:e>
                              <m:r>
                                <a:rPr lang="en-US" sz="1400" i="1"/>
                                <m:t>𝑀</m:t>
                              </m:r>
                            </m:e>
                            <m:sub>
                              <m:r>
                                <a:rPr lang="en-US" sz="1400" i="1"/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400" i="1"/>
                        <m:t>−</m:t>
                      </m:r>
                      <m:r>
                        <a:rPr lang="en-US" sz="1400" i="1"/>
                        <m:t>𝑉</m:t>
                      </m:r>
                      <m:d>
                        <m:dPr>
                          <m:ctrlPr>
                            <a:rPr lang="en-CA" sz="1400" i="1" smtClean="0"/>
                          </m:ctrlPr>
                        </m:dPr>
                        <m:e>
                          <m:r>
                            <a:rPr lang="en-US" sz="1400" i="1"/>
                            <m:t>𝑡</m:t>
                          </m:r>
                          <m:r>
                            <a:rPr lang="en-US" sz="1400" i="1"/>
                            <m:t>−1, </m:t>
                          </m:r>
                          <m:sSub>
                            <m:sSubPr>
                              <m:ctrlPr>
                                <a:rPr lang="en-CA" sz="1400" i="1"/>
                              </m:ctrlPr>
                            </m:sSubPr>
                            <m:e>
                              <m:r>
                                <a:rPr lang="en-US" sz="1400" i="1"/>
                                <m:t>𝑃</m:t>
                              </m:r>
                            </m:e>
                            <m:sub>
                              <m:r>
                                <a:rPr lang="en-US" sz="1400" i="1"/>
                                <m:t>𝑡</m:t>
                              </m:r>
                              <m:r>
                                <a:rPr lang="en-US" sz="1400" i="1"/>
                                <m:t>−1</m:t>
                              </m:r>
                            </m:sub>
                          </m:sSub>
                          <m:r>
                            <a:rPr lang="en-US" sz="1400" i="1"/>
                            <m:t>,</m:t>
                          </m:r>
                          <m:sSub>
                            <m:sSubPr>
                              <m:ctrlPr>
                                <a:rPr lang="en-CA" sz="1400" i="1"/>
                              </m:ctrlPr>
                            </m:sSubPr>
                            <m:e>
                              <m:r>
                                <a:rPr lang="en-US" sz="1400" i="1"/>
                                <m:t>𝑀</m:t>
                              </m:r>
                            </m:e>
                            <m:sub>
                              <m:r>
                                <a:rPr lang="en-US" sz="1400" i="1"/>
                                <m:t>𝑡</m:t>
                              </m:r>
                              <m:r>
                                <a:rPr lang="en-US" sz="1400" i="1"/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smtClean="0"/>
              </a:p>
              <a:p>
                <a:pPr marL="533400" lvl="1" indent="0">
                  <a:spcBef>
                    <a:spcPts val="600"/>
                  </a:spcBef>
                  <a:buNone/>
                </a:pPr>
                <a:r>
                  <a:rPr lang="en-US" sz="1400" smtClean="0"/>
                  <a:t>where </a:t>
                </a:r>
                <a:r>
                  <a:rPr lang="en-US" sz="1400" i="1"/>
                  <a:t>t-1</a:t>
                </a:r>
                <a:r>
                  <a:rPr lang="en-US" sz="1400"/>
                  <a:t> is yesterday;  </a:t>
                </a:r>
                <a:r>
                  <a:rPr lang="en-US" sz="1400" i="1"/>
                  <a:t>t</a:t>
                </a:r>
                <a:r>
                  <a:rPr lang="en-US" sz="1400"/>
                  <a:t> is today;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𝑃</m:t>
                        </m:r>
                      </m:e>
                      <m:sub>
                        <m:r>
                          <a:rPr lang="en-US" sz="1400" i="1"/>
                          <m:t>𝑡</m:t>
                        </m:r>
                        <m:r>
                          <a:rPr lang="en-US" sz="1400" i="1"/>
                          <m:t>−1</m:t>
                        </m:r>
                      </m:sub>
                    </m:sSub>
                  </m:oMath>
                </a14:m>
                <a:r>
                  <a:rPr lang="en-US" sz="1400"/>
                  <a:t> is the </a:t>
                </a:r>
                <a:r>
                  <a:rPr lang="en-US" sz="1400"/>
                  <a:t>position </a:t>
                </a:r>
                <a:r>
                  <a:rPr lang="en-US" sz="1400" smtClean="0"/>
                  <a:t>at </a:t>
                </a:r>
                <a:r>
                  <a:rPr lang="en-US" sz="1400"/>
                  <a:t>yesterday;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𝑀</m:t>
                        </m:r>
                        <m:r>
                          <a:rPr lang="en-US" sz="1400" i="1"/>
                          <m:t> </m:t>
                        </m:r>
                      </m:e>
                      <m:sub>
                        <m:r>
                          <a:rPr lang="en-US" sz="1400" i="1"/>
                          <m:t>𝑡</m:t>
                        </m:r>
                        <m:r>
                          <a:rPr lang="en-US" sz="1400" i="1"/>
                          <m:t>−1</m:t>
                        </m:r>
                      </m:sub>
                    </m:sSub>
                  </m:oMath>
                </a14:m>
                <a:r>
                  <a:rPr lang="en-US" sz="1400"/>
                  <a:t> is yesterday’s market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𝑀</m:t>
                        </m:r>
                        <m:r>
                          <a:rPr lang="en-US" sz="1400" i="1"/>
                          <m:t> </m:t>
                        </m:r>
                      </m:e>
                      <m:sub>
                        <m:r>
                          <a:rPr lang="en-US" sz="1400" i="1"/>
                          <m:t>𝑡</m:t>
                        </m:r>
                      </m:sub>
                    </m:sSub>
                  </m:oMath>
                </a14:m>
                <a:r>
                  <a:rPr lang="en-US" sz="1400"/>
                  <a:t> is today’s market.</a:t>
                </a:r>
                <a:endParaRPr lang="en-CA" sz="1400"/>
              </a:p>
              <a:p>
                <a:pPr lvl="0"/>
                <a:r>
                  <a:rPr lang="en-US" sz="1600"/>
                  <a:t>Sensitivity P&amp;L is the sum of Delta P&amp;L, Vega P&amp;L and Gamma P&amp;L.</a:t>
                </a:r>
                <a:endParaRPr lang="en-CA" sz="1600"/>
              </a:p>
              <a:p>
                <a:pPr lvl="0"/>
                <a:r>
                  <a:rPr lang="en-US" sz="1600"/>
                  <a:t>Unexplained P&amp;L = HypotheticalP&amp;L – SensitivityP&amp;L.</a:t>
                </a:r>
                <a:endParaRPr lang="en-CA" sz="1600"/>
              </a:p>
              <a:p>
                <a:pPr marL="533400" lvl="1" indent="0">
                  <a:buNone/>
                </a:pPr>
                <a:endParaRPr lang="en-CA" sz="16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576" y="1491630"/>
                <a:ext cx="7658732" cy="34049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781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Sensitivity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55576" y="1563638"/>
                <a:ext cx="7658732" cy="340491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Sensitivity Profit &amp; </a:t>
                </a:r>
                <a:r>
                  <a:rPr lang="en-US"/>
                  <a:t>Loss </a:t>
                </a:r>
                <a:r>
                  <a:rPr lang="en-US" smtClean="0"/>
                  <a:t>(Cont)</a:t>
                </a:r>
                <a:endParaRPr lang="en-CA"/>
              </a:p>
              <a:p>
                <a:pPr lvl="0">
                  <a:spcBef>
                    <a:spcPts val="1200"/>
                  </a:spcBef>
                </a:pPr>
                <a:r>
                  <a:rPr lang="en-US" sz="1600"/>
                  <a:t>Delta P&amp;L: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/>
                        <m:t>𝐷𝑒𝑙𝑡𝑎𝑃</m:t>
                      </m:r>
                      <m:r>
                        <a:rPr lang="en-US" sz="1400" i="1"/>
                        <m:t>&amp;</m:t>
                      </m:r>
                      <m:r>
                        <a:rPr lang="en-US" sz="1400" i="1"/>
                        <m:t>𝐿</m:t>
                      </m:r>
                      <m:r>
                        <a:rPr lang="en-US" sz="1400" i="1"/>
                        <m:t>=</m:t>
                      </m:r>
                      <m:r>
                        <a:rPr lang="en-US" sz="1400" i="1"/>
                        <m:t>𝐷𝑒𝑙𝑡𝑎</m:t>
                      </m:r>
                      <m:r>
                        <a:rPr lang="en-US" sz="1400" i="1"/>
                        <m:t>∗(</m:t>
                      </m:r>
                      <m:sSub>
                        <m:sSubPr>
                          <m:ctrlPr>
                            <a:rPr lang="en-CA" sz="1400" i="1"/>
                          </m:ctrlPr>
                        </m:sSubPr>
                        <m:e>
                          <m:r>
                            <a:rPr lang="en-US" sz="1400" i="1"/>
                            <m:t>𝑆</m:t>
                          </m:r>
                        </m:e>
                        <m:sub>
                          <m:r>
                            <a:rPr lang="en-US" sz="1400" i="1"/>
                            <m:t>𝑡</m:t>
                          </m:r>
                        </m:sub>
                      </m:sSub>
                      <m:r>
                        <a:rPr lang="en-US" sz="1400" i="1"/>
                        <m:t>−</m:t>
                      </m:r>
                      <m:sSub>
                        <m:sSubPr>
                          <m:ctrlPr>
                            <a:rPr lang="en-CA" sz="1400" i="1"/>
                          </m:ctrlPr>
                        </m:sSubPr>
                        <m:e>
                          <m:r>
                            <a:rPr lang="en-US" sz="1400" i="1"/>
                            <m:t>𝑆</m:t>
                          </m:r>
                        </m:e>
                        <m:sub>
                          <m:r>
                            <a:rPr lang="en-US" sz="1400" i="1"/>
                            <m:t>𝑡</m:t>
                          </m:r>
                          <m:r>
                            <a:rPr lang="en-US" sz="1400" i="1"/>
                            <m:t>−1</m:t>
                          </m:r>
                        </m:sub>
                      </m:sSub>
                      <m:r>
                        <a:rPr lang="en-US" sz="1400" i="1"/>
                        <m:t>)</m:t>
                      </m:r>
                    </m:oMath>
                  </m:oMathPara>
                </a14:m>
                <a:endParaRPr lang="en-CA" sz="1400"/>
              </a:p>
              <a:p>
                <a:pPr marL="533400" lvl="1" indent="0">
                  <a:buNone/>
                </a:pPr>
                <a:r>
                  <a:rPr lang="en-US" sz="1400"/>
                  <a:t>w</a:t>
                </a:r>
                <a:r>
                  <a:rPr lang="en-US" sz="140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𝑆</m:t>
                        </m:r>
                      </m:e>
                      <m:sub>
                        <m:r>
                          <a:rPr lang="en-US" sz="1400" i="1"/>
                          <m:t>𝑡</m:t>
                        </m:r>
                      </m:sub>
                    </m:sSub>
                  </m:oMath>
                </a14:m>
                <a:r>
                  <a:rPr lang="en-US" sz="1400"/>
                  <a:t> is today’s underlying price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𝑆</m:t>
                        </m:r>
                      </m:e>
                      <m:sub>
                        <m:r>
                          <a:rPr lang="en-US" sz="1400" i="1"/>
                          <m:t>𝑡</m:t>
                        </m:r>
                        <m:r>
                          <a:rPr lang="en-US" sz="1400" i="1"/>
                          <m:t>−1</m:t>
                        </m:r>
                      </m:sub>
                    </m:sSub>
                  </m:oMath>
                </a14:m>
                <a:r>
                  <a:rPr lang="en-US" sz="1400"/>
                  <a:t> is yesterday’s underlying price.</a:t>
                </a:r>
                <a:endParaRPr lang="en-CA" sz="1400"/>
              </a:p>
              <a:p>
                <a:pPr lvl="0"/>
                <a:r>
                  <a:rPr lang="en-US" sz="1600"/>
                  <a:t>Vega P&amp;L: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/>
                        <m:t>𝑉𝑒𝑔𝑎𝑃</m:t>
                      </m:r>
                      <m:r>
                        <a:rPr lang="en-US" sz="1400" i="1"/>
                        <m:t>&amp;</m:t>
                      </m:r>
                      <m:r>
                        <a:rPr lang="en-US" sz="1400" i="1"/>
                        <m:t>𝐿</m:t>
                      </m:r>
                      <m:r>
                        <a:rPr lang="en-US" sz="1400" i="1"/>
                        <m:t>=</m:t>
                      </m:r>
                      <m:r>
                        <a:rPr lang="en-US" sz="1400" i="1"/>
                        <m:t>𝑉𝑒𝑔𝑎</m:t>
                      </m:r>
                      <m:r>
                        <a:rPr lang="en-US" sz="1400" i="1"/>
                        <m:t>∗(</m:t>
                      </m:r>
                      <m:sSub>
                        <m:sSubPr>
                          <m:ctrlPr>
                            <a:rPr lang="en-CA" sz="1400" i="1"/>
                          </m:ctrlPr>
                        </m:sSubPr>
                        <m:e>
                          <m:r>
                            <a:rPr lang="en-US" sz="1400" i="1"/>
                            <m:t>𝜎</m:t>
                          </m:r>
                        </m:e>
                        <m:sub>
                          <m:r>
                            <a:rPr lang="en-US" sz="1400" i="1"/>
                            <m:t>𝑡</m:t>
                          </m:r>
                        </m:sub>
                      </m:sSub>
                      <m:r>
                        <a:rPr lang="en-US" sz="1400" i="1"/>
                        <m:t>−</m:t>
                      </m:r>
                      <m:sSub>
                        <m:sSubPr>
                          <m:ctrlPr>
                            <a:rPr lang="en-CA" sz="1400" i="1"/>
                          </m:ctrlPr>
                        </m:sSubPr>
                        <m:e>
                          <m:r>
                            <a:rPr lang="en-US" sz="1400" i="1"/>
                            <m:t>𝜎</m:t>
                          </m:r>
                        </m:e>
                        <m:sub>
                          <m:r>
                            <a:rPr lang="en-US" sz="1400" i="1"/>
                            <m:t>𝑡</m:t>
                          </m:r>
                          <m:r>
                            <a:rPr lang="en-US" sz="1400" i="1"/>
                            <m:t>−1</m:t>
                          </m:r>
                        </m:sub>
                      </m:sSub>
                      <m:r>
                        <a:rPr lang="en-US" sz="1400" i="1"/>
                        <m:t>)</m:t>
                      </m:r>
                    </m:oMath>
                  </m:oMathPara>
                </a14:m>
                <a:endParaRPr lang="en-CA" sz="1400"/>
              </a:p>
              <a:p>
                <a:pPr marL="533400" lvl="1" indent="0">
                  <a:buNone/>
                </a:pPr>
                <a:r>
                  <a:rPr lang="en-US" sz="140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𝜎</m:t>
                        </m:r>
                      </m:e>
                      <m:sub>
                        <m:r>
                          <a:rPr lang="en-US" sz="1400" i="1"/>
                          <m:t>𝑡</m:t>
                        </m:r>
                      </m:sub>
                    </m:sSub>
                  </m:oMath>
                </a14:m>
                <a:r>
                  <a:rPr lang="en-US" sz="1400"/>
                  <a:t> is </a:t>
                </a:r>
                <a:r>
                  <a:rPr lang="en-US" sz="1400"/>
                  <a:t>today’s </a:t>
                </a:r>
                <a:r>
                  <a:rPr lang="en-US" sz="1400" smtClean="0"/>
                  <a:t>implied volatility </a:t>
                </a:r>
                <a:r>
                  <a:rPr lang="en-US" sz="140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𝜎</m:t>
                        </m:r>
                      </m:e>
                      <m:sub>
                        <m:r>
                          <a:rPr lang="en-US" sz="1400" i="1"/>
                          <m:t>𝑡</m:t>
                        </m:r>
                        <m:r>
                          <a:rPr lang="en-US" sz="1400" i="1"/>
                          <m:t>−1</m:t>
                        </m:r>
                      </m:sub>
                    </m:sSub>
                  </m:oMath>
                </a14:m>
                <a:r>
                  <a:rPr lang="en-US" sz="1400"/>
                  <a:t> is </a:t>
                </a:r>
                <a:r>
                  <a:rPr lang="en-US" sz="1400"/>
                  <a:t>yesterday’s </a:t>
                </a:r>
                <a:r>
                  <a:rPr lang="en-US" sz="1400" smtClean="0"/>
                  <a:t>implied volatility.</a:t>
                </a:r>
                <a:endParaRPr lang="en-CA" sz="1400"/>
              </a:p>
              <a:p>
                <a:pPr lvl="0"/>
                <a:r>
                  <a:rPr lang="en-US" sz="1600"/>
                  <a:t>Gamma P&amp;L: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/>
                        <m:t>𝐺𝑎𝑚𝑚𝑎𝑃</m:t>
                      </m:r>
                      <m:r>
                        <a:rPr lang="en-US" sz="1400" i="1"/>
                        <m:t>&amp;</m:t>
                      </m:r>
                      <m:r>
                        <a:rPr lang="en-US" sz="1400" i="1"/>
                        <m:t>𝐿</m:t>
                      </m:r>
                      <m:r>
                        <a:rPr lang="en-US" sz="1400" i="1"/>
                        <m:t>=0.5∗</m:t>
                      </m:r>
                      <m:r>
                        <a:rPr lang="en-US" sz="1400" i="1"/>
                        <m:t>𝐺𝑎𝑚𝑚𝑎</m:t>
                      </m:r>
                      <m:r>
                        <a:rPr lang="en-US" sz="1400" i="1"/>
                        <m:t>∗</m:t>
                      </m:r>
                      <m:sSup>
                        <m:sSupPr>
                          <m:ctrlPr>
                            <a:rPr lang="en-CA" sz="1400" i="1"/>
                          </m:ctrlPr>
                        </m:sSupPr>
                        <m:e>
                          <m:r>
                            <a:rPr lang="en-US" sz="1400" i="1"/>
                            <m:t>(</m:t>
                          </m:r>
                          <m:sSub>
                            <m:sSubPr>
                              <m:ctrlPr>
                                <a:rPr lang="en-CA" sz="1400" i="1"/>
                              </m:ctrlPr>
                            </m:sSubPr>
                            <m:e>
                              <m:r>
                                <a:rPr lang="en-US" sz="1400" i="1"/>
                                <m:t>𝑆</m:t>
                              </m:r>
                            </m:e>
                            <m:sub>
                              <m:r>
                                <a:rPr lang="en-US" sz="1400" i="1"/>
                                <m:t>𝑡</m:t>
                              </m:r>
                            </m:sub>
                          </m:sSub>
                          <m:r>
                            <a:rPr lang="en-US" sz="1400" i="1"/>
                            <m:t>−</m:t>
                          </m:r>
                          <m:sSub>
                            <m:sSubPr>
                              <m:ctrlPr>
                                <a:rPr lang="en-CA" sz="1400" i="1"/>
                              </m:ctrlPr>
                            </m:sSubPr>
                            <m:e>
                              <m:r>
                                <a:rPr lang="en-US" sz="1400" i="1"/>
                                <m:t>𝑆</m:t>
                              </m:r>
                            </m:e>
                            <m:sub>
                              <m:r>
                                <a:rPr lang="en-US" sz="1400" i="1"/>
                                <m:t>𝑡</m:t>
                              </m:r>
                              <m:r>
                                <a:rPr lang="en-US" sz="1400" i="1"/>
                                <m:t>−1</m:t>
                              </m:r>
                            </m:sub>
                          </m:sSub>
                          <m:r>
                            <a:rPr lang="en-US" sz="1400" i="1"/>
                            <m:t>)</m:t>
                          </m:r>
                        </m:e>
                        <m:sup>
                          <m:r>
                            <a:rPr lang="en-US" sz="1400" i="1"/>
                            <m:t>2</m:t>
                          </m:r>
                        </m:sup>
                      </m:sSup>
                    </m:oMath>
                  </m:oMathPara>
                </a14:m>
                <a:endParaRPr lang="en-CA" sz="1400"/>
              </a:p>
              <a:p>
                <a:pPr marL="533400" lvl="1" indent="0">
                  <a:buNone/>
                </a:pPr>
                <a:endParaRPr lang="en-CA" sz="16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576" y="1563638"/>
                <a:ext cx="7658732" cy="34049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993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Sensitivity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55576" y="1347614"/>
                <a:ext cx="7658732" cy="340491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Backbone Adjustment</a:t>
                </a:r>
                <a:endParaRPr lang="en-CA"/>
              </a:p>
              <a:p>
                <a:pPr lvl="0"/>
                <a:r>
                  <a:rPr lang="en-US" sz="1600"/>
                  <a:t>Backbone adjustment is an advanced topic in sensitivity P&amp;L.</a:t>
                </a:r>
                <a:endParaRPr lang="en-CA" sz="1600"/>
              </a:p>
              <a:p>
                <a:pPr lvl="0"/>
                <a:r>
                  <a:rPr lang="en-US" sz="1600"/>
                  <a:t>It can be best explained mathematically.</a:t>
                </a:r>
                <a:endParaRPr lang="en-CA" sz="1600"/>
              </a:p>
              <a:p>
                <a:pPr lvl="0"/>
                <a:r>
                  <a:rPr lang="en-US" sz="1600"/>
                  <a:t>Assume the value of an option </a:t>
                </a:r>
                <a:r>
                  <a:rPr lang="en-US" sz="1600"/>
                  <a:t>is </a:t>
                </a:r>
                <a:r>
                  <a:rPr lang="en-US" sz="1600"/>
                  <a:t>a</a:t>
                </a:r>
                <a:r>
                  <a:rPr lang="en-US" sz="1600" smtClean="0"/>
                  <a:t> </a:t>
                </a:r>
                <a:r>
                  <a:rPr lang="en-US" sz="1600"/>
                  <a:t>function of the underlying price S and implied volatility </a:t>
                </a:r>
                <a14:m>
                  <m:oMath xmlns:m="http://schemas.openxmlformats.org/officeDocument/2006/math">
                    <m:r>
                      <a:rPr lang="en-US" sz="1600" i="1"/>
                      <m:t>𝜎</m:t>
                    </m:r>
                  </m:oMath>
                </a14:m>
                <a:r>
                  <a:rPr lang="en-US" sz="1600"/>
                  <a:t>, i.e., </a:t>
                </a:r>
                <a14:m>
                  <m:oMath xmlns:m="http://schemas.openxmlformats.org/officeDocument/2006/math">
                    <m:r>
                      <a:rPr lang="en-US" sz="1400" i="1"/>
                      <m:t>𝑉</m:t>
                    </m:r>
                    <m:r>
                      <a:rPr lang="en-US" sz="1400" i="1"/>
                      <m:t>=</m:t>
                    </m:r>
                    <m:r>
                      <a:rPr lang="en-US" sz="1400" i="1"/>
                      <m:t>𝐹</m:t>
                    </m:r>
                    <m:r>
                      <a:rPr lang="en-US" sz="1400" i="1"/>
                      <m:t>(</m:t>
                    </m:r>
                    <m:r>
                      <a:rPr lang="en-US" sz="1400" i="1"/>
                      <m:t>𝑆</m:t>
                    </m:r>
                    <m:r>
                      <a:rPr lang="en-US" sz="1400" i="1"/>
                      <m:t>,</m:t>
                    </m:r>
                    <m:r>
                      <a:rPr lang="en-US" sz="1400" i="1"/>
                      <m:t>𝜎</m:t>
                    </m:r>
                    <m:r>
                      <a:rPr lang="en-US" sz="1400" i="1"/>
                      <m:t>)</m:t>
                    </m:r>
                  </m:oMath>
                </a14:m>
                <a:r>
                  <a:rPr lang="en-US" sz="1400"/>
                  <a:t>.</a:t>
                </a:r>
                <a:endParaRPr lang="en-CA" sz="1400"/>
              </a:p>
              <a:p>
                <a:pPr lvl="0"/>
                <a:r>
                  <a:rPr lang="en-US" sz="1600"/>
                  <a:t>If the implied volatility is a function of the ATM volatility and strike (sticky strike assumption), i.e., </a:t>
                </a:r>
                <a14:m>
                  <m:oMath xmlns:m="http://schemas.openxmlformats.org/officeDocument/2006/math">
                    <m:r>
                      <a:rPr lang="en-US" sz="1600" i="1"/>
                      <m:t>𝜎</m:t>
                    </m:r>
                    <m:r>
                      <a:rPr lang="en-US" sz="1600" i="1"/>
                      <m:t>=</m:t>
                    </m:r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𝜎</m:t>
                        </m:r>
                      </m:e>
                      <m:sub>
                        <m:r>
                          <a:rPr lang="en-US" sz="1600" i="1"/>
                          <m:t>𝐴</m:t>
                        </m:r>
                      </m:sub>
                    </m:sSub>
                    <m:r>
                      <a:rPr lang="en-US" sz="1600" i="1"/>
                      <m:t>+</m:t>
                    </m:r>
                    <m:r>
                      <a:rPr lang="en-US" sz="1600" i="1"/>
                      <m:t>𝑓</m:t>
                    </m:r>
                    <m:r>
                      <a:rPr lang="en-US" sz="1600" i="1"/>
                      <m:t>(</m:t>
                    </m:r>
                    <m:r>
                      <a:rPr lang="en-US" sz="1600" i="1"/>
                      <m:t>𝐾</m:t>
                    </m:r>
                    <m:r>
                      <a:rPr lang="en-US" sz="1600" i="1"/>
                      <m:t>)</m:t>
                    </m:r>
                  </m:oMath>
                </a14:m>
                <a:r>
                  <a:rPr lang="en-US" sz="1600"/>
                  <a:t>, the first order approximation of the option value is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/>
                        <m:t>∆</m:t>
                      </m:r>
                      <m:r>
                        <a:rPr lang="en-US" sz="1400" i="1"/>
                        <m:t>𝑉</m:t>
                      </m:r>
                      <m:r>
                        <a:rPr lang="en-US" sz="1400" i="1"/>
                        <m:t>=</m:t>
                      </m:r>
                      <m:f>
                        <m:fPr>
                          <m:ctrlPr>
                            <a:rPr lang="en-CA" sz="1400" i="1"/>
                          </m:ctrlPr>
                        </m:fPr>
                        <m:num>
                          <m:r>
                            <a:rPr lang="en-US" sz="1400" i="1"/>
                            <m:t>𝜕</m:t>
                          </m:r>
                          <m:r>
                            <a:rPr lang="en-US" sz="1400" i="1"/>
                            <m:t>𝐹</m:t>
                          </m:r>
                        </m:num>
                        <m:den>
                          <m:r>
                            <a:rPr lang="en-US" sz="1400" i="1"/>
                            <m:t>𝜕</m:t>
                          </m:r>
                          <m:r>
                            <a:rPr lang="en-US" sz="1400" i="1"/>
                            <m:t>𝑆</m:t>
                          </m:r>
                        </m:den>
                      </m:f>
                      <m:r>
                        <a:rPr lang="en-US" sz="1400" i="1"/>
                        <m:t>𝑑𝑆</m:t>
                      </m:r>
                      <m:r>
                        <a:rPr lang="en-US" sz="1400" i="1"/>
                        <m:t>+</m:t>
                      </m:r>
                      <m:f>
                        <m:fPr>
                          <m:ctrlPr>
                            <a:rPr lang="en-CA" sz="1400" i="1"/>
                          </m:ctrlPr>
                        </m:fPr>
                        <m:num>
                          <m:r>
                            <a:rPr lang="en-US" sz="1400" i="1"/>
                            <m:t>𝜕</m:t>
                          </m:r>
                          <m:r>
                            <a:rPr lang="en-US" sz="1400" i="1"/>
                            <m:t>𝐹</m:t>
                          </m:r>
                        </m:num>
                        <m:den>
                          <m:sSub>
                            <m:sSubPr>
                              <m:ctrlPr>
                                <a:rPr lang="en-CA" sz="1400" i="1"/>
                              </m:ctrlPr>
                            </m:sSubPr>
                            <m:e>
                              <m:r>
                                <a:rPr lang="en-US" sz="1400" i="1"/>
                                <m:t>𝜕𝜎</m:t>
                              </m:r>
                            </m:e>
                            <m:sub>
                              <m:r>
                                <a:rPr lang="en-US" sz="1400" i="1"/>
                                <m:t>𝐴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CA" sz="1400" i="1"/>
                          </m:ctrlPr>
                        </m:sSubPr>
                        <m:e>
                          <m:r>
                            <a:rPr lang="en-US" sz="1400" i="1"/>
                            <m:t>𝑑</m:t>
                          </m:r>
                          <m:r>
                            <a:rPr lang="en-US" sz="1400" i="1"/>
                            <m:t>𝜎</m:t>
                          </m:r>
                        </m:e>
                        <m:sub>
                          <m:r>
                            <a:rPr lang="en-US" sz="1400" i="1"/>
                            <m:t>𝐴</m:t>
                          </m:r>
                        </m:sub>
                      </m:sSub>
                      <m:r>
                        <a:rPr lang="en-US" sz="1400" i="1"/>
                        <m:t>=</m:t>
                      </m:r>
                      <m:r>
                        <a:rPr lang="en-US" sz="1400" i="1"/>
                        <m:t>𝐷𝑒𝑙𝑡𝑎𝑃</m:t>
                      </m:r>
                      <m:r>
                        <a:rPr lang="en-US" sz="1400" i="1"/>
                        <m:t>&amp;</m:t>
                      </m:r>
                      <m:r>
                        <a:rPr lang="en-US" sz="1400" i="1"/>
                        <m:t>𝐿</m:t>
                      </m:r>
                      <m:r>
                        <a:rPr lang="en-US" sz="1400" i="1"/>
                        <m:t>+</m:t>
                      </m:r>
                      <m:r>
                        <a:rPr lang="en-US" sz="1400" i="1"/>
                        <m:t>𝑉𝑒𝑔𝑎𝑃</m:t>
                      </m:r>
                      <m:r>
                        <a:rPr lang="en-US" sz="1400" i="1"/>
                        <m:t>&amp;</m:t>
                      </m:r>
                      <m:r>
                        <a:rPr lang="en-US" sz="1400" i="1"/>
                        <m:t>𝐿</m:t>
                      </m:r>
                    </m:oMath>
                  </m:oMathPara>
                </a14:m>
                <a:endParaRPr lang="en-CA" sz="1400"/>
              </a:p>
              <a:p>
                <a:pPr marL="533400" lvl="1" indent="0">
                  <a:buNone/>
                </a:pPr>
                <a:r>
                  <a:rPr lang="en-US" sz="1400"/>
                  <a:t>w</a:t>
                </a:r>
                <a:r>
                  <a:rPr lang="en-US" sz="1400" smtClean="0"/>
                  <a:t>here </a:t>
                </a:r>
                <a14:m>
                  <m:oMath xmlns:m="http://schemas.openxmlformats.org/officeDocument/2006/math">
                    <m:r>
                      <a:rPr lang="en-US" sz="1400" i="1"/>
                      <m:t>𝐷𝑒𝑙𝑡𝑎𝑃</m:t>
                    </m:r>
                    <m:r>
                      <a:rPr lang="en-US" sz="1400" i="1"/>
                      <m:t>&amp;</m:t>
                    </m:r>
                    <m:r>
                      <a:rPr lang="en-US" sz="1400" i="1"/>
                      <m:t>𝐿</m:t>
                    </m:r>
                    <m:r>
                      <a:rPr lang="en-US" sz="1400" i="1"/>
                      <m:t>=</m:t>
                    </m:r>
                    <m:f>
                      <m:fPr>
                        <m:ctrlPr>
                          <a:rPr lang="en-CA" sz="1400" i="1"/>
                        </m:ctrlPr>
                      </m:fPr>
                      <m:num>
                        <m:r>
                          <a:rPr lang="en-US" sz="1400" i="1"/>
                          <m:t>𝜕</m:t>
                        </m:r>
                        <m:r>
                          <a:rPr lang="en-US" sz="1400" i="1"/>
                          <m:t>𝐹</m:t>
                        </m:r>
                      </m:num>
                      <m:den>
                        <m:r>
                          <a:rPr lang="en-US" sz="1400" i="1"/>
                          <m:t>𝜕</m:t>
                        </m:r>
                        <m:r>
                          <a:rPr lang="en-US" sz="1400" i="1"/>
                          <m:t>𝑆</m:t>
                        </m:r>
                      </m:den>
                    </m:f>
                    <m:r>
                      <a:rPr lang="en-US" sz="1400" i="1"/>
                      <m:t>𝑑𝑆</m:t>
                    </m:r>
                  </m:oMath>
                </a14:m>
                <a:r>
                  <a:rPr lang="en-US" sz="1400"/>
                  <a:t> and </a:t>
                </a:r>
                <a14:m>
                  <m:oMath xmlns:m="http://schemas.openxmlformats.org/officeDocument/2006/math">
                    <m:r>
                      <a:rPr lang="en-US" sz="1400" i="1"/>
                      <m:t>𝑉𝑒𝑔𝑎𝑃</m:t>
                    </m:r>
                    <m:r>
                      <a:rPr lang="en-US" sz="1400" i="1"/>
                      <m:t>&amp;</m:t>
                    </m:r>
                    <m:r>
                      <a:rPr lang="en-US" sz="1400" i="1"/>
                      <m:t>𝐿</m:t>
                    </m:r>
                    <m:r>
                      <a:rPr lang="en-US" sz="1400" i="1"/>
                      <m:t>=</m:t>
                    </m:r>
                    <m:f>
                      <m:fPr>
                        <m:ctrlPr>
                          <a:rPr lang="en-CA" sz="1400" i="1"/>
                        </m:ctrlPr>
                      </m:fPr>
                      <m:num>
                        <m:r>
                          <a:rPr lang="en-US" sz="1400" i="1"/>
                          <m:t>𝜕</m:t>
                        </m:r>
                        <m:r>
                          <a:rPr lang="en-US" sz="1400" i="1"/>
                          <m:t>𝐹</m:t>
                        </m:r>
                      </m:num>
                      <m:den>
                        <m:sSub>
                          <m:sSubPr>
                            <m:ctrlPr>
                              <a:rPr lang="en-CA" sz="1400" i="1"/>
                            </m:ctrlPr>
                          </m:sSubPr>
                          <m:e>
                            <m:r>
                              <a:rPr lang="en-US" sz="1400" i="1"/>
                              <m:t>𝜕𝜎</m:t>
                            </m:r>
                          </m:e>
                          <m:sub>
                            <m:r>
                              <a:rPr lang="en-US" sz="1400" i="1"/>
                              <m:t>𝐴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𝑑</m:t>
                        </m:r>
                        <m:r>
                          <a:rPr lang="en-US" sz="1400" i="1"/>
                          <m:t>𝜎</m:t>
                        </m:r>
                      </m:e>
                      <m:sub>
                        <m:r>
                          <a:rPr lang="en-US" sz="1400" i="1"/>
                          <m:t>𝐴</m:t>
                        </m:r>
                      </m:sub>
                    </m:sSub>
                  </m:oMath>
                </a14:m>
                <a:endParaRPr lang="en-CA" sz="14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576" y="1347614"/>
                <a:ext cx="7658732" cy="34049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243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Sensitivity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55576" y="1347614"/>
                <a:ext cx="7658732" cy="340491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Backbone </a:t>
                </a:r>
                <a:r>
                  <a:rPr lang="en-US" smtClean="0"/>
                  <a:t>Adjustment (Cont)</a:t>
                </a:r>
                <a:endParaRPr lang="en-CA"/>
              </a:p>
              <a:p>
                <a:pPr lvl="0"/>
                <a:r>
                  <a:rPr lang="en-US" sz="1600"/>
                  <a:t>If the implied volatility is a function of the ATM volatility and moneyness K/S (sticky moneyness or stricky Delta assumption), i.e., </a:t>
                </a:r>
                <a14:m>
                  <m:oMath xmlns:m="http://schemas.openxmlformats.org/officeDocument/2006/math">
                    <m:r>
                      <a:rPr lang="en-US" sz="1600" i="1"/>
                      <m:t>𝜎</m:t>
                    </m:r>
                    <m:r>
                      <a:rPr lang="en-US" sz="1600" i="1"/>
                      <m:t>=</m:t>
                    </m:r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𝜎</m:t>
                        </m:r>
                      </m:e>
                      <m:sub>
                        <m:r>
                          <a:rPr lang="en-US" sz="1600" i="1"/>
                          <m:t>𝐴</m:t>
                        </m:r>
                      </m:sub>
                    </m:sSub>
                    <m:r>
                      <a:rPr lang="en-US" sz="1600" i="1"/>
                      <m:t>+</m:t>
                    </m:r>
                    <m:r>
                      <a:rPr lang="en-US" sz="1600" i="1"/>
                      <m:t>𝑓</m:t>
                    </m:r>
                    <m:r>
                      <a:rPr lang="en-US" sz="1600" i="1"/>
                      <m:t>(</m:t>
                    </m:r>
                    <m:r>
                      <a:rPr lang="en-US" sz="1600" i="1"/>
                      <m:t>𝑆</m:t>
                    </m:r>
                    <m:r>
                      <a:rPr lang="en-US" sz="1600" i="1"/>
                      <m:t>,</m:t>
                    </m:r>
                    <m:r>
                      <a:rPr lang="en-US" sz="1600" i="1"/>
                      <m:t>𝐾</m:t>
                    </m:r>
                    <m:r>
                      <a:rPr lang="en-US" sz="1600" i="1"/>
                      <m:t>)</m:t>
                    </m:r>
                  </m:oMath>
                </a14:m>
                <a:r>
                  <a:rPr lang="en-US" sz="1600"/>
                  <a:t>, the first order approximation of the option </a:t>
                </a:r>
                <a:r>
                  <a:rPr lang="en-US" sz="1600"/>
                  <a:t>value </a:t>
                </a:r>
                <a:r>
                  <a:rPr lang="en-US" sz="1600" smtClean="0"/>
                  <a:t>is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/>
                        <m:t>∆</m:t>
                      </m:r>
                      <m:r>
                        <a:rPr lang="en-US" sz="1400" i="1"/>
                        <m:t>𝑉</m:t>
                      </m:r>
                      <m:r>
                        <a:rPr lang="en-US" sz="1400" i="1"/>
                        <m:t>=</m:t>
                      </m:r>
                      <m:f>
                        <m:fPr>
                          <m:ctrlPr>
                            <a:rPr lang="en-CA" sz="1400" i="1"/>
                          </m:ctrlPr>
                        </m:fPr>
                        <m:num>
                          <m:r>
                            <a:rPr lang="en-US" sz="1400" i="1"/>
                            <m:t>𝜕</m:t>
                          </m:r>
                          <m:r>
                            <a:rPr lang="en-US" sz="1400" i="1"/>
                            <m:t>𝐹</m:t>
                          </m:r>
                        </m:num>
                        <m:den>
                          <m:r>
                            <a:rPr lang="en-US" sz="1400" i="1"/>
                            <m:t>𝜕</m:t>
                          </m:r>
                          <m:r>
                            <a:rPr lang="en-US" sz="1400" i="1"/>
                            <m:t>𝑆</m:t>
                          </m:r>
                        </m:den>
                      </m:f>
                      <m:r>
                        <a:rPr lang="en-US" sz="1400" i="1"/>
                        <m:t>𝑑𝑆</m:t>
                      </m:r>
                      <m:r>
                        <a:rPr lang="en-US" sz="1400" i="1"/>
                        <m:t>+</m:t>
                      </m:r>
                      <m:f>
                        <m:fPr>
                          <m:ctrlPr>
                            <a:rPr lang="en-CA" sz="1400" i="1"/>
                          </m:ctrlPr>
                        </m:fPr>
                        <m:num>
                          <m:r>
                            <a:rPr lang="en-US" sz="1400" i="1"/>
                            <m:t>𝜕</m:t>
                          </m:r>
                          <m:r>
                            <a:rPr lang="en-US" sz="1400" i="1"/>
                            <m:t>𝐹</m:t>
                          </m:r>
                        </m:num>
                        <m:den>
                          <m:sSub>
                            <m:sSubPr>
                              <m:ctrlPr>
                                <a:rPr lang="en-CA" sz="1400" i="1"/>
                              </m:ctrlPr>
                            </m:sSubPr>
                            <m:e>
                              <m:r>
                                <a:rPr lang="en-US" sz="1400" i="1"/>
                                <m:t>𝜕𝜎</m:t>
                              </m:r>
                            </m:e>
                            <m:sub>
                              <m:r>
                                <a:rPr lang="en-US" sz="1400" i="1"/>
                                <m:t>𝐴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CA" sz="1400" i="1"/>
                          </m:ctrlPr>
                        </m:sSubPr>
                        <m:e>
                          <m:r>
                            <a:rPr lang="en-US" sz="1400" i="1"/>
                            <m:t>𝑑</m:t>
                          </m:r>
                          <m:r>
                            <a:rPr lang="en-US" sz="1400" i="1"/>
                            <m:t>𝜎</m:t>
                          </m:r>
                        </m:e>
                        <m:sub>
                          <m:r>
                            <a:rPr lang="en-US" sz="1400" i="1"/>
                            <m:t>𝐴</m:t>
                          </m:r>
                        </m:sub>
                      </m:sSub>
                      <m:r>
                        <a:rPr lang="en-US" sz="1400" i="1"/>
                        <m:t>+</m:t>
                      </m:r>
                      <m:f>
                        <m:fPr>
                          <m:ctrlPr>
                            <a:rPr lang="en-CA" sz="1400" i="1"/>
                          </m:ctrlPr>
                        </m:fPr>
                        <m:num>
                          <m:r>
                            <a:rPr lang="en-US" sz="1400" i="1"/>
                            <m:t>𝜕</m:t>
                          </m:r>
                          <m:r>
                            <a:rPr lang="en-US" sz="1400" i="1"/>
                            <m:t>𝐹</m:t>
                          </m:r>
                        </m:num>
                        <m:den>
                          <m:r>
                            <a:rPr lang="en-US" sz="1400" i="1"/>
                            <m:t>𝜕𝜎</m:t>
                          </m:r>
                        </m:den>
                      </m:f>
                      <m:f>
                        <m:fPr>
                          <m:ctrlPr>
                            <a:rPr lang="en-CA" sz="1400" i="1"/>
                          </m:ctrlPr>
                        </m:fPr>
                        <m:num>
                          <m:r>
                            <a:rPr lang="en-US" sz="1400" i="1"/>
                            <m:t>𝜕𝜎</m:t>
                          </m:r>
                        </m:num>
                        <m:den>
                          <m:r>
                            <a:rPr lang="en-US" sz="1400" i="1"/>
                            <m:t>𝜕</m:t>
                          </m:r>
                          <m:r>
                            <a:rPr lang="en-US" sz="1400" i="1"/>
                            <m:t>𝑆</m:t>
                          </m:r>
                        </m:den>
                      </m:f>
                      <m:r>
                        <a:rPr lang="en-US" sz="1400" i="1"/>
                        <m:t>𝑑𝑆</m:t>
                      </m:r>
                      <m:r>
                        <a:rPr lang="en-US" sz="1400" i="1"/>
                        <m:t>=</m:t>
                      </m:r>
                      <m:r>
                        <a:rPr lang="en-US" sz="1400" i="1"/>
                        <m:t>𝐷𝑒𝑙𝑡𝑎𝑃</m:t>
                      </m:r>
                      <m:r>
                        <a:rPr lang="en-US" sz="1400" i="1"/>
                        <m:t>&amp;</m:t>
                      </m:r>
                      <m:r>
                        <a:rPr lang="en-US" sz="1400" i="1"/>
                        <m:t>𝐿</m:t>
                      </m:r>
                      <m:r>
                        <a:rPr lang="en-US" sz="1400" i="1"/>
                        <m:t>+</m:t>
                      </m:r>
                      <m:r>
                        <a:rPr lang="en-US" sz="1400" i="1"/>
                        <m:t>𝑉𝑒𝑔𝑎𝑃</m:t>
                      </m:r>
                      <m:r>
                        <a:rPr lang="en-US" sz="1400" i="1"/>
                        <m:t>&amp;</m:t>
                      </m:r>
                      <m:r>
                        <a:rPr lang="en-US" sz="1400" i="1"/>
                        <m:t>𝐿</m:t>
                      </m:r>
                    </m:oMath>
                  </m:oMathPara>
                </a14:m>
                <a:endParaRPr lang="en-CA" sz="1400"/>
              </a:p>
              <a:p>
                <a:pPr marL="533400" lvl="1" indent="0">
                  <a:buNone/>
                </a:pPr>
                <a:r>
                  <a:rPr lang="en-US" sz="1400" smtClean="0"/>
                  <a:t>where </a:t>
                </a:r>
                <a14:m>
                  <m:oMath xmlns:m="http://schemas.openxmlformats.org/officeDocument/2006/math">
                    <m:r>
                      <a:rPr lang="en-US" sz="1400" i="1"/>
                      <m:t>𝐷𝑒𝑙𝑡𝑎𝑃</m:t>
                    </m:r>
                    <m:r>
                      <a:rPr lang="en-US" sz="1400" i="1"/>
                      <m:t>&amp;</m:t>
                    </m:r>
                    <m:r>
                      <a:rPr lang="en-US" sz="1400" i="1"/>
                      <m:t>𝐿</m:t>
                    </m:r>
                    <m:r>
                      <a:rPr lang="en-US" sz="1400" i="1"/>
                      <m:t>=(</m:t>
                    </m:r>
                    <m:f>
                      <m:fPr>
                        <m:ctrlPr>
                          <a:rPr lang="en-CA" sz="1400" i="1"/>
                        </m:ctrlPr>
                      </m:fPr>
                      <m:num>
                        <m:r>
                          <a:rPr lang="en-US" sz="1400" i="1"/>
                          <m:t>𝜕</m:t>
                        </m:r>
                        <m:r>
                          <a:rPr lang="en-US" sz="1400" i="1"/>
                          <m:t>𝐹</m:t>
                        </m:r>
                      </m:num>
                      <m:den>
                        <m:r>
                          <a:rPr lang="en-US" sz="1400" i="1"/>
                          <m:t>𝜕</m:t>
                        </m:r>
                        <m:r>
                          <a:rPr lang="en-US" sz="1400" i="1"/>
                          <m:t>𝑆</m:t>
                        </m:r>
                      </m:den>
                    </m:f>
                    <m:r>
                      <a:rPr lang="en-US" sz="1400" i="1"/>
                      <m:t>+</m:t>
                    </m:r>
                    <m:f>
                      <m:fPr>
                        <m:ctrlPr>
                          <a:rPr lang="en-CA" sz="1400" i="1"/>
                        </m:ctrlPr>
                      </m:fPr>
                      <m:num>
                        <m:r>
                          <a:rPr lang="en-US" sz="1400" i="1"/>
                          <m:t>𝜕</m:t>
                        </m:r>
                        <m:r>
                          <a:rPr lang="en-US" sz="1400" i="1"/>
                          <m:t>𝐹</m:t>
                        </m:r>
                      </m:num>
                      <m:den>
                        <m:r>
                          <a:rPr lang="en-US" sz="1400" i="1"/>
                          <m:t>𝜕𝜎</m:t>
                        </m:r>
                      </m:den>
                    </m:f>
                    <m:f>
                      <m:fPr>
                        <m:ctrlPr>
                          <a:rPr lang="en-CA" sz="1400" i="1"/>
                        </m:ctrlPr>
                      </m:fPr>
                      <m:num>
                        <m:r>
                          <a:rPr lang="en-US" sz="1400" i="1"/>
                          <m:t>𝜕𝜎</m:t>
                        </m:r>
                      </m:num>
                      <m:den>
                        <m:r>
                          <a:rPr lang="en-US" sz="1400" i="1"/>
                          <m:t>𝜕</m:t>
                        </m:r>
                        <m:r>
                          <a:rPr lang="en-US" sz="1400" i="1"/>
                          <m:t>𝑆</m:t>
                        </m:r>
                      </m:den>
                    </m:f>
                    <m:r>
                      <a:rPr lang="en-US" sz="1400" i="1"/>
                      <m:t>)</m:t>
                    </m:r>
                    <m:r>
                      <a:rPr lang="en-US" sz="1400" i="1"/>
                      <m:t>𝑑𝑆</m:t>
                    </m:r>
                  </m:oMath>
                </a14:m>
                <a:r>
                  <a:rPr lang="en-US" sz="1400"/>
                  <a:t> and </a:t>
                </a:r>
                <a14:m>
                  <m:oMath xmlns:m="http://schemas.openxmlformats.org/officeDocument/2006/math">
                    <m:r>
                      <a:rPr lang="en-US" sz="1400" i="1"/>
                      <m:t>𝑉𝑒𝑔𝑎𝑃</m:t>
                    </m:r>
                    <m:r>
                      <a:rPr lang="en-US" sz="1400" i="1"/>
                      <m:t>&amp;</m:t>
                    </m:r>
                    <m:r>
                      <a:rPr lang="en-US" sz="1400" i="1"/>
                      <m:t>𝐿</m:t>
                    </m:r>
                    <m:r>
                      <a:rPr lang="en-US" sz="1400" i="1"/>
                      <m:t>=</m:t>
                    </m:r>
                    <m:f>
                      <m:fPr>
                        <m:ctrlPr>
                          <a:rPr lang="en-CA" sz="1400" i="1"/>
                        </m:ctrlPr>
                      </m:fPr>
                      <m:num>
                        <m:r>
                          <a:rPr lang="en-US" sz="1400" i="1"/>
                          <m:t>𝜕</m:t>
                        </m:r>
                        <m:r>
                          <a:rPr lang="en-US" sz="1400" i="1"/>
                          <m:t>𝐹</m:t>
                        </m:r>
                      </m:num>
                      <m:den>
                        <m:sSub>
                          <m:sSubPr>
                            <m:ctrlPr>
                              <a:rPr lang="en-CA" sz="1400" i="1"/>
                            </m:ctrlPr>
                          </m:sSubPr>
                          <m:e>
                            <m:r>
                              <a:rPr lang="en-US" sz="1400" i="1"/>
                              <m:t>𝜕𝜎</m:t>
                            </m:r>
                          </m:e>
                          <m:sub>
                            <m:r>
                              <a:rPr lang="en-US" sz="1400" i="1"/>
                              <m:t>𝐴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𝑑</m:t>
                        </m:r>
                        <m:r>
                          <a:rPr lang="en-US" sz="1400" i="1"/>
                          <m:t>𝜎</m:t>
                        </m:r>
                      </m:e>
                      <m:sub>
                        <m:r>
                          <a:rPr lang="en-US" sz="1400" i="1"/>
                          <m:t>𝐴</m:t>
                        </m:r>
                      </m:sub>
                    </m:sSub>
                  </m:oMath>
                </a14:m>
                <a:endParaRPr lang="en-CA" sz="1400"/>
              </a:p>
              <a:p>
                <a:pPr lvl="0"/>
                <a:r>
                  <a:rPr lang="en-US" sz="1600"/>
                  <a:t>Under sticky moneyness/Delta assumption, the DeltaP&amp;L above has one more item, i.e.,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1600" i="1"/>
                        </m:ctrlPr>
                      </m:fPr>
                      <m:num>
                        <m:r>
                          <a:rPr lang="en-US" sz="1600" i="1"/>
                          <m:t>𝜕</m:t>
                        </m:r>
                        <m:r>
                          <a:rPr lang="en-US" sz="1600" i="1"/>
                          <m:t>𝐹</m:t>
                        </m:r>
                      </m:num>
                      <m:den>
                        <m:r>
                          <a:rPr lang="en-US" sz="1600" i="1"/>
                          <m:t>𝜕𝜎</m:t>
                        </m:r>
                      </m:den>
                    </m:f>
                    <m:f>
                      <m:fPr>
                        <m:ctrlPr>
                          <a:rPr lang="en-CA" sz="1600" i="1"/>
                        </m:ctrlPr>
                      </m:fPr>
                      <m:num>
                        <m:r>
                          <a:rPr lang="en-US" sz="1600" i="1"/>
                          <m:t>𝜕𝜎</m:t>
                        </m:r>
                      </m:num>
                      <m:den>
                        <m:r>
                          <a:rPr lang="en-US" sz="1600" i="1"/>
                          <m:t>𝜕</m:t>
                        </m:r>
                        <m:r>
                          <a:rPr lang="en-US" sz="1600" i="1"/>
                          <m:t>𝑆</m:t>
                        </m:r>
                      </m:den>
                    </m:f>
                    <m:r>
                      <a:rPr lang="en-US" sz="1600" i="1"/>
                      <m:t>𝑑𝑆</m:t>
                    </m:r>
                  </m:oMath>
                </a14:m>
                <a:r>
                  <a:rPr lang="en-US" sz="1600"/>
                  <a:t> that is the backbone adjustment.</a:t>
                </a:r>
                <a:endParaRPr lang="en-CA" sz="1600"/>
              </a:p>
              <a:p>
                <a:pPr marL="533400" lvl="1" indent="0">
                  <a:buNone/>
                </a:pPr>
                <a:endParaRPr lang="en-CA" sz="14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576" y="1347614"/>
                <a:ext cx="7658732" cy="34049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173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06937" y="2499742"/>
            <a:ext cx="1274938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275856" y="4011910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You can find </a:t>
            </a:r>
            <a:r>
              <a:rPr lang="en" smtClean="0"/>
              <a:t>more </a:t>
            </a:r>
            <a:r>
              <a:rPr lang="en"/>
              <a:t>details at</a:t>
            </a:r>
          </a:p>
          <a:p>
            <a:pPr>
              <a:buClr>
                <a:schemeClr val="dk1"/>
              </a:buClr>
              <a:buSzPts val="1100"/>
            </a:pPr>
            <a:r>
              <a:rPr lang="en"/>
              <a:t>http:</a:t>
            </a:r>
            <a:r>
              <a:rPr lang="en-CA"/>
              <a:t>//</a:t>
            </a:r>
            <a:r>
              <a:rPr lang="en-CA" smtClean="0"/>
              <a:t>www.finpricing.com/lib/sensitivity.pdf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053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Sensitivity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203598"/>
            <a:ext cx="7370700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z="2800" smtClean="0"/>
              <a:t>Summary</a:t>
            </a:r>
            <a:endParaRPr lang="en" sz="2800" smtClean="0"/>
          </a:p>
          <a:p>
            <a:pPr lvl="0"/>
            <a:r>
              <a:rPr lang="en-US" sz="1600"/>
              <a:t>Financial Sensitivity Definition</a:t>
            </a:r>
            <a:endParaRPr lang="en-CA" sz="1600"/>
          </a:p>
          <a:p>
            <a:pPr lvl="0">
              <a:spcBef>
                <a:spcPts val="300"/>
              </a:spcBef>
            </a:pPr>
            <a:r>
              <a:rPr lang="en-US" sz="1600"/>
              <a:t>Delta Definition</a:t>
            </a:r>
            <a:endParaRPr lang="en-CA" sz="1600"/>
          </a:p>
          <a:p>
            <a:pPr lvl="0">
              <a:spcBef>
                <a:spcPts val="300"/>
              </a:spcBef>
            </a:pPr>
            <a:r>
              <a:rPr lang="en-US" sz="1600"/>
              <a:t>Vega Definition</a:t>
            </a:r>
            <a:endParaRPr lang="en-CA" sz="1600"/>
          </a:p>
          <a:p>
            <a:pPr lvl="0">
              <a:spcBef>
                <a:spcPts val="300"/>
              </a:spcBef>
            </a:pPr>
            <a:r>
              <a:rPr lang="en-US" sz="1600"/>
              <a:t>Gamma Definition</a:t>
            </a:r>
            <a:endParaRPr lang="en-CA" sz="1600"/>
          </a:p>
          <a:p>
            <a:pPr lvl="0">
              <a:spcBef>
                <a:spcPts val="300"/>
              </a:spcBef>
            </a:pPr>
            <a:r>
              <a:rPr lang="en-US" sz="1600"/>
              <a:t>Theta Definition</a:t>
            </a:r>
            <a:endParaRPr lang="en-CA" sz="1600"/>
          </a:p>
          <a:p>
            <a:pPr lvl="0">
              <a:spcBef>
                <a:spcPts val="300"/>
              </a:spcBef>
            </a:pPr>
            <a:r>
              <a:rPr lang="en-US" sz="1600"/>
              <a:t>Curvature Definition</a:t>
            </a:r>
            <a:endParaRPr lang="en-CA" sz="1600"/>
          </a:p>
          <a:p>
            <a:pPr lvl="0">
              <a:spcBef>
                <a:spcPts val="300"/>
              </a:spcBef>
            </a:pPr>
            <a:r>
              <a:rPr lang="en-US" sz="1600"/>
              <a:t>Option Sensitivity Pattern</a:t>
            </a:r>
            <a:endParaRPr lang="en-CA" sz="1600"/>
          </a:p>
          <a:p>
            <a:pPr lvl="0">
              <a:spcBef>
                <a:spcPts val="300"/>
              </a:spcBef>
            </a:pPr>
            <a:r>
              <a:rPr lang="en-US" sz="1600"/>
              <a:t>Sensitivity Hedging</a:t>
            </a:r>
            <a:endParaRPr lang="en-CA" sz="1600"/>
          </a:p>
          <a:p>
            <a:pPr>
              <a:spcBef>
                <a:spcPts val="300"/>
              </a:spcBef>
            </a:pPr>
            <a:r>
              <a:rPr lang="en-US" sz="1600" smtClean="0"/>
              <a:t>Sensitivity Profit &amp; Loss (P&amp;L)</a:t>
            </a:r>
            <a:endParaRPr lang="en-CA" sz="1600" smtClean="0"/>
          </a:p>
          <a:p>
            <a:pPr>
              <a:spcBef>
                <a:spcPts val="300"/>
              </a:spcBef>
            </a:pPr>
            <a:r>
              <a:rPr lang="en-US" sz="1600"/>
              <a:t>Backbone Adjustment</a:t>
            </a:r>
            <a:endParaRPr lang="en-CA" sz="1600"/>
          </a:p>
          <a:p>
            <a:pPr lvl="0"/>
            <a:endParaRPr lang="en-CA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Sensitivity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1043608" y="1419622"/>
            <a:ext cx="7370700" cy="35283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Financial Sensitivity Definition</a:t>
            </a:r>
            <a:endParaRPr lang="en-CA"/>
          </a:p>
          <a:p>
            <a:pPr lvl="0">
              <a:spcBef>
                <a:spcPts val="1200"/>
              </a:spcBef>
            </a:pPr>
            <a:r>
              <a:rPr lang="en-US" sz="1600"/>
              <a:t>Financial sensitivity is the measure </a:t>
            </a:r>
            <a:r>
              <a:rPr lang="en-US" sz="1600"/>
              <a:t>of </a:t>
            </a:r>
            <a:r>
              <a:rPr lang="en-US" sz="1600" smtClean="0"/>
              <a:t>the value reaction of a </a:t>
            </a:r>
            <a:r>
              <a:rPr lang="en-US" sz="1600"/>
              <a:t>financial </a:t>
            </a:r>
            <a:r>
              <a:rPr lang="en-US" sz="1600" smtClean="0"/>
              <a:t>instrument </a:t>
            </a:r>
            <a:r>
              <a:rPr lang="en-US" sz="1600"/>
              <a:t>to changes in underlying factors.</a:t>
            </a:r>
            <a:endParaRPr lang="en-CA" sz="1600"/>
          </a:p>
          <a:p>
            <a:pPr lvl="0"/>
            <a:r>
              <a:rPr lang="en-US" sz="1600"/>
              <a:t>The value of a financial instrument is impacted by many factors, such as interest rate, stock price, implied volatility, time, etc.</a:t>
            </a:r>
            <a:endParaRPr lang="en-CA" sz="1600"/>
          </a:p>
          <a:p>
            <a:pPr lvl="0"/>
            <a:r>
              <a:rPr lang="en-US" sz="1600"/>
              <a:t>Financial sensitivities are also called Greeks, such as Delta, Gamma</a:t>
            </a:r>
            <a:r>
              <a:rPr lang="en-US" sz="1600"/>
              <a:t>, </a:t>
            </a:r>
            <a:r>
              <a:rPr lang="en-US" sz="1600" smtClean="0"/>
              <a:t>Vega and </a:t>
            </a:r>
            <a:r>
              <a:rPr lang="en-US" sz="1600"/>
              <a:t>Theta.</a:t>
            </a:r>
            <a:endParaRPr lang="en-CA" sz="1600"/>
          </a:p>
          <a:p>
            <a:pPr lvl="0"/>
            <a:r>
              <a:rPr lang="en-US" sz="1600" smtClean="0"/>
              <a:t>Financial sensitivities </a:t>
            </a:r>
            <a:r>
              <a:rPr lang="en-US" sz="1600"/>
              <a:t>are risk measures that are more important than </a:t>
            </a:r>
            <a:r>
              <a:rPr lang="en-US" sz="1600"/>
              <a:t>fair </a:t>
            </a:r>
            <a:r>
              <a:rPr lang="en-US" sz="1600" smtClean="0"/>
              <a:t>values.</a:t>
            </a:r>
            <a:endParaRPr lang="en-CA" sz="1600"/>
          </a:p>
          <a:p>
            <a:r>
              <a:rPr lang="en-US" sz="1600"/>
              <a:t>They are vital for risk management: isolating risk, hedging risk, explaining profit and loss, etc.</a:t>
            </a:r>
            <a:endParaRPr lang="en-CA" sz="1600"/>
          </a:p>
          <a:p>
            <a:pPr marL="76200" lvl="0" indent="0">
              <a:buNone/>
            </a:pP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197713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Sensitivity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3568" y="1491630"/>
                <a:ext cx="7658732" cy="324036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 smtClean="0"/>
                  <a:t>Delta Definition</a:t>
                </a:r>
                <a:endParaRPr lang="en-CA"/>
              </a:p>
              <a:p>
                <a:pPr lvl="0"/>
                <a:r>
                  <a:rPr lang="en-US" sz="1600"/>
                  <a:t>Delta is a first-order Greek that measures the value change of a financial instrument with respect to changes in the underlying asset price.</a:t>
                </a:r>
                <a:endParaRPr lang="en-CA" sz="1600"/>
              </a:p>
              <a:p>
                <a:pPr lvl="0"/>
                <a:r>
                  <a:rPr lang="en-US" sz="1600"/>
                  <a:t>Interest rate Delta: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/>
                        <m:t>𝐼𝑟𝐷𝑒𝑙𝑡𝑎</m:t>
                      </m:r>
                      <m:r>
                        <a:rPr lang="en-US" sz="1400" i="1"/>
                        <m:t>=</m:t>
                      </m:r>
                      <m:f>
                        <m:fPr>
                          <m:ctrlPr>
                            <a:rPr lang="en-CA" sz="1400" i="1"/>
                          </m:ctrlPr>
                        </m:fPr>
                        <m:num>
                          <m:r>
                            <a:rPr lang="en-US" sz="1400" i="1"/>
                            <m:t>𝜕</m:t>
                          </m:r>
                          <m:r>
                            <a:rPr lang="en-US" sz="1400" i="1"/>
                            <m:t>𝑉</m:t>
                          </m:r>
                        </m:num>
                        <m:den>
                          <m:r>
                            <a:rPr lang="en-US" sz="1400" i="1"/>
                            <m:t>𝜕</m:t>
                          </m:r>
                          <m:r>
                            <a:rPr lang="en-US" sz="1400" i="1"/>
                            <m:t>𝑟</m:t>
                          </m:r>
                        </m:den>
                      </m:f>
                      <m:r>
                        <a:rPr lang="en-US" sz="1400" i="1"/>
                        <m:t>=</m:t>
                      </m:r>
                      <m:f>
                        <m:fPr>
                          <m:ctrlPr>
                            <a:rPr lang="en-CA" sz="1400" i="1"/>
                          </m:ctrlPr>
                        </m:fPr>
                        <m:num>
                          <m:r>
                            <a:rPr lang="en-US" sz="1400" i="1"/>
                            <m:t>𝑉</m:t>
                          </m:r>
                          <m:d>
                            <m:dPr>
                              <m:ctrlPr>
                                <a:rPr lang="en-CA" sz="1400" i="1"/>
                              </m:ctrlPr>
                            </m:dPr>
                            <m:e>
                              <m:r>
                                <a:rPr lang="en-US" sz="1400" i="1"/>
                                <m:t>𝑟</m:t>
                              </m:r>
                              <m:r>
                                <a:rPr lang="en-US" sz="1400" i="1"/>
                                <m:t>+0.0001</m:t>
                              </m:r>
                            </m:e>
                          </m:d>
                          <m:r>
                            <a:rPr lang="en-US" sz="1400" i="1"/>
                            <m:t>−</m:t>
                          </m:r>
                          <m:r>
                            <a:rPr lang="en-US" sz="1400" i="1"/>
                            <m:t>𝑉</m:t>
                          </m:r>
                          <m:r>
                            <a:rPr lang="en-US" sz="1400" i="1"/>
                            <m:t>(</m:t>
                          </m:r>
                          <m:r>
                            <a:rPr lang="en-US" sz="1400" i="1"/>
                            <m:t>𝑟</m:t>
                          </m:r>
                          <m:r>
                            <a:rPr lang="en-US" sz="1400" i="1"/>
                            <m:t>)</m:t>
                          </m:r>
                        </m:num>
                        <m:den>
                          <m:r>
                            <a:rPr lang="en-US" sz="1400" i="1"/>
                            <m:t>0.0001</m:t>
                          </m:r>
                        </m:den>
                      </m:f>
                    </m:oMath>
                  </m:oMathPara>
                </a14:m>
                <a:endParaRPr lang="en-CA" sz="1400"/>
              </a:p>
              <a:p>
                <a:pPr marL="533400" lvl="1" indent="0">
                  <a:buNone/>
                </a:pPr>
                <a:r>
                  <a:rPr lang="en-US" sz="1400" smtClean="0"/>
                  <a:t>where </a:t>
                </a:r>
                <a:r>
                  <a:rPr lang="en-US" sz="1400" i="1"/>
                  <a:t>V(r)</a:t>
                </a:r>
                <a:r>
                  <a:rPr lang="en-US" sz="1400"/>
                  <a:t> is </a:t>
                </a:r>
                <a:r>
                  <a:rPr lang="en-US" sz="1400"/>
                  <a:t>the </a:t>
                </a:r>
                <a:r>
                  <a:rPr lang="en-US" sz="1400" smtClean="0"/>
                  <a:t>instrument </a:t>
                </a:r>
                <a:r>
                  <a:rPr lang="en-US" sz="1400"/>
                  <a:t>value and </a:t>
                </a:r>
                <a:r>
                  <a:rPr lang="en-US" sz="1400" i="1"/>
                  <a:t>r</a:t>
                </a:r>
                <a:r>
                  <a:rPr lang="en-US" sz="1400"/>
                  <a:t> is the underlying </a:t>
                </a:r>
                <a:r>
                  <a:rPr lang="en-US" sz="1400"/>
                  <a:t>interest </a:t>
                </a:r>
                <a:r>
                  <a:rPr lang="en-US" sz="1400" smtClean="0"/>
                  <a:t>rate.</a:t>
                </a:r>
                <a:endParaRPr lang="en-CA" sz="1400"/>
              </a:p>
              <a:p>
                <a:pPr lvl="0"/>
                <a:r>
                  <a:rPr lang="en-US" sz="1600"/>
                  <a:t>PV01, or dollar duration, is analogous to interest rate Delta but has the change value of a one-dollar annuity given by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/>
                        <m:t>𝑃𝑉</m:t>
                      </m:r>
                      <m:r>
                        <a:rPr lang="en-US" sz="1400" i="1"/>
                        <m:t>01=</m:t>
                      </m:r>
                      <m:r>
                        <a:rPr lang="en-US" sz="1400" i="1"/>
                        <m:t>𝑉</m:t>
                      </m:r>
                      <m:d>
                        <m:dPr>
                          <m:ctrlPr>
                            <a:rPr lang="en-CA" sz="1400" i="1"/>
                          </m:ctrlPr>
                        </m:dPr>
                        <m:e>
                          <m:r>
                            <a:rPr lang="en-US" sz="1400" i="1"/>
                            <m:t>𝑟</m:t>
                          </m:r>
                          <m:r>
                            <a:rPr lang="en-US" sz="1400" i="1"/>
                            <m:t>+0.0001</m:t>
                          </m:r>
                        </m:e>
                      </m:d>
                      <m:r>
                        <a:rPr lang="en-US" sz="1400" i="1"/>
                        <m:t>−</m:t>
                      </m:r>
                      <m:r>
                        <a:rPr lang="en-US" sz="1400" i="1"/>
                        <m:t>𝑉</m:t>
                      </m:r>
                      <m:r>
                        <a:rPr lang="en-US" sz="1400" i="1"/>
                        <m:t>(</m:t>
                      </m:r>
                      <m:r>
                        <a:rPr lang="en-US" sz="1400" i="1"/>
                        <m:t>𝑟</m:t>
                      </m:r>
                      <m:r>
                        <a:rPr lang="en-US" sz="1400" i="1"/>
                        <m:t>)</m:t>
                      </m:r>
                    </m:oMath>
                  </m:oMathPara>
                </a14:m>
                <a:endParaRPr lang="en-CA" sz="1400" smtClean="0"/>
              </a:p>
              <a:p>
                <a:pPr marL="76200" indent="0">
                  <a:buNone/>
                </a:pPr>
                <a:endParaRPr lang="en-CA" sz="14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3568" y="1491630"/>
                <a:ext cx="7658732" cy="32403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95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Sensitivity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3568" y="1347614"/>
                <a:ext cx="7730740" cy="356764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 smtClean="0"/>
                  <a:t>Delta Definition (Cont)</a:t>
                </a:r>
                <a:endParaRPr lang="en-CA"/>
              </a:p>
              <a:p>
                <a:pPr lvl="0"/>
                <a:r>
                  <a:rPr lang="en-US" sz="1600"/>
                  <a:t>Credit </a:t>
                </a:r>
                <a:r>
                  <a:rPr lang="en-US" sz="1600"/>
                  <a:t>Delta </a:t>
                </a:r>
                <a:r>
                  <a:rPr lang="en-US" sz="1600" smtClean="0"/>
                  <a:t>applicable </a:t>
                </a:r>
                <a:r>
                  <a:rPr lang="en-US" sz="1600"/>
                  <a:t>to fixed income and credit </a:t>
                </a:r>
                <a:r>
                  <a:rPr lang="en-US" sz="1600"/>
                  <a:t>product </a:t>
                </a:r>
                <a:r>
                  <a:rPr lang="en-US" sz="1600" smtClean="0"/>
                  <a:t>is given by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/>
                        <m:t>𝐶𝑟𝑒𝑑𝑖𝑡𝐷𝑒𝑙𝑡𝑎</m:t>
                      </m:r>
                      <m:r>
                        <a:rPr lang="en-US" sz="1400" i="1"/>
                        <m:t>=</m:t>
                      </m:r>
                      <m:f>
                        <m:fPr>
                          <m:ctrlPr>
                            <a:rPr lang="en-CA" sz="1400" i="1"/>
                          </m:ctrlPr>
                        </m:fPr>
                        <m:num>
                          <m:r>
                            <a:rPr lang="en-US" sz="1400" i="1"/>
                            <m:t>𝜕</m:t>
                          </m:r>
                          <m:r>
                            <a:rPr lang="en-US" sz="1400" i="1"/>
                            <m:t>𝑉</m:t>
                          </m:r>
                        </m:num>
                        <m:den>
                          <m:r>
                            <a:rPr lang="en-US" sz="1400" i="1"/>
                            <m:t>𝜕</m:t>
                          </m:r>
                          <m:r>
                            <a:rPr lang="en-US" sz="1400" i="1"/>
                            <m:t>𝑐</m:t>
                          </m:r>
                        </m:den>
                      </m:f>
                      <m:r>
                        <a:rPr lang="en-CA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CA" sz="1400" i="1"/>
                          </m:ctrlPr>
                        </m:fPr>
                        <m:num>
                          <m:r>
                            <a:rPr lang="en-US" sz="1400" i="1"/>
                            <m:t>𝑉</m:t>
                          </m:r>
                          <m:d>
                            <m:dPr>
                              <m:ctrlPr>
                                <a:rPr lang="en-CA" sz="1400" i="1"/>
                              </m:ctrlPr>
                            </m:dPr>
                            <m:e>
                              <m:r>
                                <a:rPr lang="en-US" sz="1400" i="1"/>
                                <m:t>𝑐</m:t>
                              </m:r>
                              <m:r>
                                <a:rPr lang="en-US" sz="1400" i="1"/>
                                <m:t>+0.0001</m:t>
                              </m:r>
                            </m:e>
                          </m:d>
                          <m:r>
                            <a:rPr lang="en-US" sz="1400" i="1"/>
                            <m:t>−</m:t>
                          </m:r>
                          <m:r>
                            <a:rPr lang="en-US" sz="1400" i="1"/>
                            <m:t>𝑉</m:t>
                          </m:r>
                          <m:r>
                            <a:rPr lang="en-US" sz="1400" i="1"/>
                            <m:t>(</m:t>
                          </m:r>
                          <m:r>
                            <a:rPr lang="en-US" sz="1400" i="1"/>
                            <m:t>𝑐</m:t>
                          </m:r>
                          <m:r>
                            <a:rPr lang="en-US" sz="1400" i="1"/>
                            <m:t>)</m:t>
                          </m:r>
                        </m:num>
                        <m:den>
                          <m:r>
                            <a:rPr lang="en-US" sz="1400" i="1"/>
                            <m:t>0.0001</m:t>
                          </m:r>
                        </m:den>
                      </m:f>
                    </m:oMath>
                  </m:oMathPara>
                </a14:m>
                <a:endParaRPr lang="en-CA" sz="1400"/>
              </a:p>
              <a:p>
                <a:pPr marL="533400" lvl="1" indent="0">
                  <a:buNone/>
                </a:pPr>
                <a:r>
                  <a:rPr lang="en-US" sz="1400"/>
                  <a:t>w</a:t>
                </a:r>
                <a:r>
                  <a:rPr lang="en-US" sz="1400" smtClean="0"/>
                  <a:t>here </a:t>
                </a:r>
                <a:r>
                  <a:rPr lang="en-US" sz="1400" i="1"/>
                  <a:t>c</a:t>
                </a:r>
                <a:r>
                  <a:rPr lang="en-US" sz="1400"/>
                  <a:t> is the underlying credit spread.</a:t>
                </a:r>
                <a:endParaRPr lang="en-CA" sz="1400"/>
              </a:p>
              <a:p>
                <a:pPr lvl="0"/>
                <a:r>
                  <a:rPr lang="en-US" sz="1600"/>
                  <a:t>CR01 is analogous to credit Delta but has the change value of a one-dollar annuity given by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/>
                        <m:t>𝑃𝑉</m:t>
                      </m:r>
                      <m:r>
                        <a:rPr lang="en-US" sz="1400" i="1"/>
                        <m:t>01=</m:t>
                      </m:r>
                      <m:r>
                        <a:rPr lang="en-US" sz="1400" i="1"/>
                        <m:t>𝑉</m:t>
                      </m:r>
                      <m:d>
                        <m:dPr>
                          <m:ctrlPr>
                            <a:rPr lang="en-CA" sz="1400" i="1"/>
                          </m:ctrlPr>
                        </m:dPr>
                        <m:e>
                          <m:r>
                            <a:rPr lang="en-US" sz="1400" i="1"/>
                            <m:t>𝑟</m:t>
                          </m:r>
                          <m:r>
                            <a:rPr lang="en-US" sz="1400" i="1"/>
                            <m:t>+0.0001</m:t>
                          </m:r>
                        </m:e>
                      </m:d>
                      <m:r>
                        <a:rPr lang="en-US" sz="1400" i="1"/>
                        <m:t>−</m:t>
                      </m:r>
                      <m:r>
                        <a:rPr lang="en-US" sz="1400" i="1"/>
                        <m:t>𝑉</m:t>
                      </m:r>
                      <m:r>
                        <a:rPr lang="en-US" sz="1400" i="1"/>
                        <m:t>(</m:t>
                      </m:r>
                      <m:r>
                        <a:rPr lang="en-US" sz="1400" i="1"/>
                        <m:t>𝑟</m:t>
                      </m:r>
                      <m:r>
                        <a:rPr lang="en-US" sz="1400" i="1"/>
                        <m:t>)</m:t>
                      </m:r>
                    </m:oMath>
                  </m:oMathPara>
                </a14:m>
                <a:endParaRPr lang="en-CA" sz="1400"/>
              </a:p>
              <a:p>
                <a:pPr lvl="0"/>
                <a:r>
                  <a:rPr lang="en-US" sz="1600"/>
                  <a:t>Equity/FX/Commodity </a:t>
                </a:r>
                <a:r>
                  <a:rPr lang="en-US" sz="1600" smtClean="0"/>
                  <a:t>Delta</a:t>
                </a:r>
                <a:r>
                  <a:rPr lang="en-US" sz="1600"/>
                  <a:t> 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/>
                        <m:t>𝐷𝑒𝑙𝑡𝑎</m:t>
                      </m:r>
                      <m:r>
                        <a:rPr lang="en-US" sz="1400" i="1"/>
                        <m:t>=</m:t>
                      </m:r>
                      <m:f>
                        <m:fPr>
                          <m:ctrlPr>
                            <a:rPr lang="en-CA" sz="1400" i="1"/>
                          </m:ctrlPr>
                        </m:fPr>
                        <m:num>
                          <m:r>
                            <a:rPr lang="en-US" sz="1400" i="1"/>
                            <m:t>𝜕</m:t>
                          </m:r>
                          <m:r>
                            <a:rPr lang="en-US" sz="1400" i="1"/>
                            <m:t>𝑉</m:t>
                          </m:r>
                        </m:num>
                        <m:den>
                          <m:r>
                            <a:rPr lang="en-US" sz="1400" i="1"/>
                            <m:t>𝜕</m:t>
                          </m:r>
                          <m:r>
                            <a:rPr lang="en-US" sz="1400" i="1"/>
                            <m:t>𝑆</m:t>
                          </m:r>
                        </m:den>
                      </m:f>
                      <m:r>
                        <a:rPr lang="en-US" sz="1400" i="1"/>
                        <m:t>=</m:t>
                      </m:r>
                      <m:f>
                        <m:fPr>
                          <m:ctrlPr>
                            <a:rPr lang="en-CA" sz="1400" i="1"/>
                          </m:ctrlPr>
                        </m:fPr>
                        <m:num>
                          <m:r>
                            <a:rPr lang="en-US" sz="1400" i="1"/>
                            <m:t>𝑉</m:t>
                          </m:r>
                          <m:d>
                            <m:dPr>
                              <m:ctrlPr>
                                <a:rPr lang="en-CA" sz="1400" i="1"/>
                              </m:ctrlPr>
                            </m:dPr>
                            <m:e>
                              <m:r>
                                <a:rPr lang="en-US" sz="1400" i="1"/>
                                <m:t>1.01</m:t>
                              </m:r>
                              <m:r>
                                <a:rPr lang="en-US" sz="1400" i="1"/>
                                <m:t>𝑆</m:t>
                              </m:r>
                            </m:e>
                          </m:d>
                          <m:r>
                            <a:rPr lang="en-US" sz="1400" i="1"/>
                            <m:t>−</m:t>
                          </m:r>
                          <m:r>
                            <a:rPr lang="en-US" sz="1400" i="1"/>
                            <m:t>𝑉</m:t>
                          </m:r>
                          <m:r>
                            <a:rPr lang="en-US" sz="1400" i="1"/>
                            <m:t>(</m:t>
                          </m:r>
                          <m:r>
                            <a:rPr lang="en-US" sz="1400" i="1"/>
                            <m:t>𝑆</m:t>
                          </m:r>
                          <m:r>
                            <a:rPr lang="en-US" sz="1400" i="1"/>
                            <m:t>)</m:t>
                          </m:r>
                        </m:num>
                        <m:den>
                          <m:r>
                            <a:rPr lang="en-US" sz="1400" i="1"/>
                            <m:t>0.01</m:t>
                          </m:r>
                          <m:r>
                            <a:rPr lang="en-CA" sz="1400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sz="1400" i="1"/>
                            <m:t>𝑆</m:t>
                          </m:r>
                        </m:den>
                      </m:f>
                    </m:oMath>
                  </m:oMathPara>
                </a14:m>
                <a:endParaRPr lang="en-CA" sz="1400"/>
              </a:p>
              <a:p>
                <a:pPr marL="533400" lvl="1" indent="0">
                  <a:spcBef>
                    <a:spcPts val="600"/>
                  </a:spcBef>
                  <a:buNone/>
                </a:pPr>
                <a:r>
                  <a:rPr lang="en-US" sz="1400"/>
                  <a:t>where S is the underlying equity price or FX rate or commodity price</a:t>
                </a:r>
                <a:endParaRPr lang="en-CA" sz="1400"/>
              </a:p>
              <a:p>
                <a:pPr marL="76200" indent="0">
                  <a:buNone/>
                </a:pPr>
                <a:endParaRPr lang="en-CA" sz="14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3568" y="1347614"/>
                <a:ext cx="7730740" cy="35676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16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Sensitivity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55576" y="1203598"/>
                <a:ext cx="7658732" cy="381642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 smtClean="0"/>
                  <a:t>Vega Definition</a:t>
                </a:r>
                <a:endParaRPr lang="en-CA"/>
              </a:p>
              <a:p>
                <a:pPr lvl="0"/>
                <a:r>
                  <a:rPr lang="en-US" sz="1600"/>
                  <a:t>Vega is a first-order Greek that measures the value change of a financial instrument with respect to changes in the underlying implied volatility.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/>
                        <m:t>𝑉𝑒𝑔𝑎</m:t>
                      </m:r>
                      <m:r>
                        <a:rPr lang="en-US" sz="1400" i="1"/>
                        <m:t>=</m:t>
                      </m:r>
                      <m:f>
                        <m:fPr>
                          <m:ctrlPr>
                            <a:rPr lang="en-CA" sz="1400" i="1"/>
                          </m:ctrlPr>
                        </m:fPr>
                        <m:num>
                          <m:r>
                            <a:rPr lang="en-US" sz="1400" i="1"/>
                            <m:t>𝜕</m:t>
                          </m:r>
                          <m:r>
                            <a:rPr lang="en-US" sz="1400" i="1"/>
                            <m:t>𝑉</m:t>
                          </m:r>
                        </m:num>
                        <m:den>
                          <m:r>
                            <a:rPr lang="en-US" sz="1400" i="1"/>
                            <m:t>𝜕𝜎</m:t>
                          </m:r>
                        </m:den>
                      </m:f>
                      <m:r>
                        <a:rPr lang="en-US" sz="1400" i="1"/>
                        <m:t>=</m:t>
                      </m:r>
                      <m:f>
                        <m:fPr>
                          <m:ctrlPr>
                            <a:rPr lang="en-CA" sz="1400" i="1"/>
                          </m:ctrlPr>
                        </m:fPr>
                        <m:num>
                          <m:r>
                            <a:rPr lang="en-US" sz="1400" i="1"/>
                            <m:t>𝑉</m:t>
                          </m:r>
                          <m:d>
                            <m:dPr>
                              <m:ctrlPr>
                                <a:rPr lang="en-CA" sz="1400" i="1"/>
                              </m:ctrlPr>
                            </m:dPr>
                            <m:e>
                              <m:r>
                                <a:rPr lang="en-US" sz="1400" i="1"/>
                                <m:t>𝜎</m:t>
                              </m:r>
                              <m:r>
                                <a:rPr lang="en-US" sz="1400" i="1"/>
                                <m:t>+∆</m:t>
                              </m:r>
                              <m:r>
                                <a:rPr lang="en-US" sz="1400" i="1"/>
                                <m:t>𝜎</m:t>
                              </m:r>
                            </m:e>
                          </m:d>
                          <m:r>
                            <a:rPr lang="en-US" sz="1400" i="1"/>
                            <m:t>−</m:t>
                          </m:r>
                          <m:r>
                            <a:rPr lang="en-US" sz="1400" i="1"/>
                            <m:t>𝑉</m:t>
                          </m:r>
                          <m:r>
                            <a:rPr lang="en-US" sz="1400" i="1"/>
                            <m:t>(</m:t>
                          </m:r>
                          <m:r>
                            <a:rPr lang="en-US" sz="1400" i="1"/>
                            <m:t>𝜎</m:t>
                          </m:r>
                          <m:r>
                            <a:rPr lang="en-US" sz="1400" i="1"/>
                            <m:t>)</m:t>
                          </m:r>
                        </m:num>
                        <m:den>
                          <m:r>
                            <a:rPr lang="en-US" sz="1400" i="1"/>
                            <m:t>∆</m:t>
                          </m:r>
                          <m:r>
                            <a:rPr lang="en-US" sz="1400" i="1"/>
                            <m:t>𝜎</m:t>
                          </m:r>
                        </m:den>
                      </m:f>
                    </m:oMath>
                  </m:oMathPara>
                </a14:m>
                <a:endParaRPr lang="en-CA" sz="1400"/>
              </a:p>
              <a:p>
                <a:pPr marL="533400" lvl="1" indent="0">
                  <a:buNone/>
                </a:pPr>
                <a:r>
                  <a:rPr lang="en-US" sz="1400"/>
                  <a:t>where </a:t>
                </a:r>
                <a14:m>
                  <m:oMath xmlns:m="http://schemas.openxmlformats.org/officeDocument/2006/math">
                    <m:r>
                      <a:rPr lang="en-US" sz="1400" i="1"/>
                      <m:t>𝜎</m:t>
                    </m:r>
                  </m:oMath>
                </a14:m>
                <a:r>
                  <a:rPr lang="en-US" sz="1400"/>
                  <a:t> is the implied volatility.</a:t>
                </a:r>
                <a:endParaRPr lang="en-CA" sz="1400"/>
              </a:p>
              <a:p>
                <a:pPr lvl="0"/>
                <a:r>
                  <a:rPr lang="en-US" sz="1600"/>
                  <a:t>Only non-linear products, such as options, have </a:t>
                </a:r>
                <a:r>
                  <a:rPr lang="en-US" sz="1600"/>
                  <a:t>Vegas</a:t>
                </a:r>
                <a:r>
                  <a:rPr lang="en-US" sz="1600" smtClean="0"/>
                  <a:t>.</a:t>
                </a:r>
                <a:endParaRPr lang="en-CA" sz="1400" smtClean="0"/>
              </a:p>
              <a:p>
                <a:pPr marL="76200" lvl="0" indent="0" algn="ctr">
                  <a:spcBef>
                    <a:spcPts val="1800"/>
                  </a:spcBef>
                  <a:buNone/>
                </a:pPr>
                <a:r>
                  <a:rPr lang="en-US"/>
                  <a:t>Gamma Definition</a:t>
                </a:r>
                <a:endParaRPr lang="en-CA"/>
              </a:p>
              <a:p>
                <a:pPr lvl="0"/>
                <a:r>
                  <a:rPr lang="en-US" sz="1600"/>
                  <a:t>Gamma is a second order Greek that measures the value change of a financial instrument with respect to changes in the underlying </a:t>
                </a:r>
                <a:r>
                  <a:rPr lang="en-US" sz="1600"/>
                  <a:t>price</a:t>
                </a:r>
                <a:r>
                  <a:rPr lang="en-US" sz="1600" smtClean="0"/>
                  <a:t>.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/>
                        <m:t>𝐺𝑎𝑚𝑚𝑎</m:t>
                      </m:r>
                      <m:r>
                        <a:rPr lang="en-US" sz="1400" i="1"/>
                        <m:t>=</m:t>
                      </m:r>
                      <m:f>
                        <m:fPr>
                          <m:ctrlPr>
                            <a:rPr lang="en-CA" sz="1400" i="1"/>
                          </m:ctrlPr>
                        </m:fPr>
                        <m:num>
                          <m:sSup>
                            <m:sSupPr>
                              <m:ctrlPr>
                                <a:rPr lang="en-CA" sz="1400" i="1"/>
                              </m:ctrlPr>
                            </m:sSupPr>
                            <m:e>
                              <m:r>
                                <a:rPr lang="en-US" sz="1400" i="1"/>
                                <m:t>𝜕</m:t>
                              </m:r>
                            </m:e>
                            <m:sup>
                              <m:r>
                                <a:rPr lang="en-US" sz="1400" i="1"/>
                                <m:t>2</m:t>
                              </m:r>
                            </m:sup>
                          </m:sSup>
                          <m:r>
                            <a:rPr lang="en-US" sz="1400" i="1"/>
                            <m:t>𝑉</m:t>
                          </m:r>
                        </m:num>
                        <m:den>
                          <m:sSup>
                            <m:sSupPr>
                              <m:ctrlPr>
                                <a:rPr lang="en-CA" sz="1400" i="1"/>
                              </m:ctrlPr>
                            </m:sSupPr>
                            <m:e>
                              <m:r>
                                <a:rPr lang="en-US" sz="1400" i="1"/>
                                <m:t>𝜕</m:t>
                              </m:r>
                              <m:r>
                                <a:rPr lang="en-US" sz="1400" i="1"/>
                                <m:t>𝑆</m:t>
                              </m:r>
                            </m:e>
                            <m:sup>
                              <m:r>
                                <a:rPr lang="en-US" sz="1400" i="1"/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400" i="1"/>
                        <m:t>=</m:t>
                      </m:r>
                      <m:f>
                        <m:fPr>
                          <m:ctrlPr>
                            <a:rPr lang="en-CA" sz="1400" i="1"/>
                          </m:ctrlPr>
                        </m:fPr>
                        <m:num>
                          <m:r>
                            <a:rPr lang="en-US" sz="1400" i="1"/>
                            <m:t>𝑉</m:t>
                          </m:r>
                          <m:d>
                            <m:dPr>
                              <m:ctrlPr>
                                <a:rPr lang="en-CA" sz="1400" i="1"/>
                              </m:ctrlPr>
                            </m:dPr>
                            <m:e>
                              <m:r>
                                <a:rPr lang="en-US" sz="1400" i="1"/>
                                <m:t>𝑆</m:t>
                              </m:r>
                              <m:r>
                                <a:rPr lang="en-US" sz="1400" i="1"/>
                                <m:t>+0.5</m:t>
                              </m:r>
                              <m:r>
                                <a:rPr lang="en-CA" sz="1400" b="0" i="1" smtClean="0">
                                  <a:latin typeface="Cambria Math"/>
                                </a:rPr>
                                <m:t>∗</m:t>
                              </m:r>
                              <m:r>
                                <a:rPr lang="en-US" sz="1400" i="1"/>
                                <m:t>∆</m:t>
                              </m:r>
                              <m:r>
                                <a:rPr lang="en-US" sz="1400" i="1"/>
                                <m:t>𝑆</m:t>
                              </m:r>
                            </m:e>
                          </m:d>
                          <m:r>
                            <a:rPr lang="en-US" sz="1400" i="1"/>
                            <m:t>+</m:t>
                          </m:r>
                          <m:r>
                            <a:rPr lang="en-US" sz="1400" i="1"/>
                            <m:t>𝑉</m:t>
                          </m:r>
                          <m:r>
                            <a:rPr lang="en-US" sz="1400" i="1"/>
                            <m:t>(</m:t>
                          </m:r>
                          <m:r>
                            <a:rPr lang="en-US" sz="1400" i="1"/>
                            <m:t>𝑆</m:t>
                          </m:r>
                          <m:r>
                            <a:rPr lang="en-US" sz="1400" i="1"/>
                            <m:t>−0.5</m:t>
                          </m:r>
                          <m:r>
                            <a:rPr lang="en-CA" sz="1400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US" sz="1400" i="1"/>
                            <m:t>∆</m:t>
                          </m:r>
                          <m:r>
                            <a:rPr lang="en-US" sz="1400" i="1"/>
                            <m:t>𝑆</m:t>
                          </m:r>
                          <m:r>
                            <a:rPr lang="en-US" sz="1400" i="1"/>
                            <m:t>)−2</m:t>
                          </m:r>
                          <m:r>
                            <a:rPr lang="en-US" sz="1400" i="1"/>
                            <m:t>𝑉</m:t>
                          </m:r>
                          <m:r>
                            <a:rPr lang="en-US" sz="1400" i="1"/>
                            <m:t>(</m:t>
                          </m:r>
                          <m:r>
                            <a:rPr lang="en-US" sz="1400" i="1"/>
                            <m:t>𝑆</m:t>
                          </m:r>
                          <m:r>
                            <a:rPr lang="en-US" sz="1400" i="1"/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CA" sz="1400" i="1"/>
                              </m:ctrlPr>
                            </m:sSupPr>
                            <m:e>
                              <m:r>
                                <a:rPr lang="en-US" sz="1400" i="1"/>
                                <m:t>∆</m:t>
                              </m:r>
                              <m:r>
                                <a:rPr lang="en-US" sz="1400" i="1"/>
                                <m:t>𝑆</m:t>
                              </m:r>
                            </m:e>
                            <m:sup>
                              <m:r>
                                <a:rPr lang="en-US" sz="1400" i="1"/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CA" sz="1400"/>
              </a:p>
              <a:p>
                <a:pPr marL="76200" indent="0">
                  <a:buNone/>
                </a:pPr>
                <a:endParaRPr lang="en-CA" sz="14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576" y="1203598"/>
                <a:ext cx="7658732" cy="38164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26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Sensitivity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55576" y="1275606"/>
                <a:ext cx="7658732" cy="381642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 smtClean="0"/>
                  <a:t>Theta </a:t>
                </a:r>
                <a:r>
                  <a:rPr lang="en-US"/>
                  <a:t>Definition</a:t>
                </a:r>
                <a:endParaRPr lang="en-CA"/>
              </a:p>
              <a:p>
                <a:pPr lvl="0"/>
                <a:r>
                  <a:rPr lang="en-US" sz="1600"/>
                  <a:t>Theta is a first order Greek that measures the value change of a financial instrument with respect to </a:t>
                </a:r>
                <a:r>
                  <a:rPr lang="en-US" sz="1600"/>
                  <a:t>time</a:t>
                </a:r>
                <a:r>
                  <a:rPr lang="en-US" sz="1600" smtClean="0"/>
                  <a:t>.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/>
                        <m:t>𝑇h𝑒𝑡𝑎</m:t>
                      </m:r>
                      <m:r>
                        <a:rPr lang="en-US" sz="1400" i="1"/>
                        <m:t>=</m:t>
                      </m:r>
                      <m:f>
                        <m:fPr>
                          <m:ctrlPr>
                            <a:rPr lang="en-CA" sz="1400" i="1"/>
                          </m:ctrlPr>
                        </m:fPr>
                        <m:num>
                          <m:r>
                            <a:rPr lang="en-US" sz="1400" i="1"/>
                            <m:t>𝜕</m:t>
                          </m:r>
                          <m:r>
                            <a:rPr lang="en-US" sz="1400" i="1"/>
                            <m:t>𝑉</m:t>
                          </m:r>
                        </m:num>
                        <m:den>
                          <m:r>
                            <a:rPr lang="en-US" sz="1400" i="1"/>
                            <m:t>𝜕</m:t>
                          </m:r>
                          <m:r>
                            <a:rPr lang="en-US" sz="1400" i="1"/>
                            <m:t>𝑡</m:t>
                          </m:r>
                        </m:den>
                      </m:f>
                      <m:r>
                        <a:rPr lang="en-US" sz="1400" i="1"/>
                        <m:t>=</m:t>
                      </m:r>
                      <m:f>
                        <m:fPr>
                          <m:ctrlPr>
                            <a:rPr lang="en-CA" sz="1400" i="1"/>
                          </m:ctrlPr>
                        </m:fPr>
                        <m:num>
                          <m:r>
                            <a:rPr lang="en-US" sz="1400" i="1"/>
                            <m:t>𝑉</m:t>
                          </m:r>
                          <m:d>
                            <m:dPr>
                              <m:ctrlPr>
                                <a:rPr lang="en-CA" sz="1400" i="1"/>
                              </m:ctrlPr>
                            </m:dPr>
                            <m:e>
                              <m:r>
                                <a:rPr lang="en-US" sz="1400" i="1"/>
                                <m:t>𝑡</m:t>
                              </m:r>
                              <m:r>
                                <a:rPr lang="en-US" sz="1400" i="1"/>
                                <m:t>+∆</m:t>
                              </m:r>
                              <m:r>
                                <a:rPr lang="en-US" sz="1400" i="1"/>
                                <m:t>𝑡</m:t>
                              </m:r>
                            </m:e>
                          </m:d>
                          <m:r>
                            <a:rPr lang="en-US" sz="1400" i="1"/>
                            <m:t>−</m:t>
                          </m:r>
                          <m:r>
                            <a:rPr lang="en-US" sz="1400" i="1"/>
                            <m:t>𝑉</m:t>
                          </m:r>
                          <m:r>
                            <a:rPr lang="en-US" sz="1400" i="1"/>
                            <m:t>(</m:t>
                          </m:r>
                          <m:r>
                            <a:rPr lang="en-US" sz="1400" i="1"/>
                            <m:t>𝑡</m:t>
                          </m:r>
                          <m:r>
                            <a:rPr lang="en-US" sz="1400" i="1"/>
                            <m:t>)</m:t>
                          </m:r>
                        </m:num>
                        <m:den>
                          <m:r>
                            <a:rPr lang="en-US" sz="1400" i="1"/>
                            <m:t>∆</m:t>
                          </m:r>
                          <m:r>
                            <a:rPr lang="en-US" sz="1400" i="1"/>
                            <m:t>𝑡</m:t>
                          </m:r>
                        </m:den>
                      </m:f>
                    </m:oMath>
                  </m:oMathPara>
                </a14:m>
                <a:endParaRPr lang="en-CA" sz="1400"/>
              </a:p>
              <a:p>
                <a:pPr marL="76200" lvl="0" indent="0" algn="ctr">
                  <a:spcBef>
                    <a:spcPts val="1800"/>
                  </a:spcBef>
                  <a:buNone/>
                </a:pPr>
                <a:r>
                  <a:rPr lang="en-US"/>
                  <a:t>Curvature Definition</a:t>
                </a:r>
                <a:endParaRPr lang="en-CA"/>
              </a:p>
              <a:p>
                <a:pPr lvl="0"/>
                <a:r>
                  <a:rPr lang="en-US" sz="1600"/>
                  <a:t>Curvature is a new risk </a:t>
                </a:r>
                <a:r>
                  <a:rPr lang="en-US" sz="1600"/>
                  <a:t>measure </a:t>
                </a:r>
                <a:r>
                  <a:rPr lang="en-US" sz="1600" smtClean="0"/>
                  <a:t>for options introduced </a:t>
                </a:r>
                <a:r>
                  <a:rPr lang="en-US" sz="1600"/>
                  <a:t>by Basel FRTB.</a:t>
                </a:r>
                <a:endParaRPr lang="en-CA" sz="1600"/>
              </a:p>
              <a:p>
                <a:pPr lvl="0"/>
                <a:r>
                  <a:rPr lang="en-US" sz="1600"/>
                  <a:t>It is a risk measure that captures the incremental risk not captured by the delta risk of price changes in the value of an </a:t>
                </a:r>
                <a:r>
                  <a:rPr lang="en-US" sz="1600"/>
                  <a:t>option</a:t>
                </a:r>
                <a:r>
                  <a:rPr lang="en-US" sz="1600" smtClean="0"/>
                  <a:t>.</a:t>
                </a:r>
                <a:endParaRPr lang="en-CA" sz="1600"/>
              </a:p>
              <a:p>
                <a:pPr marL="0" indent="0">
                  <a:lnSpc>
                    <a:spcPct val="150000"/>
                  </a:lnSpc>
                  <a:spcBef>
                    <a:spcPts val="9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/>
                        <m:t>𝐶𝑢𝑟𝑣𝑎𝑡𝑢𝑟𝑒</m:t>
                      </m:r>
                      <m:r>
                        <a:rPr lang="en-US" sz="1400" i="1"/>
                        <m:t>=</m:t>
                      </m:r>
                      <m:r>
                        <a:rPr lang="en-US" sz="1400" i="1"/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en-CA" sz="1400" i="1"/>
                          </m:ctrlPr>
                        </m:dPr>
                        <m:e>
                          <m:r>
                            <a:rPr lang="en-US" sz="1400" i="1"/>
                            <m:t>𝑉</m:t>
                          </m:r>
                          <m:d>
                            <m:dPr>
                              <m:ctrlPr>
                                <a:rPr lang="en-CA" sz="1400" i="1"/>
                              </m:ctrlPr>
                            </m:dPr>
                            <m:e>
                              <m:r>
                                <a:rPr lang="en-US" sz="1400" i="1"/>
                                <m:t>𝑆</m:t>
                              </m:r>
                              <m:r>
                                <a:rPr lang="en-US" sz="1400" i="1"/>
                                <m:t>+∆</m:t>
                              </m:r>
                              <m:r>
                                <a:rPr lang="en-US" sz="1400" i="1"/>
                                <m:t>𝑊</m:t>
                              </m:r>
                            </m:e>
                          </m:d>
                          <m:r>
                            <a:rPr lang="en-US" sz="1400" i="1"/>
                            <m:t>−</m:t>
                          </m:r>
                          <m:r>
                            <a:rPr lang="en-US" sz="1400" i="1"/>
                            <m:t>𝑉</m:t>
                          </m:r>
                          <m:d>
                            <m:dPr>
                              <m:ctrlPr>
                                <a:rPr lang="en-CA" sz="1400" i="1"/>
                              </m:ctrlPr>
                            </m:dPr>
                            <m:e>
                              <m:r>
                                <a:rPr lang="en-US" sz="1400" i="1"/>
                                <m:t>𝑆</m:t>
                              </m:r>
                            </m:e>
                          </m:d>
                          <m:r>
                            <a:rPr lang="en-US" sz="1400" i="1"/>
                            <m:t>−∆</m:t>
                          </m:r>
                          <m:r>
                            <a:rPr lang="en-US" sz="1400" i="1"/>
                            <m:t>𝑊</m:t>
                          </m:r>
                          <m:r>
                            <a:rPr lang="en-US" sz="1400" i="1"/>
                            <m:t>∗</m:t>
                          </m:r>
                          <m:r>
                            <a:rPr lang="en-US" sz="1400" i="1"/>
                            <m:t>𝐷𝑒𝑙𝑡𝑎</m:t>
                          </m:r>
                          <m:r>
                            <a:rPr lang="en-US" sz="1400" i="1"/>
                            <m:t>, </m:t>
                          </m:r>
                          <m:r>
                            <a:rPr lang="en-US" sz="1400" i="1"/>
                            <m:t>𝑉</m:t>
                          </m:r>
                          <m:d>
                            <m:dPr>
                              <m:ctrlPr>
                                <a:rPr lang="en-CA" sz="1400" i="1"/>
                              </m:ctrlPr>
                            </m:dPr>
                            <m:e>
                              <m:r>
                                <a:rPr lang="en-US" sz="1400" i="1"/>
                                <m:t>𝑆</m:t>
                              </m:r>
                              <m:r>
                                <a:rPr lang="en-US" sz="1400" i="1"/>
                                <m:t>−∆</m:t>
                              </m:r>
                              <m:r>
                                <a:rPr lang="en-US" sz="1400" i="1"/>
                                <m:t>𝑊</m:t>
                              </m:r>
                            </m:e>
                          </m:d>
                          <m:r>
                            <a:rPr lang="en-US" sz="1400" i="1"/>
                            <m:t>−</m:t>
                          </m:r>
                          <m:r>
                            <a:rPr lang="en-US" sz="1400" i="1"/>
                            <m:t>𝑉</m:t>
                          </m:r>
                          <m:d>
                            <m:dPr>
                              <m:ctrlPr>
                                <a:rPr lang="en-CA" sz="1400" i="1"/>
                              </m:ctrlPr>
                            </m:dPr>
                            <m:e>
                              <m:r>
                                <a:rPr lang="en-US" sz="1400" i="1"/>
                                <m:t>𝑆</m:t>
                              </m:r>
                            </m:e>
                          </m:d>
                          <m:r>
                            <a:rPr lang="en-US" sz="1400" i="1"/>
                            <m:t>−∆</m:t>
                          </m:r>
                          <m:r>
                            <a:rPr lang="en-US" sz="1400" i="1"/>
                            <m:t>𝑊</m:t>
                          </m:r>
                          <m:r>
                            <a:rPr lang="en-US" sz="1400" i="1"/>
                            <m:t>∗</m:t>
                          </m:r>
                          <m:r>
                            <a:rPr lang="en-US" sz="1400" i="1"/>
                            <m:t>𝐷𝑒𝑙𝑡𝑎</m:t>
                          </m:r>
                        </m:e>
                      </m:d>
                    </m:oMath>
                  </m:oMathPara>
                </a14:m>
                <a:endParaRPr lang="en-CA" sz="1400"/>
              </a:p>
              <a:p>
                <a:pPr marL="533400" lvl="1" indent="0">
                  <a:buNone/>
                </a:pPr>
                <a:r>
                  <a:rPr lang="en-US" sz="1400"/>
                  <a:t>where </a:t>
                </a:r>
                <a14:m>
                  <m:oMath xmlns:m="http://schemas.openxmlformats.org/officeDocument/2006/math">
                    <m:r>
                      <a:rPr lang="en-US" sz="1400" i="1"/>
                      <m:t>∆</m:t>
                    </m:r>
                    <m:r>
                      <a:rPr lang="en-US" sz="1400" i="1"/>
                      <m:t>𝑊</m:t>
                    </m:r>
                  </m:oMath>
                </a14:m>
                <a:r>
                  <a:rPr lang="en-US" sz="1400"/>
                  <a:t> is the risk weight.</a:t>
                </a:r>
                <a:endParaRPr lang="en-CA" sz="1400"/>
              </a:p>
              <a:p>
                <a:pPr marL="76200" indent="0">
                  <a:buNone/>
                </a:pPr>
                <a:endParaRPr lang="en-CA" sz="14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576" y="1275606"/>
                <a:ext cx="7658732" cy="381642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82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Sensitivity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27584" y="1347614"/>
            <a:ext cx="7658732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Option Sensitivity Pattern</a:t>
            </a:r>
            <a:endParaRPr lang="en-CA"/>
          </a:p>
          <a:p>
            <a:pPr lvl="0"/>
            <a:r>
              <a:rPr lang="en-US" sz="1600"/>
              <a:t>Sensitivity behaviors are critical for managing risk</a:t>
            </a:r>
            <a:r>
              <a:rPr lang="en-US" sz="1600"/>
              <a:t>. </a:t>
            </a:r>
            <a:endParaRPr lang="en-CA" sz="1400"/>
          </a:p>
          <a:p>
            <a:r>
              <a:rPr lang="en-US" sz="1600"/>
              <a:t>Gamma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400"/>
              <a:t>Gamma behavior in relation to time </a:t>
            </a:r>
            <a:r>
              <a:rPr lang="en-US" sz="1400"/>
              <a:t>to </a:t>
            </a:r>
            <a:r>
              <a:rPr lang="en-US" sz="1400" smtClean="0"/>
              <a:t>maturity shown below.</a:t>
            </a:r>
            <a:endParaRPr lang="en-CA" sz="1400"/>
          </a:p>
          <a:p>
            <a:pPr lvl="1"/>
            <a:r>
              <a:rPr lang="en-US" sz="1400"/>
              <a:t>Gamma has a greater effect on shorter dated options.</a:t>
            </a:r>
            <a:endParaRPr lang="en-CA" sz="1400"/>
          </a:p>
          <a:p>
            <a:pPr marL="533400" lvl="1" indent="0">
              <a:buNone/>
            </a:pPr>
            <a:endParaRPr lang="en-CA" sz="1600"/>
          </a:p>
        </p:txBody>
      </p:sp>
      <p:graphicFrame>
        <p:nvGraphicFramePr>
          <p:cNvPr id="4" name="Chart 3" title="Gamma vs Time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8971"/>
              </p:ext>
            </p:extLst>
          </p:nvPr>
        </p:nvGraphicFramePr>
        <p:xfrm>
          <a:off x="1619672" y="3075806"/>
          <a:ext cx="4572000" cy="1919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0081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Sensitivity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419622"/>
            <a:ext cx="7658732" cy="3456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Option </a:t>
            </a:r>
            <a:r>
              <a:rPr lang="en-US"/>
              <a:t>Sensitivity </a:t>
            </a:r>
            <a:r>
              <a:rPr lang="en-US" smtClean="0"/>
              <a:t>Pattern (Cont)</a:t>
            </a:r>
            <a:endParaRPr lang="en-CA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sz="1400" smtClean="0"/>
              <a:t>Gamma </a:t>
            </a:r>
            <a:r>
              <a:rPr lang="en-US" sz="1400"/>
              <a:t>behavior in relation </a:t>
            </a:r>
            <a:r>
              <a:rPr lang="en-US" sz="1400"/>
              <a:t>to </a:t>
            </a:r>
            <a:r>
              <a:rPr lang="en-US" sz="1400" smtClean="0"/>
              <a:t>moneyness shown below.</a:t>
            </a:r>
            <a:endParaRPr lang="en-CA" sz="1400"/>
          </a:p>
          <a:p>
            <a:pPr lvl="1">
              <a:lnSpc>
                <a:spcPct val="150000"/>
              </a:lnSpc>
            </a:pPr>
            <a:r>
              <a:rPr lang="en-US" sz="1400"/>
              <a:t>Gamma has the greatest impact on at-the-money options.</a:t>
            </a:r>
            <a:endParaRPr lang="en-CA" sz="1400"/>
          </a:p>
          <a:p>
            <a:pPr marL="533400" lvl="1" indent="0">
              <a:buNone/>
            </a:pPr>
            <a:endParaRPr lang="en-CA" sz="160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6415660"/>
              </p:ext>
            </p:extLst>
          </p:nvPr>
        </p:nvGraphicFramePr>
        <p:xfrm>
          <a:off x="1979712" y="2787774"/>
          <a:ext cx="4572000" cy="2219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00843030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1470</Words>
  <Application>Microsoft Office PowerPoint</Application>
  <PresentationFormat>On-screen Show (16:9)</PresentationFormat>
  <Paragraphs>140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Raleway</vt:lpstr>
      <vt:lpstr>Karla</vt:lpstr>
      <vt:lpstr>Cambria Math</vt:lpstr>
      <vt:lpstr>Escalus template</vt:lpstr>
      <vt:lpstr> Financial Sensitivity  Alex Yang  FinPricing  http://www.finpricing.com  </vt:lpstr>
      <vt:lpstr>Sensitivity</vt:lpstr>
      <vt:lpstr>Sensitivity</vt:lpstr>
      <vt:lpstr>Sensitivity</vt:lpstr>
      <vt:lpstr>Sensitivity</vt:lpstr>
      <vt:lpstr>Sensitivity</vt:lpstr>
      <vt:lpstr>Sensitivity</vt:lpstr>
      <vt:lpstr>Sensitivity</vt:lpstr>
      <vt:lpstr>Sensitivity</vt:lpstr>
      <vt:lpstr>Sensitivity</vt:lpstr>
      <vt:lpstr>Sensitivity</vt:lpstr>
      <vt:lpstr>Sensitivity</vt:lpstr>
      <vt:lpstr>Sensitivity</vt:lpstr>
      <vt:lpstr>Sensitivity</vt:lpstr>
      <vt:lpstr>Sensitivity</vt:lpstr>
      <vt:lpstr>Sensitivity</vt:lpstr>
      <vt:lpstr>Sensitivity</vt:lpstr>
      <vt:lpstr>Sensitivity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Tom</dc:creator>
  <cp:lastModifiedBy>tim</cp:lastModifiedBy>
  <cp:revision>147</cp:revision>
  <dcterms:modified xsi:type="dcterms:W3CDTF">2018-04-16T23:04:32Z</dcterms:modified>
</cp:coreProperties>
</file>