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Tahoma" panose="020B0604030504040204" pitchFamily="34" charset="0"/>
      <p:regular r:id="rId25"/>
      <p:bold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eicuGJSzqTJLR4lDEqTC4JOMy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6"/>
    <p:restoredTop sz="94607"/>
  </p:normalViewPr>
  <p:slideViewPr>
    <p:cSldViewPr snapToGrid="0">
      <p:cViewPr varScale="1">
        <p:scale>
          <a:sx n="144" d="100"/>
          <a:sy n="144" d="100"/>
        </p:scale>
        <p:origin x="252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sldNum" idx="12"/>
          </p:nvPr>
        </p:nvSpPr>
        <p:spPr>
          <a:xfrm>
            <a:off x="3884613" y="8685213"/>
            <a:ext cx="2971800" cy="4572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200"/>
              <a:t>10</a:t>
            </a:fld>
            <a:endParaRPr/>
          </a:p>
        </p:txBody>
      </p:sp>
      <p:sp>
        <p:nvSpPr>
          <p:cNvPr id="146" name="Google Shape;146;p10: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99CCFF"/>
          </a:solidFill>
          <a:ln w="25400" cap="flat" cmpd="sng">
            <a:solidFill>
              <a:srgbClr val="000000"/>
            </a:solidFill>
            <a:prstDash val="solid"/>
            <a:round/>
            <a:headEnd type="none" w="sm" len="sm"/>
            <a:tailEnd type="none" w="sm" len="sm"/>
          </a:ln>
        </p:spPr>
      </p:sp>
      <p:sp>
        <p:nvSpPr>
          <p:cNvPr id="147" name="Google Shape;147;p10:notes"/>
          <p:cNvSpPr txBox="1">
            <a:spLocks noGrp="1"/>
          </p:cNvSpPr>
          <p:nvPr>
            <p:ph type="body" idx="1"/>
          </p:nvPr>
        </p:nvSpPr>
        <p:spPr>
          <a:xfrm>
            <a:off x="756000" y="5078520"/>
            <a:ext cx="6047640" cy="4811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290"/>
              <a:t>In the human body, the autonomic nervous system takes care of unconscious reflexes, i.e. bodily functions that do not require our attention, e.g. bodily adjustments such as the size of the pupil, the digestive functions of the stomach and intestines, the rate and depth of respiration and dilatation or constriction of the blood vessels. Without the autonomic nervous system, we would be constantly busy consciously adapting our body to its needs and to the environment.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sldNum" idx="12"/>
          </p:nvPr>
        </p:nvSpPr>
        <p:spPr>
          <a:xfrm>
            <a:off x="3884613" y="8685213"/>
            <a:ext cx="2971800" cy="4572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200"/>
              <a:t>11</a:t>
            </a:fld>
            <a:endParaRPr/>
          </a:p>
        </p:txBody>
      </p:sp>
      <p:sp>
        <p:nvSpPr>
          <p:cNvPr id="158" name="Google Shape;158;p12: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99CCFF"/>
          </a:solidFill>
          <a:ln w="25400" cap="flat" cmpd="sng">
            <a:solidFill>
              <a:srgbClr val="000000"/>
            </a:solidFill>
            <a:prstDash val="solid"/>
            <a:round/>
            <a:headEnd type="none" w="sm" len="sm"/>
            <a:tailEnd type="none" w="sm" len="sm"/>
          </a:ln>
        </p:spPr>
      </p:sp>
      <p:sp>
        <p:nvSpPr>
          <p:cNvPr id="159" name="Google Shape;159;p12:notes"/>
          <p:cNvSpPr txBox="1">
            <a:spLocks noGrp="1"/>
          </p:cNvSpPr>
          <p:nvPr>
            <p:ph type="body" idx="1"/>
          </p:nvPr>
        </p:nvSpPr>
        <p:spPr>
          <a:xfrm>
            <a:off x="756000" y="5078520"/>
            <a:ext cx="6047640" cy="4811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290"/>
              <a:t>In the human body, the autonomic nervous system takes care of unconscious reflexes, i.e. bodily functions that do not require our attention, e.g. bodily adjustments such as the size of the pupil, the digestive functions of the stomach and intestines, the rate and depth of respiration and dilatation or constriction of the blood vessels. Without the autonomic nervous system, we would be constantly busy consciously adapting our body to its needs and to the environment.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82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sldNum" idx="12"/>
          </p:nvPr>
        </p:nvSpPr>
        <p:spPr>
          <a:xfrm>
            <a:off x="3884613" y="8685213"/>
            <a:ext cx="2971800" cy="4572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200"/>
              <a:t>13</a:t>
            </a:fld>
            <a:endParaRPr/>
          </a:p>
        </p:txBody>
      </p:sp>
      <p:sp>
        <p:nvSpPr>
          <p:cNvPr id="169" name="Google Shape;169;p13:notes"/>
          <p:cNvSpPr>
            <a:spLocks noGrp="1" noRot="1" noChangeAspect="1"/>
          </p:cNvSpPr>
          <p:nvPr>
            <p:ph type="sldImg" idx="2"/>
          </p:nvPr>
        </p:nvSpPr>
        <p:spPr>
          <a:xfrm>
            <a:off x="1106488" y="812800"/>
            <a:ext cx="5345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99CCFF"/>
          </a:solidFill>
          <a:ln w="25400"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756000" y="5078520"/>
            <a:ext cx="6047640" cy="4811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290"/>
              <a:t>In the human body, the autonomic nervous system takes care of unconscious reflexes, i.e. bodily functions that do not require our attention, e.g. bodily adjustments such as the size of the pupil, the digestive functions of the stomach and intestines, the rate and depth of respiration and dilatation or constriction of the blood vessels. Without the autonomic nervous system, we would be constantly busy consciously adapting our body to its needs and to the environment.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38CD5"/>
              </a:buClr>
              <a:buSzPts val="3600"/>
              <a:buFont typeface="Calibri"/>
              <a:buNone/>
              <a:defRPr sz="3600">
                <a:solidFill>
                  <a:srgbClr val="538CD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17365D"/>
              </a:buClr>
              <a:buSzPts val="2800"/>
              <a:buChar char="•"/>
              <a:defRPr sz="2800">
                <a:solidFill>
                  <a:srgbClr val="17365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25"/>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26"/>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7"/>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7"/>
          <p:cNvSpPr txBox="1">
            <a:spLocks noGrp="1"/>
          </p:cNvSpPr>
          <p:nvPr>
            <p:ph type="ftr" idx="11"/>
          </p:nvPr>
        </p:nvSpPr>
        <p:spPr>
          <a:xfrm>
            <a:off x="448965" y="6330395"/>
            <a:ext cx="3907011" cy="338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8"/>
          <p:cNvSpPr txBox="1">
            <a:spLocks noGrp="1"/>
          </p:cNvSpPr>
          <p:nvPr>
            <p:ph type="ctrTitle"/>
          </p:nvPr>
        </p:nvSpPr>
        <p:spPr>
          <a:xfrm>
            <a:off x="604415" y="913790"/>
            <a:ext cx="7772400" cy="85920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7365D"/>
              </a:buClr>
              <a:buSzPts val="3600"/>
              <a:buFont typeface="Calibri"/>
              <a:buNone/>
              <a:defRPr sz="3600">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subTitle" idx="1"/>
          </p:nvPr>
        </p:nvSpPr>
        <p:spPr>
          <a:xfrm>
            <a:off x="601670" y="1677315"/>
            <a:ext cx="6400800" cy="835455"/>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rgbClr val="538CD5"/>
              </a:buClr>
              <a:buSzPts val="2800"/>
              <a:buNone/>
              <a:defRPr sz="2800">
                <a:solidFill>
                  <a:srgbClr val="538CD5"/>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18"/>
          <p:cNvSpPr txBox="1">
            <a:spLocks noGrp="1"/>
          </p:cNvSpPr>
          <p:nvPr>
            <p:ph type="ftr" idx="11"/>
          </p:nvPr>
        </p:nvSpPr>
        <p:spPr>
          <a:xfrm>
            <a:off x="601670" y="6177690"/>
            <a:ext cx="3178242" cy="34765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1671" y="274638"/>
            <a:ext cx="702443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38CD5"/>
              </a:buClr>
              <a:buSzPts val="3600"/>
              <a:buFont typeface="Calibri"/>
              <a:buNone/>
              <a:defRPr sz="3600">
                <a:solidFill>
                  <a:srgbClr val="538CD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1670" y="1443836"/>
            <a:ext cx="8085129" cy="427574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17365D"/>
              </a:buClr>
              <a:buSzPts val="2800"/>
              <a:buChar char="•"/>
              <a:defRPr sz="2800">
                <a:solidFill>
                  <a:srgbClr val="17365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19"/>
          <p:cNvSpPr txBox="1">
            <a:spLocks noGrp="1"/>
          </p:cNvSpPr>
          <p:nvPr>
            <p:ph type="ftr" idx="11"/>
          </p:nvPr>
        </p:nvSpPr>
        <p:spPr>
          <a:xfrm>
            <a:off x="601670" y="6177690"/>
            <a:ext cx="3250250" cy="4916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20"/>
          <p:cNvSpPr txBox="1">
            <a:spLocks noGrp="1"/>
          </p:cNvSpPr>
          <p:nvPr>
            <p:ph type="ftr" idx="11"/>
          </p:nvPr>
        </p:nvSpPr>
        <p:spPr>
          <a:xfrm>
            <a:off x="448965" y="6330395"/>
            <a:ext cx="3762995" cy="338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21"/>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1517900" y="274638"/>
            <a:ext cx="7482545"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38CD5"/>
              </a:buClr>
              <a:buSzPts val="3600"/>
              <a:buFont typeface="Calibri"/>
              <a:buNone/>
              <a:defRPr sz="3600">
                <a:solidFill>
                  <a:srgbClr val="538CD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1517900" y="1596540"/>
            <a:ext cx="3664920"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17365D"/>
              </a:buClr>
              <a:buSzPts val="2400"/>
              <a:buNone/>
              <a:defRPr sz="2400" b="1">
                <a:solidFill>
                  <a:srgbClr val="17365D"/>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2"/>
          <p:cNvSpPr txBox="1">
            <a:spLocks noGrp="1"/>
          </p:cNvSpPr>
          <p:nvPr>
            <p:ph type="body" idx="2"/>
          </p:nvPr>
        </p:nvSpPr>
        <p:spPr>
          <a:xfrm>
            <a:off x="1517900" y="2226402"/>
            <a:ext cx="3664920" cy="379858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17365D"/>
              </a:buClr>
              <a:buSzPts val="2400"/>
              <a:buChar char="•"/>
              <a:defRPr sz="2400">
                <a:solidFill>
                  <a:srgbClr val="17365D"/>
                </a:solidFill>
              </a:defRPr>
            </a:lvl1pPr>
            <a:lvl2pPr marL="914400" lvl="1" indent="-355600" algn="l">
              <a:spcBef>
                <a:spcPts val="400"/>
              </a:spcBef>
              <a:spcAft>
                <a:spcPts val="0"/>
              </a:spcAft>
              <a:buClr>
                <a:srgbClr val="17365D"/>
              </a:buClr>
              <a:buSzPts val="2000"/>
              <a:buChar char="–"/>
              <a:defRPr sz="2000">
                <a:solidFill>
                  <a:srgbClr val="17365D"/>
                </a:solidFill>
              </a:defRPr>
            </a:lvl2pPr>
            <a:lvl3pPr marL="1371600" lvl="2" indent="-342900" algn="l">
              <a:spcBef>
                <a:spcPts val="360"/>
              </a:spcBef>
              <a:spcAft>
                <a:spcPts val="0"/>
              </a:spcAft>
              <a:buClr>
                <a:srgbClr val="17365D"/>
              </a:buClr>
              <a:buSzPts val="1800"/>
              <a:buChar char="•"/>
              <a:defRPr sz="1800">
                <a:solidFill>
                  <a:srgbClr val="17365D"/>
                </a:solidFill>
              </a:defRPr>
            </a:lvl3pPr>
            <a:lvl4pPr marL="1828800" lvl="3" indent="-330200" algn="l">
              <a:spcBef>
                <a:spcPts val="320"/>
              </a:spcBef>
              <a:spcAft>
                <a:spcPts val="0"/>
              </a:spcAft>
              <a:buClr>
                <a:srgbClr val="17365D"/>
              </a:buClr>
              <a:buSzPts val="1600"/>
              <a:buChar char="–"/>
              <a:defRPr sz="1600">
                <a:solidFill>
                  <a:srgbClr val="17365D"/>
                </a:solidFill>
              </a:defRPr>
            </a:lvl4pPr>
            <a:lvl5pPr marL="2286000" lvl="4" indent="-330200" algn="l">
              <a:spcBef>
                <a:spcPts val="320"/>
              </a:spcBef>
              <a:spcAft>
                <a:spcPts val="0"/>
              </a:spcAft>
              <a:buClr>
                <a:srgbClr val="17365D"/>
              </a:buClr>
              <a:buSzPts val="1600"/>
              <a:buChar char="»"/>
              <a:defRPr sz="1600">
                <a:solidFill>
                  <a:srgbClr val="17365D"/>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2"/>
          <p:cNvSpPr txBox="1">
            <a:spLocks noGrp="1"/>
          </p:cNvSpPr>
          <p:nvPr>
            <p:ph type="body" idx="3"/>
          </p:nvPr>
        </p:nvSpPr>
        <p:spPr>
          <a:xfrm>
            <a:off x="5335525" y="1596540"/>
            <a:ext cx="3664920"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17365D"/>
              </a:buClr>
              <a:buSzPts val="2400"/>
              <a:buNone/>
              <a:defRPr sz="2400" b="1">
                <a:solidFill>
                  <a:srgbClr val="17365D"/>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2"/>
          <p:cNvSpPr txBox="1">
            <a:spLocks noGrp="1"/>
          </p:cNvSpPr>
          <p:nvPr>
            <p:ph type="body" idx="4"/>
          </p:nvPr>
        </p:nvSpPr>
        <p:spPr>
          <a:xfrm>
            <a:off x="5335525" y="2226402"/>
            <a:ext cx="3664920" cy="379858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17365D"/>
              </a:buClr>
              <a:buSzPts val="2400"/>
              <a:buChar char="•"/>
              <a:defRPr sz="2400">
                <a:solidFill>
                  <a:srgbClr val="17365D"/>
                </a:solidFill>
              </a:defRPr>
            </a:lvl1pPr>
            <a:lvl2pPr marL="914400" lvl="1" indent="-355600" algn="l">
              <a:spcBef>
                <a:spcPts val="400"/>
              </a:spcBef>
              <a:spcAft>
                <a:spcPts val="0"/>
              </a:spcAft>
              <a:buClr>
                <a:srgbClr val="17365D"/>
              </a:buClr>
              <a:buSzPts val="2000"/>
              <a:buChar char="–"/>
              <a:defRPr sz="2000">
                <a:solidFill>
                  <a:srgbClr val="17365D"/>
                </a:solidFill>
              </a:defRPr>
            </a:lvl2pPr>
            <a:lvl3pPr marL="1371600" lvl="2" indent="-342900" algn="l">
              <a:spcBef>
                <a:spcPts val="360"/>
              </a:spcBef>
              <a:spcAft>
                <a:spcPts val="0"/>
              </a:spcAft>
              <a:buClr>
                <a:srgbClr val="17365D"/>
              </a:buClr>
              <a:buSzPts val="1800"/>
              <a:buChar char="•"/>
              <a:defRPr sz="1800">
                <a:solidFill>
                  <a:srgbClr val="17365D"/>
                </a:solidFill>
              </a:defRPr>
            </a:lvl3pPr>
            <a:lvl4pPr marL="1828800" lvl="3" indent="-330200" algn="l">
              <a:spcBef>
                <a:spcPts val="320"/>
              </a:spcBef>
              <a:spcAft>
                <a:spcPts val="0"/>
              </a:spcAft>
              <a:buClr>
                <a:srgbClr val="17365D"/>
              </a:buClr>
              <a:buSzPts val="1600"/>
              <a:buChar char="–"/>
              <a:defRPr sz="1600">
                <a:solidFill>
                  <a:srgbClr val="17365D"/>
                </a:solidFill>
              </a:defRPr>
            </a:lvl4pPr>
            <a:lvl5pPr marL="2286000" lvl="4" indent="-330200" algn="l">
              <a:spcBef>
                <a:spcPts val="320"/>
              </a:spcBef>
              <a:spcAft>
                <a:spcPts val="0"/>
              </a:spcAft>
              <a:buClr>
                <a:srgbClr val="17365D"/>
              </a:buClr>
              <a:buSzPts val="1600"/>
              <a:buChar char="»"/>
              <a:defRPr sz="1600">
                <a:solidFill>
                  <a:srgbClr val="17365D"/>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22"/>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48965" y="6330395"/>
            <a:ext cx="3402955" cy="52760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4"/>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ftr" idx="11"/>
          </p:nvPr>
        </p:nvSpPr>
        <p:spPr>
          <a:xfrm>
            <a:off x="448965" y="6330395"/>
            <a:ext cx="229057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15" descr="uet_logo"/>
          <p:cNvPicPr preferRelativeResize="0"/>
          <p:nvPr/>
        </p:nvPicPr>
        <p:blipFill rotWithShape="1">
          <a:blip r:embed="rId16">
            <a:alphaModFix/>
          </a:blip>
          <a:srcRect/>
          <a:stretch/>
        </p:blipFill>
        <p:spPr>
          <a:xfrm>
            <a:off x="7778805" y="222195"/>
            <a:ext cx="1143000" cy="1143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it.uet.vnu.edu.vn/c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acebook.com/netdeptUE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et.vnu.edu.vn/~sonn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uet.vnu.edu.vn/~sonnh/research.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539552" y="3573016"/>
            <a:ext cx="8388424"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Phòng 406-E3</a:t>
            </a:r>
            <a:endParaRPr/>
          </a:p>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Tel: 024-37547611</a:t>
            </a:r>
            <a:endParaRPr/>
          </a:p>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Homepage:  </a:t>
            </a:r>
            <a:r>
              <a:rPr lang="en-US" sz="24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http://fit.uet.vnu.edu.vn/cne/</a:t>
            </a: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Facebook: </a:t>
            </a:r>
            <a:r>
              <a:rPr lang="en-US" sz="24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https://www.facebook.com/netdeptUET/</a:t>
            </a: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656184" y="1817529"/>
            <a:ext cx="630019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i="0" u="none" strike="noStrike" cap="none">
                <a:solidFill>
                  <a:srgbClr val="FF0000"/>
                </a:solidFill>
                <a:latin typeface="Cambria"/>
                <a:ea typeface="Cambria"/>
                <a:cs typeface="Cambria"/>
                <a:sym typeface="Cambria"/>
              </a:rPr>
              <a:t>Bộ môn Mạng</a:t>
            </a:r>
            <a:br>
              <a:rPr lang="en-US" sz="4000" b="1" i="0" u="none" strike="noStrike" cap="none">
                <a:solidFill>
                  <a:srgbClr val="FF0000"/>
                </a:solidFill>
                <a:latin typeface="Cambria"/>
                <a:ea typeface="Cambria"/>
                <a:cs typeface="Cambria"/>
                <a:sym typeface="Cambria"/>
              </a:rPr>
            </a:br>
            <a:r>
              <a:rPr lang="en-US" sz="4000" b="1" i="0" u="none" strike="noStrike" cap="none">
                <a:solidFill>
                  <a:srgbClr val="FF0000"/>
                </a:solidFill>
                <a:latin typeface="Cambria"/>
                <a:ea typeface="Cambria"/>
                <a:cs typeface="Cambria"/>
                <a:sym typeface="Cambria"/>
              </a:rPr>
              <a:t>và Truyền thông máy tính</a:t>
            </a:r>
            <a:endParaRPr sz="4000" b="1">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idx="4294967295"/>
          </p:nvPr>
        </p:nvSpPr>
        <p:spPr>
          <a:xfrm>
            <a:off x="628650" y="1196752"/>
            <a:ext cx="7886700" cy="400110"/>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dk1"/>
              </a:buClr>
              <a:buSzPts val="2000"/>
              <a:buFont typeface="Calibri"/>
              <a:buNone/>
            </a:pPr>
            <a:r>
              <a:rPr lang="en-US" sz="2000" b="1"/>
              <a:t>Elasticity in Autonomic Cloud Computing</a:t>
            </a:r>
            <a:endParaRPr sz="2000" b="1"/>
          </a:p>
        </p:txBody>
      </p:sp>
      <p:sp>
        <p:nvSpPr>
          <p:cNvPr id="150" name="Google Shape;150;p10"/>
          <p:cNvSpPr txBox="1">
            <a:spLocks noGrp="1"/>
          </p:cNvSpPr>
          <p:nvPr>
            <p:ph type="body" idx="4294967295"/>
          </p:nvPr>
        </p:nvSpPr>
        <p:spPr>
          <a:xfrm>
            <a:off x="638108" y="1525565"/>
            <a:ext cx="5754211" cy="6907212"/>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Clr>
                <a:srgbClr val="C00D2D"/>
              </a:buClr>
              <a:buSzPts val="810"/>
              <a:buFont typeface="Noto Sans Symbols"/>
              <a:buChar char="●"/>
            </a:pPr>
            <a:r>
              <a:rPr lang="en-US" sz="1800">
                <a:latin typeface="Verdana"/>
                <a:ea typeface="Verdana"/>
                <a:cs typeface="Verdana"/>
                <a:sym typeface="Verdana"/>
              </a:rPr>
              <a:t>Autonomic Computing</a:t>
            </a:r>
            <a:endParaRPr sz="1800">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inspired by autonomically biological systems</a:t>
            </a:r>
            <a:endParaRPr sz="1225">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e.g. human digestive, circulatory, nervous systems</a:t>
            </a:r>
            <a:endParaRPr sz="1225">
              <a:latin typeface="Verdana"/>
              <a:ea typeface="Verdana"/>
              <a:cs typeface="Verdana"/>
              <a:sym typeface="Verdana"/>
            </a:endParaRPr>
          </a:p>
          <a:p>
            <a:pPr marL="342900" lvl="0" indent="-342900" algn="l" rtl="0">
              <a:spcBef>
                <a:spcPts val="772"/>
              </a:spcBef>
              <a:spcAft>
                <a:spcPts val="0"/>
              </a:spcAft>
              <a:buClr>
                <a:srgbClr val="C00D2D"/>
              </a:buClr>
              <a:buSzPts val="1347"/>
              <a:buChar char="•"/>
            </a:pPr>
            <a:r>
              <a:rPr lang="en-US" sz="1796">
                <a:latin typeface="Verdana"/>
                <a:ea typeface="Verdana"/>
                <a:cs typeface="Verdana"/>
                <a:sym typeface="Verdana"/>
              </a:rPr>
              <a:t>Integrate autonomy</a:t>
            </a:r>
            <a:endParaRPr sz="1796">
              <a:latin typeface="Verdana"/>
              <a:ea typeface="Verdana"/>
              <a:cs typeface="Verdana"/>
              <a:sym typeface="Verdana"/>
            </a:endParaRPr>
          </a:p>
          <a:p>
            <a:pPr marL="0" lvl="1" indent="-71294" algn="l" rtl="0">
              <a:spcBef>
                <a:spcPts val="772"/>
              </a:spcBef>
              <a:spcAft>
                <a:spcPts val="0"/>
              </a:spcAft>
              <a:buClr>
                <a:srgbClr val="C00D2D"/>
              </a:buClr>
              <a:buSzPts val="1123"/>
              <a:buFont typeface="Noto Sans Symbols"/>
              <a:buChar char="–"/>
            </a:pPr>
            <a:r>
              <a:rPr lang="en-US" sz="1497">
                <a:latin typeface="Verdana"/>
                <a:ea typeface="Verdana"/>
                <a:cs typeface="Verdana"/>
                <a:sym typeface="Verdana"/>
              </a:rPr>
              <a:t> </a:t>
            </a:r>
            <a:r>
              <a:rPr lang="en-US" sz="1223">
                <a:latin typeface="Verdana"/>
                <a:ea typeface="Verdana"/>
                <a:cs typeface="Verdana"/>
                <a:sym typeface="Verdana"/>
              </a:rPr>
              <a:t>into the cloud applications directly</a:t>
            </a:r>
            <a:endParaRPr sz="1223">
              <a:latin typeface="Verdana"/>
              <a:ea typeface="Verdana"/>
              <a:cs typeface="Verdana"/>
              <a:sym typeface="Verdana"/>
            </a:endParaRPr>
          </a:p>
          <a:p>
            <a:pPr marL="0" lvl="1" indent="-58245" algn="l" rtl="0">
              <a:spcBef>
                <a:spcPts val="772"/>
              </a:spcBef>
              <a:spcAft>
                <a:spcPts val="0"/>
              </a:spcAft>
              <a:buClr>
                <a:srgbClr val="C00D2D"/>
              </a:buClr>
              <a:buSzPts val="917"/>
              <a:buFont typeface="Noto Sans Symbols"/>
              <a:buChar char="–"/>
            </a:pPr>
            <a:r>
              <a:rPr lang="en-US" sz="1223">
                <a:latin typeface="Verdana"/>
                <a:ea typeface="Verdana"/>
                <a:cs typeface="Verdana"/>
                <a:sym typeface="Verdana"/>
              </a:rPr>
              <a:t> or build a </a:t>
            </a:r>
            <a:r>
              <a:rPr lang="en-US" sz="1223" b="1" u="sng">
                <a:latin typeface="Verdana"/>
                <a:ea typeface="Verdana"/>
                <a:cs typeface="Verdana"/>
                <a:sym typeface="Verdana"/>
              </a:rPr>
              <a:t>Middleware</a:t>
            </a:r>
            <a:r>
              <a:rPr lang="en-US" sz="1223">
                <a:latin typeface="Verdana"/>
                <a:ea typeface="Verdana"/>
                <a:cs typeface="Verdana"/>
                <a:sym typeface="Verdana"/>
              </a:rPr>
              <a:t> making the apps autonomous</a:t>
            </a:r>
            <a:endParaRPr sz="1223">
              <a:latin typeface="Verdana"/>
              <a:ea typeface="Verdana"/>
              <a:cs typeface="Verdana"/>
              <a:sym typeface="Verdana"/>
            </a:endParaRPr>
          </a:p>
          <a:p>
            <a:pPr marL="342900" lvl="0" indent="-342900" algn="l" rtl="0">
              <a:spcBef>
                <a:spcPts val="360"/>
              </a:spcBef>
              <a:spcAft>
                <a:spcPts val="0"/>
              </a:spcAft>
              <a:buClr>
                <a:srgbClr val="C00D2D"/>
              </a:buClr>
              <a:buSzPts val="810"/>
              <a:buFont typeface="Noto Sans Symbols"/>
              <a:buChar char="●"/>
            </a:pPr>
            <a:r>
              <a:rPr lang="en-US" sz="1800">
                <a:latin typeface="Verdana"/>
                <a:ea typeface="Verdana"/>
                <a:cs typeface="Verdana"/>
                <a:sym typeface="Verdana"/>
              </a:rPr>
              <a:t>Self-manging systems</a:t>
            </a:r>
            <a:endParaRPr sz="1800">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solidFill>
                  <a:srgbClr val="000000"/>
                </a:solidFill>
                <a:latin typeface="Verdana"/>
                <a:ea typeface="Verdana"/>
                <a:cs typeface="Verdana"/>
                <a:sym typeface="Verdana"/>
              </a:rPr>
              <a:t> Self-configuration</a:t>
            </a:r>
            <a:endParaRPr/>
          </a:p>
          <a:p>
            <a:pPr marL="0" lvl="1" indent="-58340" algn="l" rtl="0">
              <a:spcBef>
                <a:spcPts val="772"/>
              </a:spcBef>
              <a:spcAft>
                <a:spcPts val="0"/>
              </a:spcAft>
              <a:buClr>
                <a:srgbClr val="C00D2D"/>
              </a:buClr>
              <a:buSzPts val="919"/>
              <a:buFont typeface="Noto Sans Symbols"/>
              <a:buChar char="–"/>
            </a:pPr>
            <a:r>
              <a:rPr lang="en-US" sz="1225">
                <a:solidFill>
                  <a:srgbClr val="000000"/>
                </a:solidFill>
                <a:latin typeface="Verdana"/>
                <a:ea typeface="Verdana"/>
                <a:cs typeface="Verdana"/>
                <a:sym typeface="Verdana"/>
              </a:rPr>
              <a:t> Self-healing</a:t>
            </a:r>
            <a:endParaRPr sz="1225">
              <a:solidFill>
                <a:srgbClr val="000000"/>
              </a:solidFill>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solidFill>
                  <a:srgbClr val="000000"/>
                </a:solidFill>
                <a:latin typeface="Verdana"/>
                <a:ea typeface="Verdana"/>
                <a:cs typeface="Verdana"/>
                <a:sym typeface="Verdana"/>
              </a:rPr>
              <a:t> Self-optimization (</a:t>
            </a:r>
            <a:r>
              <a:rPr lang="en-US" sz="1225">
                <a:solidFill>
                  <a:srgbClr val="FF0000"/>
                </a:solidFill>
                <a:latin typeface="Verdana"/>
                <a:ea typeface="Verdana"/>
                <a:cs typeface="Verdana"/>
                <a:sym typeface="Verdana"/>
              </a:rPr>
              <a:t>Elasticity!</a:t>
            </a:r>
            <a:r>
              <a:rPr lang="en-US" sz="1225">
                <a:solidFill>
                  <a:srgbClr val="000000"/>
                </a:solidFill>
                <a:latin typeface="Verdana"/>
                <a:ea typeface="Verdana"/>
                <a:cs typeface="Verdana"/>
                <a:sym typeface="Verdana"/>
              </a:rPr>
              <a:t>)</a:t>
            </a:r>
            <a:endParaRPr/>
          </a:p>
          <a:p>
            <a:pPr marL="557213" lvl="2" indent="-214312" algn="l" rtl="0">
              <a:spcBef>
                <a:spcPts val="772"/>
              </a:spcBef>
              <a:spcAft>
                <a:spcPts val="0"/>
              </a:spcAft>
              <a:buClr>
                <a:srgbClr val="C00D2D"/>
              </a:buClr>
              <a:buSzPts val="694"/>
              <a:buFont typeface="Noto Sans Symbols"/>
              <a:buChar char="⮚"/>
            </a:pPr>
            <a:r>
              <a:rPr lang="en-US" sz="925">
                <a:solidFill>
                  <a:srgbClr val="000000"/>
                </a:solidFill>
                <a:latin typeface="Verdana"/>
                <a:ea typeface="Verdana"/>
                <a:cs typeface="Verdana"/>
                <a:sym typeface="Verdana"/>
              </a:rPr>
              <a:t> Rapid provisioning and releasing</a:t>
            </a:r>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Self-protection</a:t>
            </a:r>
            <a:endParaRPr/>
          </a:p>
          <a:p>
            <a:pPr marL="342900" lvl="0" indent="-342900" algn="l" rtl="0">
              <a:spcBef>
                <a:spcPts val="360"/>
              </a:spcBef>
              <a:spcAft>
                <a:spcPts val="0"/>
              </a:spcAft>
              <a:buClr>
                <a:srgbClr val="C00D2D"/>
              </a:buClr>
              <a:buSzPts val="810"/>
              <a:buFont typeface="Noto Sans Symbols"/>
              <a:buChar char="●"/>
            </a:pPr>
            <a:r>
              <a:rPr lang="en-US" sz="1800">
                <a:solidFill>
                  <a:srgbClr val="000000"/>
                </a:solidFill>
                <a:latin typeface="Verdana"/>
                <a:ea typeface="Verdana"/>
                <a:cs typeface="Verdana"/>
                <a:sym typeface="Verdana"/>
              </a:rPr>
              <a:t>MAPE-K loop</a:t>
            </a:r>
            <a:endParaRPr sz="1800">
              <a:solidFill>
                <a:srgbClr val="000000"/>
              </a:solidFill>
              <a:latin typeface="Verdana"/>
              <a:ea typeface="Verdana"/>
              <a:cs typeface="Verdana"/>
              <a:sym typeface="Verdana"/>
            </a:endParaRPr>
          </a:p>
          <a:p>
            <a:pPr marL="342900" lvl="0" indent="-251459" algn="l" rtl="0">
              <a:spcBef>
                <a:spcPts val="640"/>
              </a:spcBef>
              <a:spcAft>
                <a:spcPts val="0"/>
              </a:spcAft>
              <a:buClr>
                <a:srgbClr val="C00D2D"/>
              </a:buClr>
              <a:buSzPts val="1440"/>
              <a:buFont typeface="Noto Sans Symbols"/>
              <a:buNone/>
            </a:pPr>
            <a:endParaRPr/>
          </a:p>
          <a:p>
            <a:pPr marL="342900" lvl="0" indent="-251459" algn="l" rtl="0">
              <a:spcBef>
                <a:spcPts val="640"/>
              </a:spcBef>
              <a:spcAft>
                <a:spcPts val="0"/>
              </a:spcAft>
              <a:buClr>
                <a:srgbClr val="C00D2D"/>
              </a:buClr>
              <a:buSzPts val="1440"/>
              <a:buFont typeface="Noto Sans Symbols"/>
              <a:buNone/>
            </a:pPr>
            <a:endParaRPr/>
          </a:p>
          <a:p>
            <a:pPr marL="0" lvl="1" indent="0" algn="l" rtl="0">
              <a:spcBef>
                <a:spcPts val="772"/>
              </a:spcBef>
              <a:spcAft>
                <a:spcPts val="0"/>
              </a:spcAft>
              <a:buClr>
                <a:schemeClr val="dk1"/>
              </a:buClr>
              <a:buSzPts val="2800"/>
              <a:buNone/>
            </a:pPr>
            <a:endParaRPr b="1">
              <a:latin typeface="Verdana"/>
              <a:ea typeface="Verdana"/>
              <a:cs typeface="Verdana"/>
              <a:sym typeface="Verdana"/>
            </a:endParaRPr>
          </a:p>
          <a:p>
            <a:pPr marL="0" lvl="1" indent="0" algn="l" rtl="0">
              <a:spcBef>
                <a:spcPts val="772"/>
              </a:spcBef>
              <a:spcAft>
                <a:spcPts val="0"/>
              </a:spcAft>
              <a:buClr>
                <a:schemeClr val="dk1"/>
              </a:buClr>
              <a:buSzPts val="2800"/>
              <a:buNone/>
            </a:pPr>
            <a:endParaRPr>
              <a:latin typeface="Verdana"/>
              <a:ea typeface="Verdana"/>
              <a:cs typeface="Verdana"/>
              <a:sym typeface="Verdana"/>
            </a:endParaRPr>
          </a:p>
          <a:p>
            <a:pPr marL="342900" lvl="0" indent="-239204" algn="l" rtl="0">
              <a:spcBef>
                <a:spcPts val="578"/>
              </a:spcBef>
              <a:spcAft>
                <a:spcPts val="0"/>
              </a:spcAft>
              <a:buClr>
                <a:schemeClr val="dk1"/>
              </a:buClr>
              <a:buSzPts val="1633"/>
              <a:buNone/>
            </a:pPr>
            <a:endParaRPr sz="1633"/>
          </a:p>
          <a:p>
            <a:pPr marL="342900" lvl="0" indent="-239204" algn="l" rtl="0">
              <a:spcBef>
                <a:spcPts val="327"/>
              </a:spcBef>
              <a:spcAft>
                <a:spcPts val="0"/>
              </a:spcAft>
              <a:buClr>
                <a:schemeClr val="dk1"/>
              </a:buClr>
              <a:buSzPts val="1633"/>
              <a:buNone/>
            </a:pPr>
            <a:endParaRPr sz="1633"/>
          </a:p>
        </p:txBody>
      </p:sp>
      <p:pic>
        <p:nvPicPr>
          <p:cNvPr id="151" name="Google Shape;151;p10"/>
          <p:cNvPicPr preferRelativeResize="0"/>
          <p:nvPr/>
        </p:nvPicPr>
        <p:blipFill rotWithShape="1">
          <a:blip r:embed="rId3">
            <a:alphaModFix/>
          </a:blip>
          <a:srcRect/>
          <a:stretch/>
        </p:blipFill>
        <p:spPr>
          <a:xfrm>
            <a:off x="6844281" y="2126621"/>
            <a:ext cx="1991110" cy="2952251"/>
          </a:xfrm>
          <a:prstGeom prst="rect">
            <a:avLst/>
          </a:prstGeom>
          <a:noFill/>
          <a:ln>
            <a:noFill/>
          </a:ln>
        </p:spPr>
      </p:pic>
      <p:sp>
        <p:nvSpPr>
          <p:cNvPr id="152" name="Google Shape;152;p10"/>
          <p:cNvSpPr txBox="1"/>
          <p:nvPr/>
        </p:nvSpPr>
        <p:spPr>
          <a:xfrm>
            <a:off x="7311926" y="5113848"/>
            <a:ext cx="1098378"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MAPE-K loop</a:t>
            </a:r>
            <a:endParaRPr/>
          </a:p>
        </p:txBody>
      </p:sp>
      <p:pic>
        <p:nvPicPr>
          <p:cNvPr id="153" name="Google Shape;153;p10"/>
          <p:cNvPicPr preferRelativeResize="0"/>
          <p:nvPr/>
        </p:nvPicPr>
        <p:blipFill rotWithShape="1">
          <a:blip r:embed="rId4">
            <a:alphaModFix/>
          </a:blip>
          <a:srcRect/>
          <a:stretch/>
        </p:blipFill>
        <p:spPr>
          <a:xfrm>
            <a:off x="3515213" y="3476256"/>
            <a:ext cx="3055080" cy="1824932"/>
          </a:xfrm>
          <a:prstGeom prst="rect">
            <a:avLst/>
          </a:prstGeom>
          <a:noFill/>
          <a:ln>
            <a:noFill/>
          </a:ln>
        </p:spPr>
      </p:pic>
      <p:sp>
        <p:nvSpPr>
          <p:cNvPr id="154" name="Google Shape;154;p10"/>
          <p:cNvSpPr/>
          <p:nvPr/>
        </p:nvSpPr>
        <p:spPr>
          <a:xfrm>
            <a:off x="215537" y="5518662"/>
            <a:ext cx="8928463"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rgbClr val="000000"/>
                </a:solidFill>
                <a:latin typeface="Tahoma"/>
                <a:ea typeface="Tahoma"/>
                <a:cs typeface="Tahoma"/>
                <a:sym typeface="Tahoma"/>
              </a:rPr>
              <a:t>* Markus C. Huebscher and Julie A. McCann. 2008. A survey of autonomic computing—degrees, models, and applications. ACM Comput. Surv. 40, 3, Article 7 (August 2008).</a:t>
            </a:r>
            <a:endParaRPr sz="900">
              <a:solidFill>
                <a:schemeClr val="dk1"/>
              </a:solidFill>
              <a:latin typeface="Calibri"/>
              <a:ea typeface="Calibri"/>
              <a:cs typeface="Calibri"/>
              <a:sym typeface="Calibri"/>
            </a:endParaRPr>
          </a:p>
        </p:txBody>
      </p:sp>
      <p:sp>
        <p:nvSpPr>
          <p:cNvPr id="155" name="Google Shape;155;p10"/>
          <p:cNvSpPr txBox="1"/>
          <p:nvPr/>
        </p:nvSpPr>
        <p:spPr>
          <a:xfrm>
            <a:off x="457200" y="274638"/>
            <a:ext cx="71689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38CD5"/>
              </a:buClr>
              <a:buSzPts val="3200"/>
              <a:buFont typeface="Calibri"/>
              <a:buNone/>
            </a:pPr>
            <a:r>
              <a:rPr lang="en-US" sz="3200">
                <a:solidFill>
                  <a:srgbClr val="538CD5"/>
                </a:solidFill>
                <a:latin typeface="Calibri"/>
                <a:ea typeface="Calibri"/>
                <a:cs typeface="Calibri"/>
                <a:sym typeface="Calibri"/>
              </a:rPr>
              <a:t>TS. Phạm Mạnh Linh</a:t>
            </a:r>
            <a:br>
              <a:rPr lang="en-US" sz="3200">
                <a:solidFill>
                  <a:srgbClr val="538CD5"/>
                </a:solidFill>
                <a:latin typeface="Calibri"/>
                <a:ea typeface="Calibri"/>
                <a:cs typeface="Calibri"/>
                <a:sym typeface="Calibri"/>
              </a:rPr>
            </a:br>
            <a:r>
              <a:rPr lang="en-US" sz="3200">
                <a:solidFill>
                  <a:srgbClr val="538CD5"/>
                </a:solidFill>
                <a:latin typeface="Calibri"/>
                <a:ea typeface="Calibri"/>
                <a:cs typeface="Calibri"/>
                <a:sym typeface="Calibri"/>
              </a:rPr>
              <a:t>https://uet.vnu.edu.vn/~linhmp/</a:t>
            </a:r>
            <a:endParaRPr sz="3200">
              <a:solidFill>
                <a:srgbClr val="538CD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idx="4294967295"/>
          </p:nvPr>
        </p:nvSpPr>
        <p:spPr>
          <a:xfrm>
            <a:off x="628650" y="1105580"/>
            <a:ext cx="7886700" cy="523220"/>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dk1"/>
              </a:buClr>
              <a:buSzPts val="2800"/>
              <a:buFont typeface="Calibri"/>
              <a:buNone/>
            </a:pPr>
            <a:r>
              <a:rPr lang="en-US" sz="2800"/>
              <a:t>Precision (Smart) Agriculture</a:t>
            </a:r>
            <a:endParaRPr/>
          </a:p>
        </p:txBody>
      </p:sp>
      <p:sp>
        <p:nvSpPr>
          <p:cNvPr id="162" name="Google Shape;162;p12"/>
          <p:cNvSpPr txBox="1">
            <a:spLocks noGrp="1"/>
          </p:cNvSpPr>
          <p:nvPr>
            <p:ph type="body" idx="4294967295"/>
          </p:nvPr>
        </p:nvSpPr>
        <p:spPr>
          <a:xfrm>
            <a:off x="638108" y="1525565"/>
            <a:ext cx="5754211" cy="6869188"/>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Clr>
                <a:srgbClr val="C00D2D"/>
              </a:buClr>
              <a:buSzPts val="810"/>
              <a:buFont typeface="Noto Sans Symbols"/>
              <a:buChar char="●"/>
            </a:pPr>
            <a:r>
              <a:rPr lang="en-US" sz="1800">
                <a:latin typeface="Verdana"/>
                <a:ea typeface="Verdana"/>
                <a:cs typeface="Verdana"/>
                <a:sym typeface="Verdana"/>
              </a:rPr>
              <a:t>Precision Feeding</a:t>
            </a:r>
            <a:endParaRPr sz="1800">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A decision support system (DSS) improving</a:t>
            </a:r>
            <a:endParaRPr sz="1225">
              <a:latin typeface="Verdana"/>
              <a:ea typeface="Verdana"/>
              <a:cs typeface="Verdana"/>
              <a:sym typeface="Verdana"/>
            </a:endParaRPr>
          </a:p>
          <a:p>
            <a:pPr marL="0" lvl="1" indent="0" algn="l" rtl="0">
              <a:spcBef>
                <a:spcPts val="772"/>
              </a:spcBef>
              <a:spcAft>
                <a:spcPts val="0"/>
              </a:spcAft>
              <a:buClr>
                <a:srgbClr val="C00D2D"/>
              </a:buClr>
              <a:buSzPts val="919"/>
              <a:buNone/>
            </a:pPr>
            <a:r>
              <a:rPr lang="en-US" sz="1225">
                <a:latin typeface="Verdana"/>
                <a:ea typeface="Verdana"/>
                <a:cs typeface="Verdana"/>
                <a:sym typeface="Verdana"/>
              </a:rPr>
              <a:t>  animal’s welfare and productivity</a:t>
            </a:r>
            <a:endParaRPr sz="1225">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Precision feeder + IoT sensors</a:t>
            </a:r>
            <a:endParaRPr sz="1225">
              <a:latin typeface="Verdana"/>
              <a:ea typeface="Verdana"/>
              <a:cs typeface="Verdana"/>
              <a:sym typeface="Verdana"/>
            </a:endParaRPr>
          </a:p>
          <a:p>
            <a:pPr marL="0" lvl="1" indent="-58340" algn="l" rtl="0">
              <a:spcBef>
                <a:spcPts val="772"/>
              </a:spcBef>
              <a:spcAft>
                <a:spcPts val="0"/>
              </a:spcAft>
              <a:buClr>
                <a:srgbClr val="C00D2D"/>
              </a:buClr>
              <a:buSzPts val="919"/>
              <a:buFont typeface="Noto Sans Symbols"/>
              <a:buChar char="–"/>
            </a:pPr>
            <a:r>
              <a:rPr lang="en-US" sz="1225">
                <a:latin typeface="Verdana"/>
                <a:ea typeface="Verdana"/>
                <a:cs typeface="Verdana"/>
                <a:sym typeface="Verdana"/>
              </a:rPr>
              <a:t> Input: feed intake, temperature, moisture…</a:t>
            </a:r>
            <a:endParaRPr/>
          </a:p>
          <a:p>
            <a:pPr marL="342900" lvl="0" indent="-342900" algn="l" rtl="0">
              <a:spcBef>
                <a:spcPts val="772"/>
              </a:spcBef>
              <a:spcAft>
                <a:spcPts val="0"/>
              </a:spcAft>
              <a:buClr>
                <a:srgbClr val="C00D2D"/>
              </a:buClr>
              <a:buSzPts val="1347"/>
              <a:buChar char="•"/>
            </a:pPr>
            <a:r>
              <a:rPr lang="en-US" sz="1796">
                <a:latin typeface="Verdana"/>
                <a:ea typeface="Verdana"/>
                <a:cs typeface="Verdana"/>
                <a:sym typeface="Verdana"/>
              </a:rPr>
              <a:t>Applications</a:t>
            </a:r>
            <a:endParaRPr/>
          </a:p>
          <a:p>
            <a:pPr marL="0" lvl="1" indent="-71294" algn="l" rtl="0">
              <a:spcBef>
                <a:spcPts val="772"/>
              </a:spcBef>
              <a:spcAft>
                <a:spcPts val="0"/>
              </a:spcAft>
              <a:buClr>
                <a:srgbClr val="C00D2D"/>
              </a:buClr>
              <a:buSzPts val="1123"/>
              <a:buFont typeface="Noto Sans Symbols"/>
              <a:buChar char="–"/>
            </a:pPr>
            <a:r>
              <a:rPr lang="en-US" sz="1497">
                <a:latin typeface="Verdana"/>
                <a:ea typeface="Verdana"/>
                <a:cs typeface="Verdana"/>
                <a:sym typeface="Verdana"/>
              </a:rPr>
              <a:t> </a:t>
            </a:r>
            <a:r>
              <a:rPr lang="en-US" sz="1223">
                <a:latin typeface="Verdana"/>
                <a:ea typeface="Verdana"/>
                <a:cs typeface="Verdana"/>
                <a:sym typeface="Verdana"/>
              </a:rPr>
              <a:t>Increasing animal’s productivity</a:t>
            </a:r>
            <a:endParaRPr sz="1223">
              <a:latin typeface="Verdana"/>
              <a:ea typeface="Verdana"/>
              <a:cs typeface="Verdana"/>
              <a:sym typeface="Verdana"/>
            </a:endParaRPr>
          </a:p>
          <a:p>
            <a:pPr marL="0" lvl="1" indent="-58245" algn="l" rtl="0">
              <a:spcBef>
                <a:spcPts val="772"/>
              </a:spcBef>
              <a:spcAft>
                <a:spcPts val="0"/>
              </a:spcAft>
              <a:buClr>
                <a:srgbClr val="C00D2D"/>
              </a:buClr>
              <a:buSzPts val="917"/>
              <a:buFont typeface="Noto Sans Symbols"/>
              <a:buChar char="–"/>
            </a:pPr>
            <a:r>
              <a:rPr lang="en-US" sz="1223">
                <a:latin typeface="Verdana"/>
                <a:ea typeface="Verdana"/>
                <a:cs typeface="Verdana"/>
                <a:sym typeface="Verdana"/>
              </a:rPr>
              <a:t> Supporting for breeding programs</a:t>
            </a:r>
            <a:endParaRPr/>
          </a:p>
          <a:p>
            <a:pPr marL="0" lvl="1" indent="-58245" algn="l" rtl="0">
              <a:spcBef>
                <a:spcPts val="772"/>
              </a:spcBef>
              <a:spcAft>
                <a:spcPts val="0"/>
              </a:spcAft>
              <a:buClr>
                <a:srgbClr val="C00D2D"/>
              </a:buClr>
              <a:buSzPts val="917"/>
              <a:buFont typeface="Noto Sans Symbols"/>
              <a:buChar char="–"/>
            </a:pPr>
            <a:r>
              <a:rPr lang="en-US" sz="1223">
                <a:latin typeface="Verdana"/>
                <a:ea typeface="Verdana"/>
                <a:cs typeface="Verdana"/>
                <a:sym typeface="Verdana"/>
              </a:rPr>
              <a:t> Preventing diseases </a:t>
            </a:r>
            <a:endParaRPr/>
          </a:p>
          <a:p>
            <a:pPr marL="0" lvl="1" indent="-58245" algn="l" rtl="0">
              <a:spcBef>
                <a:spcPts val="772"/>
              </a:spcBef>
              <a:spcAft>
                <a:spcPts val="0"/>
              </a:spcAft>
              <a:buClr>
                <a:srgbClr val="C00D2D"/>
              </a:buClr>
              <a:buSzPts val="917"/>
              <a:buFont typeface="Noto Sans Symbols"/>
              <a:buChar char="–"/>
            </a:pPr>
            <a:r>
              <a:rPr lang="en-US" sz="1223">
                <a:latin typeface="Verdana"/>
                <a:ea typeface="Verdana"/>
                <a:cs typeface="Verdana"/>
                <a:sym typeface="Verdana"/>
              </a:rPr>
              <a:t> Exploiting and discovering animal’s behaviours</a:t>
            </a:r>
            <a:endParaRPr sz="1223">
              <a:latin typeface="Verdana"/>
              <a:ea typeface="Verdana"/>
              <a:cs typeface="Verdana"/>
              <a:sym typeface="Verdana"/>
            </a:endParaRPr>
          </a:p>
          <a:p>
            <a:pPr marL="0" lvl="1" indent="-58245" algn="l" rtl="0">
              <a:spcBef>
                <a:spcPts val="772"/>
              </a:spcBef>
              <a:spcAft>
                <a:spcPts val="0"/>
              </a:spcAft>
              <a:buClr>
                <a:srgbClr val="C00D2D"/>
              </a:buClr>
              <a:buSzPts val="917"/>
              <a:buFont typeface="Noto Sans Symbols"/>
              <a:buChar char="–"/>
            </a:pPr>
            <a:r>
              <a:rPr lang="en-US" sz="1223">
                <a:latin typeface="Verdana"/>
                <a:ea typeface="Verdana"/>
                <a:cs typeface="Verdana"/>
                <a:sym typeface="Verdana"/>
              </a:rPr>
              <a:t> …</a:t>
            </a:r>
            <a:endParaRPr/>
          </a:p>
          <a:p>
            <a:pPr marL="0" lvl="1" indent="0" algn="l" rtl="0">
              <a:spcBef>
                <a:spcPts val="772"/>
              </a:spcBef>
              <a:spcAft>
                <a:spcPts val="0"/>
              </a:spcAft>
              <a:buClr>
                <a:srgbClr val="C00D2D"/>
              </a:buClr>
              <a:buSzPts val="917"/>
              <a:buFont typeface="Noto Sans Symbols"/>
              <a:buNone/>
            </a:pPr>
            <a:endParaRPr sz="1223">
              <a:latin typeface="Verdana"/>
              <a:ea typeface="Verdana"/>
              <a:cs typeface="Verdana"/>
              <a:sym typeface="Verdana"/>
            </a:endParaRPr>
          </a:p>
          <a:p>
            <a:pPr marL="0" lvl="1" indent="0" algn="l" rtl="0">
              <a:spcBef>
                <a:spcPts val="772"/>
              </a:spcBef>
              <a:spcAft>
                <a:spcPts val="0"/>
              </a:spcAft>
              <a:buClr>
                <a:srgbClr val="C00D2D"/>
              </a:buClr>
              <a:buSzPts val="917"/>
              <a:buFont typeface="Noto Sans Symbols"/>
              <a:buNone/>
            </a:pPr>
            <a:endParaRPr sz="1223">
              <a:latin typeface="Verdana"/>
              <a:ea typeface="Verdana"/>
              <a:cs typeface="Verdana"/>
              <a:sym typeface="Verdana"/>
            </a:endParaRPr>
          </a:p>
          <a:p>
            <a:pPr marL="0" lvl="0" indent="0" algn="l" rtl="0">
              <a:spcBef>
                <a:spcPts val="640"/>
              </a:spcBef>
              <a:spcAft>
                <a:spcPts val="0"/>
              </a:spcAft>
              <a:buClr>
                <a:srgbClr val="C00D2D"/>
              </a:buClr>
              <a:buSzPts val="1440"/>
              <a:buNone/>
            </a:pPr>
            <a:endParaRPr/>
          </a:p>
          <a:p>
            <a:pPr marL="342900" lvl="0" indent="-251459" algn="l" rtl="0">
              <a:spcBef>
                <a:spcPts val="640"/>
              </a:spcBef>
              <a:spcAft>
                <a:spcPts val="0"/>
              </a:spcAft>
              <a:buClr>
                <a:srgbClr val="C00D2D"/>
              </a:buClr>
              <a:buSzPts val="1440"/>
              <a:buFont typeface="Noto Sans Symbols"/>
              <a:buNone/>
            </a:pPr>
            <a:endParaRPr/>
          </a:p>
          <a:p>
            <a:pPr marL="0" lvl="1" indent="0" algn="l" rtl="0">
              <a:spcBef>
                <a:spcPts val="772"/>
              </a:spcBef>
              <a:spcAft>
                <a:spcPts val="0"/>
              </a:spcAft>
              <a:buClr>
                <a:schemeClr val="dk1"/>
              </a:buClr>
              <a:buSzPts val="2800"/>
              <a:buNone/>
            </a:pPr>
            <a:endParaRPr b="1">
              <a:latin typeface="Verdana"/>
              <a:ea typeface="Verdana"/>
              <a:cs typeface="Verdana"/>
              <a:sym typeface="Verdana"/>
            </a:endParaRPr>
          </a:p>
          <a:p>
            <a:pPr marL="0" lvl="1" indent="0" algn="l" rtl="0">
              <a:spcBef>
                <a:spcPts val="772"/>
              </a:spcBef>
              <a:spcAft>
                <a:spcPts val="0"/>
              </a:spcAft>
              <a:buClr>
                <a:schemeClr val="dk1"/>
              </a:buClr>
              <a:buSzPts val="2800"/>
              <a:buNone/>
            </a:pPr>
            <a:endParaRPr>
              <a:latin typeface="Verdana"/>
              <a:ea typeface="Verdana"/>
              <a:cs typeface="Verdana"/>
              <a:sym typeface="Verdana"/>
            </a:endParaRPr>
          </a:p>
          <a:p>
            <a:pPr marL="342900" lvl="0" indent="-239204" algn="l" rtl="0">
              <a:spcBef>
                <a:spcPts val="578"/>
              </a:spcBef>
              <a:spcAft>
                <a:spcPts val="0"/>
              </a:spcAft>
              <a:buClr>
                <a:schemeClr val="dk1"/>
              </a:buClr>
              <a:buSzPts val="1633"/>
              <a:buNone/>
            </a:pPr>
            <a:endParaRPr sz="1633"/>
          </a:p>
          <a:p>
            <a:pPr marL="342900" lvl="0" indent="-239204" algn="l" rtl="0">
              <a:spcBef>
                <a:spcPts val="327"/>
              </a:spcBef>
              <a:spcAft>
                <a:spcPts val="0"/>
              </a:spcAft>
              <a:buClr>
                <a:schemeClr val="dk1"/>
              </a:buClr>
              <a:buSzPts val="1633"/>
              <a:buNone/>
            </a:pPr>
            <a:endParaRPr sz="1633"/>
          </a:p>
        </p:txBody>
      </p:sp>
      <p:sp>
        <p:nvSpPr>
          <p:cNvPr id="163" name="Google Shape;163;p12"/>
          <p:cNvSpPr txBox="1"/>
          <p:nvPr/>
        </p:nvSpPr>
        <p:spPr>
          <a:xfrm>
            <a:off x="5545908" y="4277977"/>
            <a:ext cx="1968809"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50">
                <a:solidFill>
                  <a:schemeClr val="dk1"/>
                </a:solidFill>
                <a:latin typeface="Calibri"/>
                <a:ea typeface="Calibri"/>
                <a:cs typeface="Calibri"/>
                <a:sym typeface="Calibri"/>
              </a:rPr>
              <a:t>Precision Feeding System</a:t>
            </a:r>
            <a:endParaRPr/>
          </a:p>
        </p:txBody>
      </p:sp>
      <p:pic>
        <p:nvPicPr>
          <p:cNvPr id="164" name="Google Shape;164;p12"/>
          <p:cNvPicPr preferRelativeResize="0"/>
          <p:nvPr/>
        </p:nvPicPr>
        <p:blipFill rotWithShape="1">
          <a:blip r:embed="rId3">
            <a:alphaModFix/>
          </a:blip>
          <a:srcRect/>
          <a:stretch/>
        </p:blipFill>
        <p:spPr>
          <a:xfrm>
            <a:off x="4583782" y="1766826"/>
            <a:ext cx="4478219" cy="2649650"/>
          </a:xfrm>
          <a:prstGeom prst="rect">
            <a:avLst/>
          </a:prstGeom>
          <a:noFill/>
          <a:ln>
            <a:noFill/>
          </a:ln>
        </p:spPr>
      </p:pic>
      <p:pic>
        <p:nvPicPr>
          <p:cNvPr id="165" name="Google Shape;165;p12"/>
          <p:cNvPicPr preferRelativeResize="0"/>
          <p:nvPr/>
        </p:nvPicPr>
        <p:blipFill rotWithShape="1">
          <a:blip r:embed="rId4">
            <a:alphaModFix/>
          </a:blip>
          <a:srcRect/>
          <a:stretch/>
        </p:blipFill>
        <p:spPr>
          <a:xfrm>
            <a:off x="2915816" y="4797152"/>
            <a:ext cx="2025288" cy="1406312"/>
          </a:xfrm>
          <a:prstGeom prst="rect">
            <a:avLst/>
          </a:prstGeom>
          <a:noFill/>
          <a:ln>
            <a:noFill/>
          </a:ln>
        </p:spPr>
      </p:pic>
      <p:sp>
        <p:nvSpPr>
          <p:cNvPr id="166" name="Google Shape;166;p12"/>
          <p:cNvSpPr txBox="1"/>
          <p:nvPr/>
        </p:nvSpPr>
        <p:spPr>
          <a:xfrm>
            <a:off x="457200" y="274638"/>
            <a:ext cx="71689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38CD5"/>
              </a:buClr>
              <a:buSzPts val="3200"/>
              <a:buFont typeface="Calibri"/>
              <a:buNone/>
            </a:pPr>
            <a:r>
              <a:rPr lang="en-US" sz="3200">
                <a:solidFill>
                  <a:srgbClr val="538CD5"/>
                </a:solidFill>
                <a:latin typeface="Calibri"/>
                <a:ea typeface="Calibri"/>
                <a:cs typeface="Calibri"/>
                <a:sym typeface="Calibri"/>
              </a:rPr>
              <a:t>TS. Phạm Mạnh Linh</a:t>
            </a:r>
            <a:br>
              <a:rPr lang="en-US" sz="3200">
                <a:solidFill>
                  <a:srgbClr val="538CD5"/>
                </a:solidFill>
                <a:latin typeface="Calibri"/>
                <a:ea typeface="Calibri"/>
                <a:cs typeface="Calibri"/>
                <a:sym typeface="Calibri"/>
              </a:rPr>
            </a:br>
            <a:r>
              <a:rPr lang="en-US" sz="3200">
                <a:solidFill>
                  <a:srgbClr val="538CD5"/>
                </a:solidFill>
                <a:latin typeface="Calibri"/>
                <a:ea typeface="Calibri"/>
                <a:cs typeface="Calibri"/>
                <a:sym typeface="Calibri"/>
              </a:rPr>
              <a:t>https://uet.vnu.edu.vn/~linhmp/</a:t>
            </a:r>
            <a:endParaRPr sz="3200">
              <a:solidFill>
                <a:srgbClr val="538CD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dirty="0"/>
              <a:t>TS. </a:t>
            </a:r>
            <a:r>
              <a:rPr lang="en-US" dirty="0" err="1"/>
              <a:t>Nguyễn</a:t>
            </a:r>
            <a:r>
              <a:rPr lang="en-US" dirty="0"/>
              <a:t> </a:t>
            </a:r>
            <a:r>
              <a:rPr lang="en-US" dirty="0" err="1"/>
              <a:t>Ngọc</a:t>
            </a:r>
            <a:r>
              <a:rPr lang="en-US" dirty="0"/>
              <a:t> </a:t>
            </a:r>
            <a:r>
              <a:rPr lang="en-US" dirty="0" err="1"/>
              <a:t>Tân</a:t>
            </a:r>
            <a:br>
              <a:rPr lang="en-US" dirty="0"/>
            </a:br>
            <a:r>
              <a:rPr lang="en-US" dirty="0" err="1"/>
              <a:t>tan.nguyen@vnu.edu.vn</a:t>
            </a:r>
            <a:r>
              <a:rPr lang="en-US" dirty="0"/>
              <a:t>/0904183123</a:t>
            </a:r>
            <a:endParaRPr dirty="0"/>
          </a:p>
        </p:txBody>
      </p:sp>
      <p:sp>
        <p:nvSpPr>
          <p:cNvPr id="137" name="Google Shape;137;p8"/>
          <p:cNvSpPr txBox="1">
            <a:spLocks noGrp="1"/>
          </p:cNvSpPr>
          <p:nvPr>
            <p:ph type="body" idx="1"/>
          </p:nvPr>
        </p:nvSpPr>
        <p:spPr>
          <a:xfrm>
            <a:off x="446856" y="1484784"/>
            <a:ext cx="8229600" cy="4525963"/>
          </a:xfrm>
          <a:prstGeom prst="rect">
            <a:avLst/>
          </a:prstGeom>
          <a:noFill/>
          <a:ln>
            <a:noFill/>
          </a:ln>
        </p:spPr>
        <p:txBody>
          <a:bodyPr spcFirstLastPara="1" wrap="square" lIns="91425" tIns="45700" rIns="91425" bIns="45700" anchor="t" anchorCtr="0">
            <a:normAutofit/>
          </a:bodyPr>
          <a:lstStyle/>
          <a:p>
            <a:pPr marL="457200" lvl="0" indent="-457200" algn="just" rtl="0">
              <a:lnSpc>
                <a:spcPct val="120000"/>
              </a:lnSpc>
              <a:spcBef>
                <a:spcPts val="0"/>
              </a:spcBef>
              <a:spcAft>
                <a:spcPts val="0"/>
              </a:spcAft>
              <a:buClr>
                <a:srgbClr val="17365D"/>
              </a:buClr>
              <a:buSzPts val="2000"/>
              <a:buFont typeface="Calibri"/>
              <a:buAutoNum type="arabicPeriod"/>
            </a:pPr>
            <a:r>
              <a:rPr lang="en-US" sz="2000" dirty="0"/>
              <a:t>Cloud System and Applications</a:t>
            </a:r>
            <a:endParaRPr dirty="0"/>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Advanced wireless communications such as 5G/6G, UAV-enabled Communications, Non-Terrestrial Networks, .etc. </a:t>
            </a:r>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Multi-access Edge Computing</a:t>
            </a:r>
            <a:endParaRPr sz="2000" dirty="0"/>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IoT and Its Applications</a:t>
            </a:r>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Game theory, AI/Deep Learning for wireless communications: Federated Learning, Transfer Learning</a:t>
            </a:r>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Blockchain for wireless communications</a:t>
            </a:r>
          </a:p>
          <a:p>
            <a:pPr marL="457200" lvl="0" indent="-457200" algn="just" rtl="0">
              <a:lnSpc>
                <a:spcPct val="120000"/>
              </a:lnSpc>
              <a:spcBef>
                <a:spcPts val="400"/>
              </a:spcBef>
              <a:spcAft>
                <a:spcPts val="0"/>
              </a:spcAft>
              <a:buClr>
                <a:srgbClr val="17365D"/>
              </a:buClr>
              <a:buSzPts val="2000"/>
              <a:buFont typeface="Calibri"/>
              <a:buAutoNum type="arabicPeriod"/>
            </a:pPr>
            <a:r>
              <a:rPr lang="en-US" sz="2000" dirty="0"/>
              <a:t>Digital Twin for 6G, Network Function Virtualization (NFV)</a:t>
            </a:r>
            <a:endParaRPr dirty="0"/>
          </a:p>
          <a:p>
            <a:pPr marL="457200" lvl="1" indent="0" algn="just" rtl="0">
              <a:lnSpc>
                <a:spcPct val="120000"/>
              </a:lnSpc>
              <a:spcBef>
                <a:spcPts val="400"/>
              </a:spcBef>
              <a:spcAft>
                <a:spcPts val="0"/>
              </a:spcAft>
              <a:buClr>
                <a:schemeClr val="dk1"/>
              </a:buClr>
              <a:buSzPts val="2000"/>
              <a:buNone/>
            </a:pPr>
            <a:endParaRPr sz="2000" dirty="0"/>
          </a:p>
        </p:txBody>
      </p:sp>
    </p:spTree>
    <p:extLst>
      <p:ext uri="{BB962C8B-B14F-4D97-AF65-F5344CB8AC3E}">
        <p14:creationId xmlns:p14="http://schemas.microsoft.com/office/powerpoint/2010/main" val="181787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body" idx="4294967295"/>
          </p:nvPr>
        </p:nvSpPr>
        <p:spPr>
          <a:xfrm>
            <a:off x="0" y="1556792"/>
            <a:ext cx="9540600" cy="5095500"/>
          </a:xfrm>
          <a:prstGeom prst="rect">
            <a:avLst/>
          </a:prstGeom>
          <a:noFill/>
          <a:ln>
            <a:noFill/>
          </a:ln>
        </p:spPr>
        <p:txBody>
          <a:bodyPr spcFirstLastPara="1" wrap="square" lIns="91425" tIns="45700" rIns="91425" bIns="45700" anchor="t" anchorCtr="0">
            <a:spAutoFit/>
          </a:bodyPr>
          <a:lstStyle/>
          <a:p>
            <a:pPr marL="0" lvl="1" indent="-147637" algn="l" rtl="0">
              <a:spcBef>
                <a:spcPts val="0"/>
              </a:spcBef>
              <a:spcAft>
                <a:spcPts val="0"/>
              </a:spcAft>
              <a:buClr>
                <a:srgbClr val="C00D2D"/>
              </a:buClr>
              <a:buSzPts val="2325"/>
              <a:buFont typeface="Noto Sans Symbols"/>
              <a:buChar char="–"/>
            </a:pPr>
            <a:r>
              <a:rPr lang="en-US" sz="3100">
                <a:latin typeface="Times New Roman"/>
                <a:ea typeface="Times New Roman"/>
                <a:cs typeface="Times New Roman"/>
                <a:sym typeface="Times New Roman"/>
              </a:rPr>
              <a:t> Thầy Hồ Đắc Phương (hodacphuong@gmail.com)</a:t>
            </a:r>
            <a:endParaRPr sz="3100">
              <a:latin typeface="Times New Roman"/>
              <a:ea typeface="Times New Roman"/>
              <a:cs typeface="Times New Roman"/>
              <a:sym typeface="Times New Roman"/>
            </a:endParaRPr>
          </a:p>
          <a:p>
            <a:pPr marL="0" lvl="1" indent="-147637" algn="l" rtl="0">
              <a:spcBef>
                <a:spcPts val="772"/>
              </a:spcBef>
              <a:spcAft>
                <a:spcPts val="0"/>
              </a:spcAft>
              <a:buClr>
                <a:srgbClr val="C00D2D"/>
              </a:buClr>
              <a:buSzPts val="2325"/>
              <a:buFont typeface="Noto Sans Symbols"/>
              <a:buChar char="–"/>
            </a:pPr>
            <a:r>
              <a:rPr lang="en-US" sz="3100">
                <a:latin typeface="Times New Roman"/>
                <a:ea typeface="Times New Roman"/>
                <a:cs typeface="Times New Roman"/>
                <a:sym typeface="Times New Roman"/>
              </a:rPr>
              <a:t> Cô Đào Minh Thư (daominhthu@gmail.com)</a:t>
            </a:r>
            <a:endParaRPr/>
          </a:p>
          <a:p>
            <a:pPr marL="0" lvl="1" indent="-147637" algn="l" rtl="0">
              <a:spcBef>
                <a:spcPts val="772"/>
              </a:spcBef>
              <a:spcAft>
                <a:spcPts val="0"/>
              </a:spcAft>
              <a:buClr>
                <a:srgbClr val="C00D2D"/>
              </a:buClr>
              <a:buSzPts val="2325"/>
              <a:buFont typeface="Noto Sans Symbols"/>
              <a:buChar char="–"/>
            </a:pPr>
            <a:r>
              <a:rPr lang="en-US" sz="3100">
                <a:latin typeface="Times New Roman"/>
                <a:ea typeface="Times New Roman"/>
                <a:cs typeface="Times New Roman"/>
                <a:sym typeface="Times New Roman"/>
              </a:rPr>
              <a:t> Cô Ngô Lê Minh (minhnl@vnu.edu.vn)</a:t>
            </a:r>
            <a:endParaRPr sz="3100">
              <a:latin typeface="Times New Roman"/>
              <a:ea typeface="Times New Roman"/>
              <a:cs typeface="Times New Roman"/>
              <a:sym typeface="Times New Roman"/>
            </a:endParaRPr>
          </a:p>
          <a:p>
            <a:pPr marL="0" lvl="0" indent="0" algn="l" rtl="0">
              <a:spcBef>
                <a:spcPts val="620"/>
              </a:spcBef>
              <a:spcAft>
                <a:spcPts val="0"/>
              </a:spcAft>
              <a:buClr>
                <a:srgbClr val="C00D2D"/>
              </a:buClr>
              <a:buSzPts val="1395"/>
              <a:buNone/>
            </a:pPr>
            <a:endParaRPr sz="3100"/>
          </a:p>
          <a:p>
            <a:pPr marL="342900" lvl="0" indent="-254317" algn="l" rtl="0">
              <a:spcBef>
                <a:spcPts val="620"/>
              </a:spcBef>
              <a:spcAft>
                <a:spcPts val="0"/>
              </a:spcAft>
              <a:buClr>
                <a:srgbClr val="C00D2D"/>
              </a:buClr>
              <a:buSzPts val="1395"/>
              <a:buFont typeface="Noto Sans Symbols"/>
              <a:buNone/>
            </a:pPr>
            <a:endParaRPr sz="3100"/>
          </a:p>
          <a:p>
            <a:pPr marL="0" lvl="1" indent="0" algn="l" rtl="0">
              <a:spcBef>
                <a:spcPts val="772"/>
              </a:spcBef>
              <a:spcAft>
                <a:spcPts val="0"/>
              </a:spcAft>
              <a:buClr>
                <a:schemeClr val="dk1"/>
              </a:buClr>
              <a:buSzPts val="3100"/>
              <a:buNone/>
            </a:pPr>
            <a:endParaRPr sz="3100" b="1">
              <a:latin typeface="Verdana"/>
              <a:ea typeface="Verdana"/>
              <a:cs typeface="Verdana"/>
              <a:sym typeface="Verdana"/>
            </a:endParaRPr>
          </a:p>
          <a:p>
            <a:pPr marL="0" lvl="1" indent="0" algn="l" rtl="0">
              <a:spcBef>
                <a:spcPts val="772"/>
              </a:spcBef>
              <a:spcAft>
                <a:spcPts val="0"/>
              </a:spcAft>
              <a:buClr>
                <a:schemeClr val="dk1"/>
              </a:buClr>
              <a:buSzPts val="3100"/>
              <a:buNone/>
            </a:pPr>
            <a:endParaRPr sz="3100">
              <a:latin typeface="Verdana"/>
              <a:ea typeface="Verdana"/>
              <a:cs typeface="Verdana"/>
              <a:sym typeface="Verdana"/>
            </a:endParaRPr>
          </a:p>
          <a:p>
            <a:pPr marL="342900" lvl="0" indent="-146050" algn="l" rtl="0">
              <a:spcBef>
                <a:spcPts val="578"/>
              </a:spcBef>
              <a:spcAft>
                <a:spcPts val="0"/>
              </a:spcAft>
              <a:buClr>
                <a:schemeClr val="dk1"/>
              </a:buClr>
              <a:buSzPts val="3100"/>
              <a:buNone/>
            </a:pPr>
            <a:endParaRPr sz="3100"/>
          </a:p>
          <a:p>
            <a:pPr marL="342900" lvl="0" indent="-146050" algn="l" rtl="0">
              <a:spcBef>
                <a:spcPts val="620"/>
              </a:spcBef>
              <a:spcAft>
                <a:spcPts val="0"/>
              </a:spcAft>
              <a:buClr>
                <a:schemeClr val="dk1"/>
              </a:buClr>
              <a:buSzPts val="3100"/>
              <a:buNone/>
            </a:pPr>
            <a:endParaRPr sz="3100"/>
          </a:p>
        </p:txBody>
      </p:sp>
      <p:sp>
        <p:nvSpPr>
          <p:cNvPr id="173" name="Google Shape;173;p13"/>
          <p:cNvSpPr txBox="1"/>
          <p:nvPr/>
        </p:nvSpPr>
        <p:spPr>
          <a:xfrm>
            <a:off x="457200" y="274638"/>
            <a:ext cx="7168900" cy="1143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538CD5"/>
              </a:buClr>
              <a:buSzPts val="3200"/>
              <a:buFont typeface="Calibri"/>
              <a:buNone/>
            </a:pPr>
            <a:r>
              <a:rPr lang="en-US" sz="3200">
                <a:solidFill>
                  <a:srgbClr val="538CD5"/>
                </a:solidFill>
                <a:latin typeface="Calibri"/>
                <a:ea typeface="Calibri"/>
                <a:cs typeface="Calibri"/>
                <a:sym typeface="Calibri"/>
              </a:rPr>
              <a:t>Các thầy cô khác có thể nhận đăng ký KLTN của bộ môn</a:t>
            </a:r>
            <a:endParaRPr sz="3200">
              <a:solidFill>
                <a:srgbClr val="538CD5"/>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1043608" y="2492896"/>
            <a:ext cx="71689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38CD5"/>
              </a:buClr>
              <a:buSzPts val="6000"/>
              <a:buFont typeface="Calibri"/>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38CD5"/>
              </a:buClr>
              <a:buSzPts val="3600"/>
              <a:buFont typeface="Calibri"/>
              <a:buNone/>
            </a:pPr>
            <a:r>
              <a:rPr lang="en-US"/>
              <a:t>Thông tin giảng viên</a:t>
            </a:r>
            <a:endParaRPr/>
          </a:p>
        </p:txBody>
      </p:sp>
      <p:sp>
        <p:nvSpPr>
          <p:cNvPr id="96" name="Google Shape;9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538CD5"/>
              </a:buClr>
              <a:buSzPts val="2800"/>
              <a:buChar char="•"/>
            </a:pPr>
            <a:r>
              <a:rPr lang="en-US">
                <a:solidFill>
                  <a:srgbClr val="538CD5"/>
                </a:solidFill>
              </a:rPr>
              <a:t>PGS. TS. Nguyễn Hoài Sơn</a:t>
            </a:r>
            <a:endParaRPr/>
          </a:p>
          <a:p>
            <a:pPr marL="742950" lvl="1" indent="-285750" algn="l" rtl="0">
              <a:spcBef>
                <a:spcPts val="560"/>
              </a:spcBef>
              <a:spcAft>
                <a:spcPts val="0"/>
              </a:spcAft>
              <a:buClr>
                <a:schemeClr val="dk1"/>
              </a:buClr>
              <a:buSzPts val="2800"/>
              <a:buChar char="–"/>
            </a:pPr>
            <a:r>
              <a:rPr lang="en-US"/>
              <a:t>Trang Web: </a:t>
            </a:r>
            <a:r>
              <a:rPr lang="en-US" u="sng">
                <a:solidFill>
                  <a:schemeClr val="hlink"/>
                </a:solidFill>
                <a:hlinkClick r:id="rId3"/>
              </a:rPr>
              <a:t>https://uet.vnu.edu.vn/~sonnh/</a:t>
            </a:r>
            <a:endParaRPr/>
          </a:p>
          <a:p>
            <a:pPr marL="342900" lvl="0" indent="-342900" algn="l" rtl="0">
              <a:spcBef>
                <a:spcPts val="560"/>
              </a:spcBef>
              <a:spcAft>
                <a:spcPts val="0"/>
              </a:spcAft>
              <a:buClr>
                <a:srgbClr val="17365D"/>
              </a:buClr>
              <a:buSzPts val="2800"/>
              <a:buChar char="•"/>
            </a:pPr>
            <a:r>
              <a:rPr lang="en-US"/>
              <a:t>Thông tin nhóm nghiên cứu: </a:t>
            </a:r>
            <a:r>
              <a:rPr lang="en-US" u="sng">
                <a:solidFill>
                  <a:schemeClr val="hlink"/>
                </a:solidFill>
                <a:hlinkClick r:id="rId4"/>
              </a:rPr>
              <a:t>https://uet.vnu.edu.vn/~sonnh/research.html</a:t>
            </a:r>
            <a:endParaRPr/>
          </a:p>
          <a:p>
            <a:pPr marL="342900" lvl="0" indent="-165100" algn="l" rtl="0">
              <a:spcBef>
                <a:spcPts val="560"/>
              </a:spcBef>
              <a:spcAft>
                <a:spcPts val="0"/>
              </a:spcAft>
              <a:buClr>
                <a:srgbClr val="17365D"/>
              </a:buClr>
              <a:buSzPts val="2800"/>
              <a:buNone/>
            </a:pPr>
            <a:endParaRPr/>
          </a:p>
        </p:txBody>
      </p:sp>
      <p:sp>
        <p:nvSpPr>
          <p:cNvPr id="97" name="Google Shape;9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38CD5"/>
              </a:buClr>
              <a:buSzPts val="3600"/>
              <a:buFont typeface="Calibri"/>
              <a:buNone/>
            </a:pPr>
            <a:r>
              <a:rPr lang="en-US"/>
              <a:t>IoT Landscape</a:t>
            </a:r>
            <a:endParaRPr/>
          </a:p>
        </p:txBody>
      </p:sp>
      <p:sp>
        <p:nvSpPr>
          <p:cNvPr id="103" name="Google Shape;103;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04" name="Google Shape;104;p3"/>
          <p:cNvPicPr preferRelativeResize="0"/>
          <p:nvPr/>
        </p:nvPicPr>
        <p:blipFill rotWithShape="1">
          <a:blip r:embed="rId3">
            <a:alphaModFix/>
          </a:blip>
          <a:srcRect/>
          <a:stretch/>
        </p:blipFill>
        <p:spPr>
          <a:xfrm>
            <a:off x="161548" y="1497926"/>
            <a:ext cx="8806892" cy="49554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a:t>Các thách thức đối với việc triển khai các ứng dụng IoT</a:t>
            </a:r>
            <a:endParaRPr/>
          </a:p>
        </p:txBody>
      </p:sp>
      <p:sp>
        <p:nvSpPr>
          <p:cNvPr id="111" name="Google Shape;1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7365D"/>
              </a:buClr>
              <a:buSzPts val="2000"/>
              <a:buChar char="•"/>
            </a:pPr>
            <a:r>
              <a:rPr lang="en-US" sz="2000"/>
              <a:t>Đảm bảo độ tin cậy của các thiết bị IoT</a:t>
            </a:r>
            <a:endParaRPr/>
          </a:p>
          <a:p>
            <a:pPr marL="742950" lvl="1" indent="-285750" algn="l" rtl="0">
              <a:spcBef>
                <a:spcPts val="360"/>
              </a:spcBef>
              <a:spcAft>
                <a:spcPts val="0"/>
              </a:spcAft>
              <a:buClr>
                <a:schemeClr val="dk1"/>
              </a:buClr>
              <a:buSzPts val="1800"/>
              <a:buChar char="–"/>
            </a:pPr>
            <a:r>
              <a:rPr lang="en-US" sz="1800"/>
              <a:t>Độ chính xác của các dữ liệu cảm biến</a:t>
            </a:r>
            <a:endParaRPr sz="1800"/>
          </a:p>
          <a:p>
            <a:pPr marL="742950" lvl="1" indent="-285750" algn="l" rtl="0">
              <a:spcBef>
                <a:spcPts val="360"/>
              </a:spcBef>
              <a:spcAft>
                <a:spcPts val="0"/>
              </a:spcAft>
              <a:buClr>
                <a:schemeClr val="dk1"/>
              </a:buClr>
              <a:buSzPts val="1800"/>
              <a:buChar char="–"/>
            </a:pPr>
            <a:r>
              <a:rPr lang="en-US" sz="1800"/>
              <a:t>Độ bền của các thiết bị IoT</a:t>
            </a:r>
            <a:endParaRPr/>
          </a:p>
          <a:p>
            <a:pPr marL="742950" lvl="1" indent="-285750" algn="l" rtl="0">
              <a:spcBef>
                <a:spcPts val="360"/>
              </a:spcBef>
              <a:spcAft>
                <a:spcPts val="0"/>
              </a:spcAft>
              <a:buClr>
                <a:schemeClr val="dk1"/>
              </a:buClr>
              <a:buSzPts val="1800"/>
              <a:buChar char="–"/>
            </a:pPr>
            <a:r>
              <a:rPr lang="en-US" sz="1800"/>
              <a:t>Độ tin cậy của truyền thông không dây</a:t>
            </a:r>
            <a:endParaRPr sz="1800"/>
          </a:p>
          <a:p>
            <a:pPr marL="342900" lvl="0" indent="-342900" algn="l" rtl="0">
              <a:spcBef>
                <a:spcPts val="400"/>
              </a:spcBef>
              <a:spcAft>
                <a:spcPts val="0"/>
              </a:spcAft>
              <a:buClr>
                <a:srgbClr val="17365D"/>
              </a:buClr>
              <a:buSzPts val="2000"/>
              <a:buChar char="•"/>
            </a:pPr>
            <a:r>
              <a:rPr lang="en-US" sz="2000"/>
              <a:t>Lưu trữ dữ liệu lớn</a:t>
            </a:r>
            <a:endParaRPr sz="2000"/>
          </a:p>
          <a:p>
            <a:pPr marL="742950" lvl="1" indent="-285750" algn="l" rtl="0">
              <a:spcBef>
                <a:spcPts val="360"/>
              </a:spcBef>
              <a:spcAft>
                <a:spcPts val="0"/>
              </a:spcAft>
              <a:buClr>
                <a:schemeClr val="dk1"/>
              </a:buClr>
              <a:buSzPts val="1800"/>
              <a:buChar char="–"/>
            </a:pPr>
            <a:r>
              <a:rPr lang="en-US" sz="1800"/>
              <a:t>Dữ liệu thời gian thực</a:t>
            </a:r>
            <a:endParaRPr sz="1800"/>
          </a:p>
          <a:p>
            <a:pPr marL="742950" lvl="1" indent="-285750" algn="l" rtl="0">
              <a:spcBef>
                <a:spcPts val="360"/>
              </a:spcBef>
              <a:spcAft>
                <a:spcPts val="0"/>
              </a:spcAft>
              <a:buClr>
                <a:schemeClr val="dk1"/>
              </a:buClr>
              <a:buSzPts val="1800"/>
              <a:buChar char="–"/>
            </a:pPr>
            <a:r>
              <a:rPr lang="en-US" sz="1800"/>
              <a:t>Big data</a:t>
            </a:r>
            <a:endParaRPr/>
          </a:p>
          <a:p>
            <a:pPr marL="342900" lvl="0" indent="-342900" algn="l" rtl="0">
              <a:spcBef>
                <a:spcPts val="400"/>
              </a:spcBef>
              <a:spcAft>
                <a:spcPts val="0"/>
              </a:spcAft>
              <a:buClr>
                <a:srgbClr val="17365D"/>
              </a:buClr>
              <a:buSzPts val="2000"/>
              <a:buChar char="•"/>
            </a:pPr>
            <a:r>
              <a:rPr lang="en-US" sz="2000"/>
              <a:t>Phân tích, mô hình hóa phức tạp</a:t>
            </a:r>
            <a:endParaRPr sz="2000"/>
          </a:p>
          <a:p>
            <a:pPr marL="742950" lvl="1" indent="-285750" algn="l" rtl="0">
              <a:spcBef>
                <a:spcPts val="360"/>
              </a:spcBef>
              <a:spcAft>
                <a:spcPts val="0"/>
              </a:spcAft>
              <a:buClr>
                <a:schemeClr val="dk1"/>
              </a:buClr>
              <a:buSzPts val="1800"/>
              <a:buChar char="–"/>
            </a:pPr>
            <a:r>
              <a:rPr lang="en-US" sz="1800"/>
              <a:t>Phụ thuộc vào nhiều đầu vào khác nhau</a:t>
            </a:r>
            <a:endParaRPr sz="1800"/>
          </a:p>
          <a:p>
            <a:pPr marL="742950" lvl="1" indent="-285750" algn="l" rtl="0">
              <a:spcBef>
                <a:spcPts val="360"/>
              </a:spcBef>
              <a:spcAft>
                <a:spcPts val="0"/>
              </a:spcAft>
              <a:buClr>
                <a:schemeClr val="dk1"/>
              </a:buClr>
              <a:buSzPts val="1800"/>
              <a:buChar char="–"/>
            </a:pPr>
            <a:r>
              <a:rPr lang="en-US" sz="1800"/>
              <a:t>Cần khối lượng tính toán lớn để tối ưu hóa </a:t>
            </a:r>
            <a:endParaRPr/>
          </a:p>
          <a:p>
            <a:pPr marL="342900" lvl="0" indent="-342900" algn="l" rtl="0">
              <a:spcBef>
                <a:spcPts val="400"/>
              </a:spcBef>
              <a:spcAft>
                <a:spcPts val="0"/>
              </a:spcAft>
              <a:buClr>
                <a:srgbClr val="17365D"/>
              </a:buClr>
              <a:buSzPts val="2000"/>
              <a:buChar char="•"/>
            </a:pPr>
            <a:r>
              <a:rPr lang="en-US" sz="2000"/>
              <a:t>An toàn bảo mật thông tin</a:t>
            </a:r>
            <a:endParaRPr/>
          </a:p>
          <a:p>
            <a:pPr marL="742950" lvl="1" indent="-285750" algn="l" rtl="0">
              <a:spcBef>
                <a:spcPts val="360"/>
              </a:spcBef>
              <a:spcAft>
                <a:spcPts val="0"/>
              </a:spcAft>
              <a:buClr>
                <a:schemeClr val="dk1"/>
              </a:buClr>
              <a:buSzPts val="1800"/>
              <a:buChar char="–"/>
            </a:pPr>
            <a:r>
              <a:rPr lang="en-US" sz="1800"/>
              <a:t>Khả năng xử lý của thiết bị thấp</a:t>
            </a:r>
            <a:endParaRPr sz="1800"/>
          </a:p>
          <a:p>
            <a:pPr marL="342900" lvl="0" indent="-342900" algn="l" rtl="0">
              <a:spcBef>
                <a:spcPts val="400"/>
              </a:spcBef>
              <a:spcAft>
                <a:spcPts val="0"/>
              </a:spcAft>
              <a:buClr>
                <a:schemeClr val="lt1"/>
              </a:buClr>
              <a:buSzPts val="2000"/>
              <a:buChar char="•"/>
            </a:pPr>
            <a:r>
              <a:rPr lang="en-US" sz="2000">
                <a:solidFill>
                  <a:schemeClr val="lt1"/>
                </a:solidFill>
              </a:rPr>
              <a:t>Cost &lt;&gt; Benefit</a:t>
            </a:r>
            <a:endParaRPr/>
          </a:p>
          <a:p>
            <a:pPr marL="742950" lvl="1" indent="-285750" algn="l" rtl="0">
              <a:spcBef>
                <a:spcPts val="360"/>
              </a:spcBef>
              <a:spcAft>
                <a:spcPts val="0"/>
              </a:spcAft>
              <a:buClr>
                <a:schemeClr val="lt1"/>
              </a:buClr>
              <a:buSzPts val="1800"/>
              <a:buChar char="–"/>
            </a:pPr>
            <a:r>
              <a:rPr lang="en-US" sz="1800">
                <a:solidFill>
                  <a:schemeClr val="lt1"/>
                </a:solidFill>
              </a:rPr>
              <a:t>Mô hình kinh doanh mang lại lợi nhuận</a:t>
            </a:r>
            <a:endParaRPr sz="1800">
              <a:solidFill>
                <a:schemeClr val="lt1"/>
              </a:solidFill>
            </a:endParaRPr>
          </a:p>
        </p:txBody>
      </p:sp>
      <p:sp>
        <p:nvSpPr>
          <p:cNvPr id="112" name="Google Shape;11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38CD5"/>
              </a:buClr>
              <a:buSzPts val="3600"/>
              <a:buFont typeface="Calibri"/>
              <a:buNone/>
            </a:pPr>
            <a:r>
              <a:rPr lang="en-US"/>
              <a:t>Các định hướng nghiên cứu về IoT</a:t>
            </a:r>
            <a:endParaRPr/>
          </a:p>
        </p:txBody>
      </p:sp>
      <p:sp>
        <p:nvSpPr>
          <p:cNvPr id="118" name="Google Shape;118;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rgbClr val="17365D"/>
              </a:buClr>
              <a:buSzPct val="100000"/>
              <a:buChar char="•"/>
            </a:pPr>
            <a:r>
              <a:rPr lang="en-US"/>
              <a:t>IoT Platform cho nhà thông minh </a:t>
            </a:r>
            <a:endParaRPr/>
          </a:p>
          <a:p>
            <a:pPr marL="742950" lvl="1" indent="-285750" algn="l" rtl="0">
              <a:spcBef>
                <a:spcPts val="350"/>
              </a:spcBef>
              <a:spcAft>
                <a:spcPts val="0"/>
              </a:spcAft>
              <a:buClr>
                <a:schemeClr val="dk1"/>
              </a:buClr>
              <a:buSzPct val="100000"/>
              <a:buChar char="–"/>
            </a:pPr>
            <a:r>
              <a:rPr lang="en-US"/>
              <a:t>Giúp tích hợp các thiết bị và dịch vụ trong nhà thông minh một cách dễ dàng</a:t>
            </a:r>
            <a:endParaRPr/>
          </a:p>
          <a:p>
            <a:pPr marL="342900" lvl="0" indent="-342900" algn="l" rtl="0">
              <a:spcBef>
                <a:spcPts val="350"/>
              </a:spcBef>
              <a:spcAft>
                <a:spcPts val="0"/>
              </a:spcAft>
              <a:buClr>
                <a:srgbClr val="17365D"/>
              </a:buClr>
              <a:buSzPct val="100000"/>
              <a:buChar char="•"/>
            </a:pPr>
            <a:r>
              <a:rPr lang="en-US"/>
              <a:t>Các dịch vụ trong nhà thông minh </a:t>
            </a:r>
            <a:endParaRPr/>
          </a:p>
          <a:p>
            <a:pPr marL="742950" lvl="1" indent="-285750" algn="l" rtl="0">
              <a:spcBef>
                <a:spcPts val="350"/>
              </a:spcBef>
              <a:spcAft>
                <a:spcPts val="0"/>
              </a:spcAft>
              <a:buClr>
                <a:schemeClr val="dk1"/>
              </a:buClr>
              <a:buSzPct val="100000"/>
              <a:buChar char="–"/>
            </a:pPr>
            <a:r>
              <a:rPr lang="en-US"/>
              <a:t>Phát hiện bất thường của thiết bị và người dùng trong nhà thông minh </a:t>
            </a:r>
            <a:endParaRPr/>
          </a:p>
          <a:p>
            <a:pPr marL="742950" lvl="1" indent="-285750" algn="l" rtl="0">
              <a:spcBef>
                <a:spcPts val="350"/>
              </a:spcBef>
              <a:spcAft>
                <a:spcPts val="0"/>
              </a:spcAft>
              <a:buClr>
                <a:schemeClr val="dk1"/>
              </a:buClr>
              <a:buSzPct val="100000"/>
              <a:buChar char="–"/>
            </a:pPr>
            <a:r>
              <a:rPr lang="en-US"/>
              <a:t>Ổ điện thông minh</a:t>
            </a:r>
            <a:endParaRPr/>
          </a:p>
          <a:p>
            <a:pPr marL="1143000" lvl="2" indent="-228600" algn="l" rtl="0">
              <a:spcBef>
                <a:spcPts val="300"/>
              </a:spcBef>
              <a:spcAft>
                <a:spcPts val="0"/>
              </a:spcAft>
              <a:buClr>
                <a:schemeClr val="dk1"/>
              </a:buClr>
              <a:buSzPct val="100000"/>
              <a:buChar char="•"/>
            </a:pPr>
            <a:r>
              <a:rPr lang="en-US"/>
              <a:t>Nhận dạng thiết bị </a:t>
            </a:r>
            <a:endParaRPr/>
          </a:p>
          <a:p>
            <a:pPr marL="1143000" lvl="2" indent="-228600" algn="l" rtl="0">
              <a:spcBef>
                <a:spcPts val="300"/>
              </a:spcBef>
              <a:spcAft>
                <a:spcPts val="0"/>
              </a:spcAft>
              <a:buClr>
                <a:schemeClr val="dk1"/>
              </a:buClr>
              <a:buSzPct val="100000"/>
              <a:buChar char="•"/>
            </a:pPr>
            <a:r>
              <a:rPr lang="en-US"/>
              <a:t>Phát hiện bất thường</a:t>
            </a:r>
            <a:endParaRPr/>
          </a:p>
          <a:p>
            <a:pPr marL="742950" lvl="1" indent="-285750" algn="l" rtl="0">
              <a:spcBef>
                <a:spcPts val="350"/>
              </a:spcBef>
              <a:spcAft>
                <a:spcPts val="0"/>
              </a:spcAft>
              <a:buClr>
                <a:schemeClr val="dk1"/>
              </a:buClr>
              <a:buSzPct val="100000"/>
              <a:buChar char="–"/>
            </a:pPr>
            <a:r>
              <a:rPr lang="en-US"/>
              <a:t>Điều khiển đèn thông minh</a:t>
            </a:r>
            <a:endParaRPr/>
          </a:p>
          <a:p>
            <a:pPr marL="1143000" lvl="2" indent="-228600" algn="l" rtl="0">
              <a:spcBef>
                <a:spcPts val="300"/>
              </a:spcBef>
              <a:spcAft>
                <a:spcPts val="0"/>
              </a:spcAft>
              <a:buClr>
                <a:schemeClr val="dk1"/>
              </a:buClr>
              <a:buSzPct val="100000"/>
              <a:buChar char="•"/>
            </a:pPr>
            <a:r>
              <a:rPr lang="en-US"/>
              <a:t>Tự động bật tắt theo nhu cầu người dùng và trạng thái ánh sáng của môi trường</a:t>
            </a:r>
            <a:endParaRPr/>
          </a:p>
          <a:p>
            <a:pPr marL="1143000" lvl="2" indent="-228600" algn="l" rtl="0">
              <a:spcBef>
                <a:spcPts val="300"/>
              </a:spcBef>
              <a:spcAft>
                <a:spcPts val="0"/>
              </a:spcAft>
              <a:buClr>
                <a:schemeClr val="dk1"/>
              </a:buClr>
              <a:buSzPct val="100000"/>
              <a:buChar char="•"/>
            </a:pPr>
            <a:r>
              <a:rPr lang="en-US"/>
              <a:t>Tiết kiệm năng lượng tối đa</a:t>
            </a:r>
            <a:endParaRPr/>
          </a:p>
          <a:p>
            <a:pPr marL="342900" lvl="0" indent="-342900" algn="l" rtl="0">
              <a:spcBef>
                <a:spcPts val="350"/>
              </a:spcBef>
              <a:spcAft>
                <a:spcPts val="0"/>
              </a:spcAft>
              <a:buClr>
                <a:srgbClr val="17365D"/>
              </a:buClr>
              <a:buSzPct val="100000"/>
              <a:buChar char="•"/>
            </a:pPr>
            <a:r>
              <a:rPr lang="en-US"/>
              <a:t>Bảo tàng thông minh</a:t>
            </a:r>
            <a:endParaRPr/>
          </a:p>
          <a:p>
            <a:pPr marL="742950" lvl="1" indent="-285750" algn="l" rtl="0">
              <a:spcBef>
                <a:spcPts val="350"/>
              </a:spcBef>
              <a:spcAft>
                <a:spcPts val="0"/>
              </a:spcAft>
              <a:buClr>
                <a:schemeClr val="dk1"/>
              </a:buClr>
              <a:buSzPct val="100000"/>
              <a:buChar char="–"/>
            </a:pPr>
            <a:r>
              <a:rPr lang="en-US"/>
              <a:t>Tự động hiển thị thông tin theo vị trí người dùng</a:t>
            </a:r>
            <a:endParaRPr/>
          </a:p>
          <a:p>
            <a:pPr marL="342900" lvl="0" indent="-342900" algn="l" rtl="0">
              <a:spcBef>
                <a:spcPts val="350"/>
              </a:spcBef>
              <a:spcAft>
                <a:spcPts val="0"/>
              </a:spcAft>
              <a:buClr>
                <a:srgbClr val="17365D"/>
              </a:buClr>
              <a:buSzPct val="100000"/>
              <a:buChar char="•"/>
            </a:pPr>
            <a:r>
              <a:rPr lang="en-US"/>
              <a:t>Tưới tiêu thông minh</a:t>
            </a:r>
            <a:endParaRPr/>
          </a:p>
          <a:p>
            <a:pPr marL="742950" lvl="1" indent="-285750" algn="l" rtl="0">
              <a:spcBef>
                <a:spcPts val="350"/>
              </a:spcBef>
              <a:spcAft>
                <a:spcPts val="0"/>
              </a:spcAft>
              <a:buClr>
                <a:schemeClr val="dk1"/>
              </a:buClr>
              <a:buSzPct val="100000"/>
              <a:buChar char="–"/>
            </a:pPr>
            <a:r>
              <a:rPr lang="en-US"/>
              <a:t>Tự động tưới nước dựa trên dữ liệu cảm biến</a:t>
            </a:r>
            <a:endParaRPr/>
          </a:p>
          <a:p>
            <a:pPr marL="742950" lvl="1" indent="-285750" algn="l" rtl="0">
              <a:spcBef>
                <a:spcPts val="350"/>
              </a:spcBef>
              <a:spcAft>
                <a:spcPts val="0"/>
              </a:spcAft>
              <a:buClr>
                <a:schemeClr val="dk1"/>
              </a:buClr>
              <a:buSzPct val="100000"/>
              <a:buChar char="–"/>
            </a:pPr>
            <a:r>
              <a:rPr lang="en-US"/>
              <a:t>Tiết kiệm tối đa lượng nước tưới</a:t>
            </a:r>
            <a:endParaRPr/>
          </a:p>
          <a:p>
            <a:pPr marL="1143000" lvl="2" indent="-133350" algn="l" rtl="0">
              <a:spcBef>
                <a:spcPts val="300"/>
              </a:spcBef>
              <a:spcAft>
                <a:spcPts val="0"/>
              </a:spcAft>
              <a:buClr>
                <a:schemeClr val="dk1"/>
              </a:buClr>
              <a:buSzPct val="100000"/>
              <a:buNone/>
            </a:pPr>
            <a:endParaRPr/>
          </a:p>
        </p:txBody>
      </p:sp>
      <p:sp>
        <p:nvSpPr>
          <p:cNvPr id="119" name="Google Shape;11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a:t>TS. Trần Trúc Mai </a:t>
            </a:r>
            <a:br>
              <a:rPr lang="en-US"/>
            </a:br>
            <a:r>
              <a:rPr lang="en-US"/>
              <a:t>mai.tran@vnu.edu.vn/0903404959</a:t>
            </a:r>
            <a:endParaRPr/>
          </a:p>
        </p:txBody>
      </p:sp>
      <p:sp>
        <p:nvSpPr>
          <p:cNvPr id="125" name="Google Shape;125;p6"/>
          <p:cNvSpPr txBox="1">
            <a:spLocks noGrp="1"/>
          </p:cNvSpPr>
          <p:nvPr>
            <p:ph type="body" idx="1"/>
          </p:nvPr>
        </p:nvSpPr>
        <p:spPr>
          <a:xfrm>
            <a:off x="446856" y="1484784"/>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457200" lvl="0" indent="-457200" algn="just" rtl="0">
              <a:lnSpc>
                <a:spcPct val="120000"/>
              </a:lnSpc>
              <a:spcBef>
                <a:spcPts val="0"/>
              </a:spcBef>
              <a:spcAft>
                <a:spcPts val="0"/>
              </a:spcAft>
              <a:buClr>
                <a:srgbClr val="17365D"/>
              </a:buClr>
              <a:buSzPct val="100000"/>
              <a:buFont typeface="Calibri"/>
              <a:buAutoNum type="arabicPeriod"/>
            </a:pPr>
            <a:r>
              <a:rPr lang="en-US" sz="2000"/>
              <a:t>Web scraping</a:t>
            </a:r>
            <a:endParaRPr/>
          </a:p>
          <a:p>
            <a:pPr marL="742950" lvl="1" indent="-285750" algn="just" rtl="0">
              <a:lnSpc>
                <a:spcPct val="120000"/>
              </a:lnSpc>
              <a:spcBef>
                <a:spcPts val="340"/>
              </a:spcBef>
              <a:spcAft>
                <a:spcPts val="0"/>
              </a:spcAft>
              <a:buClr>
                <a:schemeClr val="dk1"/>
              </a:buClr>
              <a:buSzPct val="100000"/>
              <a:buChar char="–"/>
            </a:pPr>
            <a:r>
              <a:rPr lang="en-US" sz="2000"/>
              <a:t>Cào dữ liệu từ internet về để phục vụ cho nhiều lĩnh vực khác nhau như thương mại điện tử, bất động sản, tối ưu hóa SEO …</a:t>
            </a:r>
            <a:endParaRPr/>
          </a:p>
          <a:p>
            <a:pPr marL="742950" lvl="1" indent="-285750" algn="just" rtl="0">
              <a:lnSpc>
                <a:spcPct val="120000"/>
              </a:lnSpc>
              <a:spcBef>
                <a:spcPts val="340"/>
              </a:spcBef>
              <a:spcAft>
                <a:spcPts val="0"/>
              </a:spcAft>
              <a:buClr>
                <a:schemeClr val="dk1"/>
              </a:buClr>
              <a:buSzPct val="100000"/>
              <a:buChar char="–"/>
            </a:pPr>
            <a:r>
              <a:rPr lang="en-US" sz="2000"/>
              <a:t>Product Data Extraction</a:t>
            </a:r>
            <a:endParaRPr/>
          </a:p>
          <a:p>
            <a:pPr marL="742950" lvl="1" indent="-285750" algn="just" rtl="0">
              <a:lnSpc>
                <a:spcPct val="120000"/>
              </a:lnSpc>
              <a:spcBef>
                <a:spcPts val="340"/>
              </a:spcBef>
              <a:spcAft>
                <a:spcPts val="0"/>
              </a:spcAft>
              <a:buClr>
                <a:schemeClr val="dk1"/>
              </a:buClr>
              <a:buSzPct val="100000"/>
              <a:buChar char="–"/>
            </a:pPr>
            <a:r>
              <a:rPr lang="en-US" sz="2000"/>
              <a:t>Financial Data</a:t>
            </a:r>
            <a:endParaRPr/>
          </a:p>
          <a:p>
            <a:pPr marL="742950" lvl="1" indent="-285750" algn="just" rtl="0">
              <a:lnSpc>
                <a:spcPct val="120000"/>
              </a:lnSpc>
              <a:spcBef>
                <a:spcPts val="340"/>
              </a:spcBef>
              <a:spcAft>
                <a:spcPts val="0"/>
              </a:spcAft>
              <a:buClr>
                <a:schemeClr val="dk1"/>
              </a:buClr>
              <a:buSzPct val="100000"/>
              <a:buChar char="–"/>
            </a:pPr>
            <a:r>
              <a:rPr lang="en-US" sz="2000"/>
              <a:t>Brand Monitoring</a:t>
            </a:r>
            <a:endParaRPr/>
          </a:p>
          <a:p>
            <a:pPr marL="742950" lvl="1" indent="-285750" algn="just" rtl="0">
              <a:lnSpc>
                <a:spcPct val="120000"/>
              </a:lnSpc>
              <a:spcBef>
                <a:spcPts val="340"/>
              </a:spcBef>
              <a:spcAft>
                <a:spcPts val="0"/>
              </a:spcAft>
              <a:buClr>
                <a:schemeClr val="dk1"/>
              </a:buClr>
              <a:buSzPct val="100000"/>
              <a:buChar char="–"/>
            </a:pPr>
            <a:r>
              <a:rPr lang="en-US" sz="2000"/>
              <a:t>Price intelligence</a:t>
            </a:r>
            <a:endParaRPr/>
          </a:p>
          <a:p>
            <a:pPr marL="457200" lvl="0" indent="-457200" algn="just" rtl="0">
              <a:lnSpc>
                <a:spcPct val="120000"/>
              </a:lnSpc>
              <a:spcBef>
                <a:spcPts val="340"/>
              </a:spcBef>
              <a:spcAft>
                <a:spcPts val="0"/>
              </a:spcAft>
              <a:buClr>
                <a:srgbClr val="17365D"/>
              </a:buClr>
              <a:buSzPct val="100000"/>
              <a:buFont typeface="Calibri"/>
              <a:buAutoNum type="arabicPeriod"/>
            </a:pPr>
            <a:r>
              <a:rPr lang="en-US" sz="2000"/>
              <a:t>E-commerce</a:t>
            </a:r>
            <a:endParaRPr/>
          </a:p>
          <a:p>
            <a:pPr marL="742950" lvl="1" indent="-285750" algn="just" rtl="0">
              <a:lnSpc>
                <a:spcPct val="120000"/>
              </a:lnSpc>
              <a:spcBef>
                <a:spcPts val="340"/>
              </a:spcBef>
              <a:spcAft>
                <a:spcPts val="0"/>
              </a:spcAft>
              <a:buClr>
                <a:schemeClr val="dk1"/>
              </a:buClr>
              <a:buSzPct val="100000"/>
              <a:buChar char="–"/>
            </a:pPr>
            <a:r>
              <a:rPr lang="en-US" sz="2000"/>
              <a:t>Xây dựng các ứng dụng nhằm tối ưu hóa việc kinh doanh trên các sàn thương mại điện tử</a:t>
            </a:r>
            <a:endParaRPr/>
          </a:p>
          <a:p>
            <a:pPr marL="742950" lvl="1" indent="-285750" algn="just" rtl="0">
              <a:lnSpc>
                <a:spcPct val="120000"/>
              </a:lnSpc>
              <a:spcBef>
                <a:spcPts val="340"/>
              </a:spcBef>
              <a:spcAft>
                <a:spcPts val="0"/>
              </a:spcAft>
              <a:buClr>
                <a:schemeClr val="dk1"/>
              </a:buClr>
              <a:buSzPct val="100000"/>
              <a:buChar char="–"/>
            </a:pPr>
            <a:r>
              <a:rPr lang="en-US" sz="2000"/>
              <a:t>Market research</a:t>
            </a:r>
            <a:endParaRPr/>
          </a:p>
          <a:p>
            <a:pPr marL="742950" lvl="1" indent="-285750" algn="just" rtl="0">
              <a:lnSpc>
                <a:spcPct val="120000"/>
              </a:lnSpc>
              <a:spcBef>
                <a:spcPts val="340"/>
              </a:spcBef>
              <a:spcAft>
                <a:spcPts val="0"/>
              </a:spcAft>
              <a:buClr>
                <a:schemeClr val="dk1"/>
              </a:buClr>
              <a:buSzPct val="100000"/>
              <a:buChar char="–"/>
            </a:pPr>
            <a:r>
              <a:rPr lang="en-US" sz="2000"/>
              <a:t>SEO optimization</a:t>
            </a:r>
            <a:endParaRPr/>
          </a:p>
          <a:p>
            <a:pPr marL="457200" lvl="0" indent="-457200" algn="just" rtl="0">
              <a:lnSpc>
                <a:spcPct val="120000"/>
              </a:lnSpc>
              <a:spcBef>
                <a:spcPts val="340"/>
              </a:spcBef>
              <a:spcAft>
                <a:spcPts val="0"/>
              </a:spcAft>
              <a:buClr>
                <a:srgbClr val="17365D"/>
              </a:buClr>
              <a:buSzPct val="100000"/>
              <a:buFont typeface="Calibri"/>
              <a:buAutoNum type="arabicPeriod"/>
            </a:pPr>
            <a:r>
              <a:rPr lang="en-US" sz="2000"/>
              <a:t>IoT</a:t>
            </a:r>
            <a:endParaRPr sz="2000"/>
          </a:p>
          <a:p>
            <a:pPr marL="742950" lvl="1" indent="-285750" algn="just" rtl="0">
              <a:lnSpc>
                <a:spcPct val="120000"/>
              </a:lnSpc>
              <a:spcBef>
                <a:spcPts val="340"/>
              </a:spcBef>
              <a:spcAft>
                <a:spcPts val="0"/>
              </a:spcAft>
              <a:buClr>
                <a:schemeClr val="dk1"/>
              </a:buClr>
              <a:buSzPct val="100000"/>
              <a:buChar char="–"/>
            </a:pPr>
            <a:r>
              <a:rPr lang="en-US" sz="2000"/>
              <a:t>Ứng dụng của IoT trong các ngành công nghiệp nặng</a:t>
            </a:r>
            <a:endParaRPr sz="2000"/>
          </a:p>
          <a:p>
            <a:pPr marL="742950" lvl="1" indent="-177800" algn="just" rtl="0">
              <a:lnSpc>
                <a:spcPct val="120000"/>
              </a:lnSpc>
              <a:spcBef>
                <a:spcPts val="340"/>
              </a:spcBef>
              <a:spcAft>
                <a:spcPts val="0"/>
              </a:spcAft>
              <a:buClr>
                <a:schemeClr val="dk1"/>
              </a:buClr>
              <a:buSzPct val="1000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a:t>TS. Trần Trúc Mai </a:t>
            </a:r>
            <a:br>
              <a:rPr lang="en-US"/>
            </a:br>
            <a:r>
              <a:rPr lang="en-US"/>
              <a:t>mai.tran@vnu.edu.vn/0903404959</a:t>
            </a:r>
            <a:endParaRPr/>
          </a:p>
        </p:txBody>
      </p:sp>
      <p:sp>
        <p:nvSpPr>
          <p:cNvPr id="131" name="Google Shape;131;p7"/>
          <p:cNvSpPr txBox="1">
            <a:spLocks noGrp="1"/>
          </p:cNvSpPr>
          <p:nvPr>
            <p:ph type="body" idx="1"/>
          </p:nvPr>
        </p:nvSpPr>
        <p:spPr>
          <a:xfrm>
            <a:off x="446856" y="1484784"/>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17365D"/>
              </a:buClr>
              <a:buSzPts val="2400"/>
              <a:buChar char="•"/>
            </a:pPr>
            <a:r>
              <a:rPr lang="en-US" sz="2400"/>
              <a:t>4. Cloud computing</a:t>
            </a:r>
            <a:endParaRPr/>
          </a:p>
          <a:p>
            <a:pPr marL="742950" lvl="1" indent="-285750" algn="l" rtl="0">
              <a:spcBef>
                <a:spcPts val="480"/>
              </a:spcBef>
              <a:spcAft>
                <a:spcPts val="0"/>
              </a:spcAft>
              <a:buClr>
                <a:schemeClr val="dk1"/>
              </a:buClr>
              <a:buSzPts val="2400"/>
              <a:buChar char="–"/>
            </a:pPr>
            <a:r>
              <a:rPr lang="en-US" sz="2400"/>
              <a:t>Website Monitoring using AWS Lambda and Aurora</a:t>
            </a:r>
            <a:endParaRPr/>
          </a:p>
          <a:p>
            <a:pPr marL="742950" lvl="1" indent="-285750" algn="l" rtl="0">
              <a:spcBef>
                <a:spcPts val="480"/>
              </a:spcBef>
              <a:spcAft>
                <a:spcPts val="0"/>
              </a:spcAft>
              <a:buClr>
                <a:schemeClr val="dk1"/>
              </a:buClr>
              <a:buSzPts val="2400"/>
              <a:buChar char="–"/>
            </a:pPr>
            <a:r>
              <a:rPr lang="en-US" sz="2400"/>
              <a:t>AWS ETL Data Pipeline in Python</a:t>
            </a:r>
            <a:endParaRPr/>
          </a:p>
          <a:p>
            <a:pPr marL="742950" lvl="1" indent="-285750" algn="l" rtl="0">
              <a:spcBef>
                <a:spcPts val="480"/>
              </a:spcBef>
              <a:spcAft>
                <a:spcPts val="0"/>
              </a:spcAft>
              <a:buClr>
                <a:schemeClr val="dk1"/>
              </a:buClr>
              <a:buSzPts val="2400"/>
              <a:buChar char="–"/>
            </a:pPr>
            <a:r>
              <a:rPr lang="en-US" sz="2400"/>
              <a:t>Machine Learning or Predictive Models in IoT - Energy Prediction Use Case</a:t>
            </a:r>
            <a:endParaRPr/>
          </a:p>
          <a:p>
            <a:pPr marL="742950" lvl="1" indent="-285750" algn="l" rtl="0">
              <a:spcBef>
                <a:spcPts val="480"/>
              </a:spcBef>
              <a:spcAft>
                <a:spcPts val="0"/>
              </a:spcAft>
              <a:buClr>
                <a:schemeClr val="dk1"/>
              </a:buClr>
              <a:buSzPts val="2400"/>
              <a:buChar char="–"/>
            </a:pPr>
            <a:r>
              <a:rPr lang="en-US" sz="2400"/>
              <a:t>Build a Data Pipeline in AWS using NiFi, Spark, and ELK Stack</a:t>
            </a:r>
            <a:endParaRPr/>
          </a:p>
          <a:p>
            <a:pPr marL="742950" lvl="1" indent="-285750" algn="l" rtl="0">
              <a:spcBef>
                <a:spcPts val="480"/>
              </a:spcBef>
              <a:spcAft>
                <a:spcPts val="0"/>
              </a:spcAft>
              <a:buClr>
                <a:schemeClr val="dk1"/>
              </a:buClr>
              <a:buSzPts val="2400"/>
              <a:buChar char="–"/>
            </a:pPr>
            <a:r>
              <a:rPr lang="en-US" sz="2400"/>
              <a:t>Build an Analytical Platform for eCommerce using AWS Services</a:t>
            </a:r>
            <a:endParaRPr/>
          </a:p>
          <a:p>
            <a:pPr marL="342900" lvl="0" indent="-342900" algn="l" rtl="0">
              <a:spcBef>
                <a:spcPts val="480"/>
              </a:spcBef>
              <a:spcAft>
                <a:spcPts val="0"/>
              </a:spcAft>
              <a:buClr>
                <a:srgbClr val="17365D"/>
              </a:buClr>
              <a:buSzPts val="2400"/>
              <a:buChar char="•"/>
            </a:pPr>
            <a:r>
              <a:rPr lang="en-US" sz="2400"/>
              <a:t>5. Software-Defined Network (SDN), Network Function Virtualization (NFV)</a:t>
            </a:r>
            <a:endParaRPr sz="2400"/>
          </a:p>
          <a:p>
            <a:pPr marL="457200" lvl="1" indent="0" algn="l" rtl="0">
              <a:spcBef>
                <a:spcPts val="480"/>
              </a:spcBef>
              <a:spcAft>
                <a:spcPts val="0"/>
              </a:spcAft>
              <a:buClr>
                <a:schemeClr val="dk1"/>
              </a:buClr>
              <a:buSzPts val="2400"/>
              <a:buNone/>
            </a:pPr>
            <a:endParaRPr sz="2400"/>
          </a:p>
          <a:p>
            <a:pPr marL="742950" lvl="1" indent="-158750" algn="just" rtl="0">
              <a:lnSpc>
                <a:spcPct val="120000"/>
              </a:lnSpc>
              <a:spcBef>
                <a:spcPts val="400"/>
              </a:spcBef>
              <a:spcAft>
                <a:spcPts val="0"/>
              </a:spcAft>
              <a:buClr>
                <a:schemeClr val="dk1"/>
              </a:buClr>
              <a:buSzPts val="2000"/>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a:t>TS. Hoàng Xuân Tùng</a:t>
            </a:r>
            <a:br>
              <a:rPr lang="en-US"/>
            </a:br>
            <a:r>
              <a:rPr lang="en-US"/>
              <a:t>tung.hoang@vnu.edu.vn/0852465677</a:t>
            </a:r>
            <a:endParaRPr/>
          </a:p>
        </p:txBody>
      </p:sp>
      <p:sp>
        <p:nvSpPr>
          <p:cNvPr id="137" name="Google Shape;137;p8"/>
          <p:cNvSpPr txBox="1">
            <a:spLocks noGrp="1"/>
          </p:cNvSpPr>
          <p:nvPr>
            <p:ph type="body" idx="1"/>
          </p:nvPr>
        </p:nvSpPr>
        <p:spPr>
          <a:xfrm>
            <a:off x="446856" y="1484784"/>
            <a:ext cx="8229600" cy="4525963"/>
          </a:xfrm>
          <a:prstGeom prst="rect">
            <a:avLst/>
          </a:prstGeom>
          <a:noFill/>
          <a:ln>
            <a:noFill/>
          </a:ln>
        </p:spPr>
        <p:txBody>
          <a:bodyPr spcFirstLastPara="1" wrap="square" lIns="91425" tIns="45700" rIns="91425" bIns="45700" anchor="t" anchorCtr="0">
            <a:normAutofit/>
          </a:bodyPr>
          <a:lstStyle/>
          <a:p>
            <a:pPr marL="457200" lvl="0" indent="-457200" algn="just" rtl="0">
              <a:lnSpc>
                <a:spcPct val="120000"/>
              </a:lnSpc>
              <a:spcBef>
                <a:spcPts val="0"/>
              </a:spcBef>
              <a:spcAft>
                <a:spcPts val="0"/>
              </a:spcAft>
              <a:buClr>
                <a:srgbClr val="17365D"/>
              </a:buClr>
              <a:buSzPts val="2000"/>
              <a:buFont typeface="Calibri"/>
              <a:buAutoNum type="arabicPeriod"/>
            </a:pPr>
            <a:r>
              <a:rPr lang="en-US" sz="2000"/>
              <a:t>Cloud System and Applications</a:t>
            </a:r>
            <a:endParaRPr/>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Virtual Desktop Infrastructure</a:t>
            </a:r>
            <a:endParaRPr sz="2000"/>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Digital Transformation for Manufactures</a:t>
            </a:r>
            <a:endParaRPr/>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Security for Virtual Networked Environment</a:t>
            </a:r>
            <a:endParaRPr/>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IoT and Smarthome Application</a:t>
            </a:r>
            <a:endParaRPr/>
          </a:p>
          <a:p>
            <a:pPr marL="457200" lvl="1" indent="0" algn="just" rtl="0">
              <a:lnSpc>
                <a:spcPct val="120000"/>
              </a:lnSpc>
              <a:spcBef>
                <a:spcPts val="400"/>
              </a:spcBef>
              <a:spcAft>
                <a:spcPts val="0"/>
              </a:spcAft>
              <a:buClr>
                <a:schemeClr val="dk1"/>
              </a:buClr>
              <a:buSzPts val="2000"/>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57200" y="274638"/>
            <a:ext cx="71689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38CD5"/>
              </a:buClr>
              <a:buSzPct val="100000"/>
              <a:buFont typeface="Calibri"/>
              <a:buNone/>
            </a:pPr>
            <a:r>
              <a:rPr lang="en-US"/>
              <a:t>TS. Dương Lê Minh</a:t>
            </a:r>
            <a:br>
              <a:rPr lang="en-US"/>
            </a:br>
            <a:r>
              <a:rPr lang="en-US"/>
              <a:t>minhdl@vnu.edu.vn/0913507435</a:t>
            </a:r>
            <a:endParaRPr/>
          </a:p>
        </p:txBody>
      </p:sp>
      <p:sp>
        <p:nvSpPr>
          <p:cNvPr id="143" name="Google Shape;143;p9"/>
          <p:cNvSpPr txBox="1">
            <a:spLocks noGrp="1"/>
          </p:cNvSpPr>
          <p:nvPr>
            <p:ph type="body" idx="1"/>
          </p:nvPr>
        </p:nvSpPr>
        <p:spPr>
          <a:xfrm>
            <a:off x="446856" y="1484784"/>
            <a:ext cx="8229600" cy="4525963"/>
          </a:xfrm>
          <a:prstGeom prst="rect">
            <a:avLst/>
          </a:prstGeom>
          <a:noFill/>
          <a:ln>
            <a:noFill/>
          </a:ln>
        </p:spPr>
        <p:txBody>
          <a:bodyPr spcFirstLastPara="1" wrap="square" lIns="91425" tIns="45700" rIns="91425" bIns="45700" anchor="t" anchorCtr="0">
            <a:normAutofit/>
          </a:bodyPr>
          <a:lstStyle/>
          <a:p>
            <a:pPr marL="457200" lvl="0" indent="-457200" algn="just" rtl="0">
              <a:lnSpc>
                <a:spcPct val="120000"/>
              </a:lnSpc>
              <a:spcBef>
                <a:spcPts val="0"/>
              </a:spcBef>
              <a:spcAft>
                <a:spcPts val="0"/>
              </a:spcAft>
              <a:buClr>
                <a:srgbClr val="17365D"/>
              </a:buClr>
              <a:buSzPts val="2000"/>
              <a:buFont typeface="Calibri"/>
              <a:buAutoNum type="arabicPeriod"/>
            </a:pPr>
            <a:r>
              <a:rPr lang="en-US" sz="2000"/>
              <a:t>Cloud computing</a:t>
            </a:r>
            <a:endParaRPr/>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Full stack web development</a:t>
            </a:r>
            <a:endParaRPr/>
          </a:p>
          <a:p>
            <a:pPr marL="457200" lvl="0" indent="-457200" algn="just" rtl="0">
              <a:lnSpc>
                <a:spcPct val="120000"/>
              </a:lnSpc>
              <a:spcBef>
                <a:spcPts val="400"/>
              </a:spcBef>
              <a:spcAft>
                <a:spcPts val="0"/>
              </a:spcAft>
              <a:buClr>
                <a:srgbClr val="17365D"/>
              </a:buClr>
              <a:buSzPts val="2000"/>
              <a:buFont typeface="Calibri"/>
              <a:buAutoNum type="arabicPeriod"/>
            </a:pPr>
            <a:r>
              <a:rPr lang="en-US" sz="2000"/>
              <a:t>Mobile application development</a:t>
            </a:r>
            <a:endParaRPr sz="2000"/>
          </a:p>
          <a:p>
            <a:pPr marL="457200" lvl="0" indent="-330200" algn="just" rtl="0">
              <a:lnSpc>
                <a:spcPct val="120000"/>
              </a:lnSpc>
              <a:spcBef>
                <a:spcPts val="400"/>
              </a:spcBef>
              <a:spcAft>
                <a:spcPts val="0"/>
              </a:spcAft>
              <a:buClr>
                <a:srgbClr val="17365D"/>
              </a:buClr>
              <a:buSzPts val="2000"/>
              <a:buFont typeface="Calibri"/>
              <a:buNone/>
            </a:pPr>
            <a:endParaRPr sz="2000"/>
          </a:p>
          <a:p>
            <a:pPr marL="457200" lvl="1" indent="0" algn="just" rtl="0">
              <a:lnSpc>
                <a:spcPct val="120000"/>
              </a:lnSpc>
              <a:spcBef>
                <a:spcPts val="400"/>
              </a:spcBef>
              <a:spcAft>
                <a:spcPts val="0"/>
              </a:spcAft>
              <a:buClr>
                <a:schemeClr val="dk1"/>
              </a:buClr>
              <a:buSzPts val="2000"/>
              <a:buNone/>
            </a:pPr>
            <a:endParaRPr sz="2000"/>
          </a:p>
        </p:txBody>
      </p:sp>
    </p:spTree>
  </p:cSld>
  <p:clrMapOvr>
    <a:masterClrMapping/>
  </p:clrMapOvr>
</p:sld>
</file>

<file path=ppt/theme/theme1.xml><?xml version="1.0" encoding="utf-8"?>
<a:theme xmlns:a="http://schemas.openxmlformats.org/drawingml/2006/main" name="TT-MM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1171</Words>
  <Application>Microsoft Macintosh PowerPoint</Application>
  <PresentationFormat>On-screen Show (4:3)</PresentationFormat>
  <Paragraphs>141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Calibri</vt:lpstr>
      <vt:lpstr>Verdana</vt:lpstr>
      <vt:lpstr>Tahoma</vt:lpstr>
      <vt:lpstr>Noto Sans Symbols</vt:lpstr>
      <vt:lpstr>Arial</vt:lpstr>
      <vt:lpstr>Cambria</vt:lpstr>
      <vt:lpstr>TT-MMT</vt:lpstr>
      <vt:lpstr>PowerPoint Presentation</vt:lpstr>
      <vt:lpstr>Thông tin giảng viên</vt:lpstr>
      <vt:lpstr>IoT Landscape</vt:lpstr>
      <vt:lpstr>Các thách thức đối với việc triển khai các ứng dụng IoT</vt:lpstr>
      <vt:lpstr>Các định hướng nghiên cứu về IoT</vt:lpstr>
      <vt:lpstr>TS. Trần Trúc Mai  mai.tran@vnu.edu.vn/0903404959</vt:lpstr>
      <vt:lpstr>TS. Trần Trúc Mai  mai.tran@vnu.edu.vn/0903404959</vt:lpstr>
      <vt:lpstr>TS. Hoàng Xuân Tùng tung.hoang@vnu.edu.vn/0852465677</vt:lpstr>
      <vt:lpstr>TS. Dương Lê Minh minhdl@vnu.edu.vn/0913507435</vt:lpstr>
      <vt:lpstr>Elasticity in Autonomic Cloud Computing</vt:lpstr>
      <vt:lpstr>Precision (Smart) Agriculture</vt:lpstr>
      <vt:lpstr>TS. Nguyễn Ngọc Tân tan.nguyen@vnu.edu.vn/0904183123</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Ngoc Tan Nguyen</cp:lastModifiedBy>
  <cp:revision>1</cp:revision>
  <dcterms:created xsi:type="dcterms:W3CDTF">2014-04-01T16:35:38Z</dcterms:created>
  <dcterms:modified xsi:type="dcterms:W3CDTF">2023-11-13T08:09:17Z</dcterms:modified>
</cp:coreProperties>
</file>