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BF544-5001-E7F4-DAF7-1F1EA0F3C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6AF5A9-D6A8-745B-C67B-1BC098DA1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9699C6-5774-7F5A-7A0F-9FBE00B7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4ECD3-E845-4504-908B-CD656FF35D84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73E83E-2F4E-AF19-4880-DD459912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35E3FA-8C13-6EDE-8D2D-02A02208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9872-D507-4D47-BA8F-C54BB6DAC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21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F59C0-0C47-A2CF-032D-E7F3C1BA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A7B73E-C9E4-4575-F8E4-87B1510C2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211BA-9106-F52D-C59C-D03465DD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4ECD3-E845-4504-908B-CD656FF35D84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8E6A5C-ED93-5904-0BF4-7A8EB3F38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38CBF-0680-8754-2659-23870747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9872-D507-4D47-BA8F-C54BB6DAC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62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11CB6B-CAE5-1AA4-2A91-1342AAC17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13D3EE-07A3-365C-C510-E495E3DF6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384A8-FE2B-72C0-31B9-ABA1A3AC2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4ECD3-E845-4504-908B-CD656FF35D84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AECCC-E662-3969-4E90-9BABD0BE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FFC98-2C93-471C-2E7F-C468D51A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9872-D507-4D47-BA8F-C54BB6DAC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74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A57B9-493D-754F-612F-E473F12F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A38D25-C75F-7918-32BD-A6561EE04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F0026-6751-FCF0-ACD6-0065EC95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4ECD3-E845-4504-908B-CD656FF35D84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D32AE-A22D-8174-F6C5-237CA254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8EAE6-C0D3-32E5-B980-3CE6E874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9872-D507-4D47-BA8F-C54BB6DAC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22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7C66C-F368-A195-D7CB-A531D703A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19D6A0-BBDB-C226-6B61-2C24B0C71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99B77-C567-5F6C-3629-04D39625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4ECD3-E845-4504-908B-CD656FF35D84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7A185A-FF15-92E4-A72C-7523B3B9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485A4-4FF0-E68E-A306-A9874D26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9872-D507-4D47-BA8F-C54BB6DAC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40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E8CE6-9C0B-78FD-68BA-B5C37E87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ECCE75-1722-F614-0CE8-171FBA1D9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5C28C2-837A-4D8E-7321-48A503169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836ECF-CF1F-5662-1BFC-B1DA4C1F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4ECD3-E845-4504-908B-CD656FF35D84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9FE8EB-410C-A1EC-A094-AEBD3C7C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646AB7-CDC5-464D-1087-7A087C20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9872-D507-4D47-BA8F-C54BB6DAC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97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0719A-99BE-E988-4197-01D99E19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C8A270-5B9A-A9FE-5805-ED5065421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9CF3ED-7AE1-AA54-83D0-B67479E7E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18C5BA-F5E0-4656-EFD1-71781EEC1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D3BB4A-044F-E511-6CCD-E60A3C0E5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D0664E-8E6F-2DA9-C6F4-BB28BA28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4ECD3-E845-4504-908B-CD656FF35D84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86FC51-64A8-CB4B-B034-1475238A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2C4CD8-5569-F609-840C-E2CF286A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9872-D507-4D47-BA8F-C54BB6DAC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3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8CD49-1A94-B3A2-E5B0-9A5C7DFE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7E9F73-810B-3502-D563-AE8A2CF3D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4ECD3-E845-4504-908B-CD656FF35D84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8E9724-4D23-9964-D468-2BAE7E98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F8A0B2-FA18-0EF7-446A-3708BDA3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9872-D507-4D47-BA8F-C54BB6DAC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9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8EE3BD-CA33-BCF1-5CAD-C4B89709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4ECD3-E845-4504-908B-CD656FF35D84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1E913D-D2CA-53AB-C933-2335CA02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A3C438-293F-42CE-C1B1-3558D616F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9872-D507-4D47-BA8F-C54BB6DAC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29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90735-A16A-5257-FEC9-33EB76617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98B23-BAB6-BE70-89D9-1C5370371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8ECCF-0044-9C45-0763-327240933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116F2E-B8F7-7B94-92B7-2C9B0730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4ECD3-E845-4504-908B-CD656FF35D84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EE4D2B-D141-46DB-C406-F43735F85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1E2ED4-8026-5B16-E6CB-C9D06BC4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9872-D507-4D47-BA8F-C54BB6DAC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92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95054-F67E-EF53-3CE4-B8C1A7A22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C38D2F-8114-7171-882A-D0EF33927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B3D08C-D3C2-A00D-7B9F-81F8DF2F9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24D7C2-B5F5-C5C9-997F-882488B1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4ECD3-E845-4504-908B-CD656FF35D84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8B32C3-CC33-6191-D04E-4548BE32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284854-C179-AA7D-2ABB-AD1BD53E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9872-D507-4D47-BA8F-C54BB6DAC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2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B129C0-E83C-7B20-ECBA-9E0CAB9A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3E9A1E-020C-F4B5-8944-C9F1FFDAE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3D8D8-F7C0-7CC9-4DDD-65335EDE0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4ECD3-E845-4504-908B-CD656FF35D84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C4CBC-89F5-2E08-8E26-09208D92F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BB1B66-D512-6D28-DD0D-57902CDE6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A9872-D507-4D47-BA8F-C54BB6DAC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2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f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PNG"/><Relationship Id="rId7" Type="http://schemas.openxmlformats.org/officeDocument/2006/relationships/image" Target="../media/image13.jf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fif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fif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7.jfi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fif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fif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8F690A2-654C-6C29-C092-D83DBAD03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221" y="3144307"/>
            <a:ext cx="6293173" cy="3175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77DF4C-ED87-3CE1-500C-F2E964F04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5" y="61150"/>
            <a:ext cx="7807593" cy="1655188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0D7D2910-C32A-FB7E-5B46-E9C312E963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09" y="1866482"/>
            <a:ext cx="2565532" cy="22162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DA9ED6-10F3-CC58-2C25-13F3A6149365}"/>
              </a:ext>
            </a:extLst>
          </p:cNvPr>
          <p:cNvSpPr txBox="1"/>
          <p:nvPr/>
        </p:nvSpPr>
        <p:spPr>
          <a:xfrm>
            <a:off x="7992745" y="43221"/>
            <a:ext cx="21839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1973-2020 </a:t>
            </a:r>
          </a:p>
          <a:p>
            <a:r>
              <a:rPr lang="ko-KR" altLang="en-US" sz="1600" dirty="0" err="1"/>
              <a:t>월별강수량데이터를</a:t>
            </a:r>
            <a:r>
              <a:rPr lang="ko-KR" altLang="en-US" sz="1600" dirty="0"/>
              <a:t> 사용해 </a:t>
            </a:r>
            <a:r>
              <a:rPr lang="en-US" altLang="ko-KR" sz="1600" dirty="0"/>
              <a:t>2021</a:t>
            </a:r>
            <a:r>
              <a:rPr lang="ko-KR" altLang="en-US" sz="1600" dirty="0"/>
              <a:t>년 </a:t>
            </a:r>
            <a:r>
              <a:rPr lang="en-US" altLang="ko-KR" sz="1600" dirty="0"/>
              <a:t>12</a:t>
            </a:r>
            <a:r>
              <a:rPr lang="ko-KR" altLang="en-US" sz="1600" dirty="0"/>
              <a:t>개 달을 예측하는 모델</a:t>
            </a:r>
            <a:endParaRPr lang="en-US" altLang="ko-K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DB3CA9-A7FD-CD87-CB88-C592D01EFE19}"/>
              </a:ext>
            </a:extLst>
          </p:cNvPr>
          <p:cNvSpPr txBox="1"/>
          <p:nvPr/>
        </p:nvSpPr>
        <p:spPr>
          <a:xfrm>
            <a:off x="2814221" y="2057179"/>
            <a:ext cx="148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예측값이다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C9026D-EC8C-D4BA-9DB6-1502DAEE710C}"/>
              </a:ext>
            </a:extLst>
          </p:cNvPr>
          <p:cNvSpPr txBox="1"/>
          <p:nvPr/>
        </p:nvSpPr>
        <p:spPr>
          <a:xfrm>
            <a:off x="3801122" y="2471807"/>
            <a:ext cx="311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 </a:t>
            </a:r>
            <a:r>
              <a:rPr lang="en-US" altLang="ko-KR" dirty="0"/>
              <a:t>2021</a:t>
            </a:r>
            <a:r>
              <a:rPr lang="ko-KR" altLang="en-US" dirty="0"/>
              <a:t>년 강수량 값이다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DA1B89-429E-445B-0E99-FBD03CC76EE8}"/>
              </a:ext>
            </a:extLst>
          </p:cNvPr>
          <p:cNvSpPr txBox="1"/>
          <p:nvPr/>
        </p:nvSpPr>
        <p:spPr>
          <a:xfrm>
            <a:off x="104337" y="4912983"/>
            <a:ext cx="2456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2021</a:t>
            </a:r>
            <a:r>
              <a:rPr lang="ko-KR" altLang="en-US" sz="1600" dirty="0"/>
              <a:t>년 </a:t>
            </a:r>
            <a:r>
              <a:rPr lang="ko-KR" altLang="en-US" sz="1600" dirty="0" err="1"/>
              <a:t>예측값과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ko-KR" altLang="en-US" sz="1600" dirty="0" err="1"/>
              <a:t>실제값</a:t>
            </a:r>
            <a:r>
              <a:rPr lang="ko-KR" altLang="en-US" sz="1600" dirty="0"/>
              <a:t> 그래프</a:t>
            </a:r>
          </a:p>
        </p:txBody>
      </p:sp>
      <p:sp>
        <p:nvSpPr>
          <p:cNvPr id="16" name="화살표: 굽음 15">
            <a:extLst>
              <a:ext uri="{FF2B5EF4-FFF2-40B4-BE49-F238E27FC236}">
                <a16:creationId xmlns:a16="http://schemas.microsoft.com/office/drawing/2014/main" id="{27528F84-7605-4086-FB9E-B1BCC01BCE54}"/>
              </a:ext>
            </a:extLst>
          </p:cNvPr>
          <p:cNvSpPr/>
          <p:nvPr/>
        </p:nvSpPr>
        <p:spPr>
          <a:xfrm rot="10800000">
            <a:off x="8220722" y="1086678"/>
            <a:ext cx="1186243" cy="587342"/>
          </a:xfrm>
          <a:prstGeom prst="bentArrow">
            <a:avLst>
              <a:gd name="adj1" fmla="val 25000"/>
              <a:gd name="adj2" fmla="val 2924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화살표: 굽음 16">
            <a:extLst>
              <a:ext uri="{FF2B5EF4-FFF2-40B4-BE49-F238E27FC236}">
                <a16:creationId xmlns:a16="http://schemas.microsoft.com/office/drawing/2014/main" id="{4FAE8DC3-A744-0610-639A-8FF8EE96D5A5}"/>
              </a:ext>
            </a:extLst>
          </p:cNvPr>
          <p:cNvSpPr/>
          <p:nvPr/>
        </p:nvSpPr>
        <p:spPr>
          <a:xfrm rot="10800000">
            <a:off x="2936433" y="2472967"/>
            <a:ext cx="683581" cy="369332"/>
          </a:xfrm>
          <a:prstGeom prst="bentArrow">
            <a:avLst>
              <a:gd name="adj1" fmla="val 25000"/>
              <a:gd name="adj2" fmla="val 2924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화살표: 굽음 17">
            <a:extLst>
              <a:ext uri="{FF2B5EF4-FFF2-40B4-BE49-F238E27FC236}">
                <a16:creationId xmlns:a16="http://schemas.microsoft.com/office/drawing/2014/main" id="{B18D0CE1-3849-78A8-2D6E-5E4758AD109C}"/>
              </a:ext>
            </a:extLst>
          </p:cNvPr>
          <p:cNvSpPr/>
          <p:nvPr/>
        </p:nvSpPr>
        <p:spPr>
          <a:xfrm rot="16200000" flipH="1" flipV="1">
            <a:off x="7128146" y="2310566"/>
            <a:ext cx="369333" cy="900340"/>
          </a:xfrm>
          <a:prstGeom prst="bentArrow">
            <a:avLst>
              <a:gd name="adj1" fmla="val 25000"/>
              <a:gd name="adj2" fmla="val 2924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굽음 18">
            <a:extLst>
              <a:ext uri="{FF2B5EF4-FFF2-40B4-BE49-F238E27FC236}">
                <a16:creationId xmlns:a16="http://schemas.microsoft.com/office/drawing/2014/main" id="{135D2848-AC13-A3A0-1B13-8907D42D838D}"/>
              </a:ext>
            </a:extLst>
          </p:cNvPr>
          <p:cNvSpPr/>
          <p:nvPr/>
        </p:nvSpPr>
        <p:spPr>
          <a:xfrm>
            <a:off x="784196" y="4429932"/>
            <a:ext cx="618479" cy="369332"/>
          </a:xfrm>
          <a:prstGeom prst="bentArrow">
            <a:avLst>
              <a:gd name="adj1" fmla="val 25000"/>
              <a:gd name="adj2" fmla="val 2924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EE6FF0-4369-C842-C70C-B5249832C8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841" y="4281650"/>
            <a:ext cx="2763150" cy="18273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CD7532E-7511-B017-583B-63ADA944224E}"/>
              </a:ext>
            </a:extLst>
          </p:cNvPr>
          <p:cNvSpPr/>
          <p:nvPr/>
        </p:nvSpPr>
        <p:spPr>
          <a:xfrm>
            <a:off x="9678025" y="2471807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강수량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71989B-AB58-C4B9-5306-9E11239790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366" y="3752941"/>
            <a:ext cx="806491" cy="8890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7EF9F9F-DD20-72E9-42B0-A5E3C58A52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07682"/>
            <a:ext cx="4763585" cy="315031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410366-9F7D-77BA-4D3D-E7B10F8ED9A1}"/>
              </a:ext>
            </a:extLst>
          </p:cNvPr>
          <p:cNvSpPr/>
          <p:nvPr/>
        </p:nvSpPr>
        <p:spPr>
          <a:xfrm rot="16200000">
            <a:off x="4117146" y="4800942"/>
            <a:ext cx="31919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23</a:t>
            </a:r>
            <a:r>
              <a:rPr lang="ko-KR" alt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년 예측 값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24" name="그림 23" descr="사람, 소년, 젊은이(가) 표시된 사진&#10;&#10;자동 생성된 설명">
            <a:extLst>
              <a:ext uri="{FF2B5EF4-FFF2-40B4-BE49-F238E27FC236}">
                <a16:creationId xmlns:a16="http://schemas.microsoft.com/office/drawing/2014/main" id="{C3BFCA03-D338-8B4E-31B0-53DC6EA1DF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688" y="5016318"/>
            <a:ext cx="1226312" cy="184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9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288F847-39AD-BA46-52B7-86B6BC5BF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4" y="554179"/>
            <a:ext cx="3381388" cy="30732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44AD9D-2A45-3D3A-EE3E-0F1CD4C6F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519" y="585595"/>
            <a:ext cx="514823" cy="4719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D9AEF1-43C4-E520-555D-522FD5151F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686" y="277788"/>
            <a:ext cx="3460644" cy="20608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E1A414B-47E9-57CA-6681-904177484F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453" y="2786983"/>
            <a:ext cx="3460644" cy="206663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6ACBB29-B279-FF45-682F-A77361EE8D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520" y="3191582"/>
            <a:ext cx="514823" cy="474836"/>
          </a:xfrm>
          <a:prstGeom prst="rect">
            <a:avLst/>
          </a:prstGeom>
        </p:spPr>
      </p:pic>
      <p:sp>
        <p:nvSpPr>
          <p:cNvPr id="14" name="화살표: 굽음 13">
            <a:extLst>
              <a:ext uri="{FF2B5EF4-FFF2-40B4-BE49-F238E27FC236}">
                <a16:creationId xmlns:a16="http://schemas.microsoft.com/office/drawing/2014/main" id="{0EED42B0-7B45-B568-181E-DBC0EEAD6793}"/>
              </a:ext>
            </a:extLst>
          </p:cNvPr>
          <p:cNvSpPr/>
          <p:nvPr/>
        </p:nvSpPr>
        <p:spPr>
          <a:xfrm rot="10800000">
            <a:off x="4323174" y="1317807"/>
            <a:ext cx="885809" cy="414611"/>
          </a:xfrm>
          <a:prstGeom prst="bentArrow">
            <a:avLst>
              <a:gd name="adj1" fmla="val 25000"/>
              <a:gd name="adj2" fmla="val 2924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50B06D-DE79-70E0-BD4C-FCBCC3EE4D0D}"/>
              </a:ext>
            </a:extLst>
          </p:cNvPr>
          <p:cNvSpPr txBox="1"/>
          <p:nvPr/>
        </p:nvSpPr>
        <p:spPr>
          <a:xfrm>
            <a:off x="4093715" y="554179"/>
            <a:ext cx="15502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01-20 </a:t>
            </a:r>
            <a:r>
              <a:rPr lang="ko-KR" altLang="en-US" sz="1400" dirty="0"/>
              <a:t>감염병 </a:t>
            </a:r>
            <a:endParaRPr lang="en-US" altLang="ko-KR" sz="1400" dirty="0"/>
          </a:p>
          <a:p>
            <a:r>
              <a:rPr lang="ko-KR" altLang="en-US" sz="1400" dirty="0"/>
              <a:t>데이터로 모델을 만들었다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8D5A03-48E1-5945-7B9D-06891F7A60B1}"/>
              </a:ext>
            </a:extLst>
          </p:cNvPr>
          <p:cNvSpPr txBox="1"/>
          <p:nvPr/>
        </p:nvSpPr>
        <p:spPr>
          <a:xfrm>
            <a:off x="10112146" y="1109725"/>
            <a:ext cx="15502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코로나 미포함</a:t>
            </a:r>
            <a:endParaRPr lang="en-US" altLang="ko-KR" sz="1100" dirty="0"/>
          </a:p>
          <a:p>
            <a:r>
              <a:rPr lang="en-US" altLang="ko-KR" sz="1100" dirty="0"/>
              <a:t>21</a:t>
            </a:r>
            <a:r>
              <a:rPr lang="ko-KR" altLang="en-US" sz="1100" dirty="0"/>
              <a:t>년도 </a:t>
            </a:r>
            <a:r>
              <a:rPr lang="en-US" altLang="ko-KR" sz="1100" dirty="0"/>
              <a:t>01,02</a:t>
            </a:r>
            <a:r>
              <a:rPr lang="ko-KR" altLang="en-US" sz="1100" dirty="0"/>
              <a:t>월 예측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5C3F96-7870-D08C-E994-3A5FC56F6393}"/>
              </a:ext>
            </a:extLst>
          </p:cNvPr>
          <p:cNvSpPr txBox="1"/>
          <p:nvPr/>
        </p:nvSpPr>
        <p:spPr>
          <a:xfrm>
            <a:off x="10112147" y="3688916"/>
            <a:ext cx="15502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코로나 포함</a:t>
            </a:r>
            <a:endParaRPr lang="en-US" altLang="ko-KR" sz="1100" dirty="0"/>
          </a:p>
          <a:p>
            <a:r>
              <a:rPr lang="en-US" altLang="ko-KR" sz="1100" dirty="0"/>
              <a:t>21</a:t>
            </a:r>
            <a:r>
              <a:rPr lang="ko-KR" altLang="en-US" sz="1100" dirty="0"/>
              <a:t>년도 </a:t>
            </a:r>
            <a:r>
              <a:rPr lang="en-US" altLang="ko-KR" sz="1100" dirty="0"/>
              <a:t>01,02</a:t>
            </a:r>
            <a:r>
              <a:rPr lang="ko-KR" altLang="en-US" sz="1100" dirty="0"/>
              <a:t>월 예측</a:t>
            </a:r>
          </a:p>
        </p:txBody>
      </p:sp>
      <p:sp>
        <p:nvSpPr>
          <p:cNvPr id="18" name="화살표: 굽음 17">
            <a:extLst>
              <a:ext uri="{FF2B5EF4-FFF2-40B4-BE49-F238E27FC236}">
                <a16:creationId xmlns:a16="http://schemas.microsoft.com/office/drawing/2014/main" id="{749A8FF5-88D8-1298-54FC-97304416D4D1}"/>
              </a:ext>
            </a:extLst>
          </p:cNvPr>
          <p:cNvSpPr/>
          <p:nvPr/>
        </p:nvSpPr>
        <p:spPr>
          <a:xfrm rot="10800000">
            <a:off x="10194041" y="1709888"/>
            <a:ext cx="442905" cy="207305"/>
          </a:xfrm>
          <a:prstGeom prst="bentArrow">
            <a:avLst>
              <a:gd name="adj1" fmla="val 25000"/>
              <a:gd name="adj2" fmla="val 2924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굽음 18">
            <a:extLst>
              <a:ext uri="{FF2B5EF4-FFF2-40B4-BE49-F238E27FC236}">
                <a16:creationId xmlns:a16="http://schemas.microsoft.com/office/drawing/2014/main" id="{9F5762C2-AA85-CA0B-47AB-746720C72002}"/>
              </a:ext>
            </a:extLst>
          </p:cNvPr>
          <p:cNvSpPr/>
          <p:nvPr/>
        </p:nvSpPr>
        <p:spPr>
          <a:xfrm rot="10800000">
            <a:off x="10221792" y="4332533"/>
            <a:ext cx="442905" cy="207305"/>
          </a:xfrm>
          <a:prstGeom prst="bentArrow">
            <a:avLst>
              <a:gd name="adj1" fmla="val 25000"/>
              <a:gd name="adj2" fmla="val 2924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B3CA09-C4C1-59C6-1445-513FD5EABB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690" y="4781403"/>
            <a:ext cx="1864310" cy="2066638"/>
          </a:xfrm>
          <a:prstGeom prst="rect">
            <a:avLst/>
          </a:prstGeom>
        </p:spPr>
      </p:pic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473408D6-8B01-3669-211E-68D32CC9C287}"/>
              </a:ext>
            </a:extLst>
          </p:cNvPr>
          <p:cNvSpPr/>
          <p:nvPr/>
        </p:nvSpPr>
        <p:spPr>
          <a:xfrm flipH="1">
            <a:off x="2508321" y="4332533"/>
            <a:ext cx="4105543" cy="1360748"/>
          </a:xfrm>
          <a:prstGeom prst="wedgeEllipseCallout">
            <a:avLst>
              <a:gd name="adj1" fmla="val 58323"/>
              <a:gd name="adj2" fmla="val 4865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</a:rPr>
              <a:t>23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</a:rPr>
              <a:t>년 값을 예측하니 음수가 나옵니다 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</a:rPr>
              <a:t>..!</a:t>
            </a:r>
            <a:endParaRPr lang="ko-KR" altLang="en-US" sz="2400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8" name="그림 7" descr="사람, 실내, 소년이(가) 표시된 사진&#10;&#10;자동 생성된 설명">
            <a:extLst>
              <a:ext uri="{FF2B5EF4-FFF2-40B4-BE49-F238E27FC236}">
                <a16:creationId xmlns:a16="http://schemas.microsoft.com/office/drawing/2014/main" id="{03CF16C5-79FE-8468-815C-1B08AFEF66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5600"/>
            <a:ext cx="1654896" cy="2222441"/>
          </a:xfrm>
          <a:prstGeom prst="rect">
            <a:avLst/>
          </a:prstGeom>
        </p:spPr>
      </p:pic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DF821D47-8418-053C-7536-5CBCCE140A8A}"/>
              </a:ext>
            </a:extLst>
          </p:cNvPr>
          <p:cNvSpPr/>
          <p:nvPr/>
        </p:nvSpPr>
        <p:spPr>
          <a:xfrm>
            <a:off x="7022236" y="5301983"/>
            <a:ext cx="2130641" cy="903508"/>
          </a:xfrm>
          <a:prstGeom prst="wedgeEllipseCallout">
            <a:avLst>
              <a:gd name="adj1" fmla="val 108033"/>
              <a:gd name="adj2" fmla="val 733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이런 </a:t>
            </a:r>
            <a:r>
              <a:rPr lang="en-US" altLang="ko-KR" sz="2400" dirty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ko-KR" altLang="en-US" sz="2400" dirty="0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5965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0BC2F4F-0AB5-2F59-B638-2A08CCEEC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642" y="1060622"/>
            <a:ext cx="2966943" cy="19994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A17DF6-2DDB-33FA-EAB1-140C83F26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423" y="1060621"/>
            <a:ext cx="2966945" cy="19994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37AAA8-8126-8574-9B5C-B7389C447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33" y="0"/>
            <a:ext cx="4674665" cy="31503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6BB1AAE-87CA-2F48-E7BD-BCAA22982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835" y="72701"/>
            <a:ext cx="501676" cy="3975304"/>
          </a:xfrm>
          <a:prstGeom prst="rect">
            <a:avLst/>
          </a:prstGeom>
        </p:spPr>
      </p:pic>
      <p:sp>
        <p:nvSpPr>
          <p:cNvPr id="12" name="화살표: 굽음 11">
            <a:extLst>
              <a:ext uri="{FF2B5EF4-FFF2-40B4-BE49-F238E27FC236}">
                <a16:creationId xmlns:a16="http://schemas.microsoft.com/office/drawing/2014/main" id="{9B566952-281D-80BE-1A2F-DD120A1999C9}"/>
              </a:ext>
            </a:extLst>
          </p:cNvPr>
          <p:cNvSpPr/>
          <p:nvPr/>
        </p:nvSpPr>
        <p:spPr>
          <a:xfrm rot="16200000">
            <a:off x="174709" y="3238739"/>
            <a:ext cx="523275" cy="414611"/>
          </a:xfrm>
          <a:prstGeom prst="bentArrow">
            <a:avLst>
              <a:gd name="adj1" fmla="val 25000"/>
              <a:gd name="adj2" fmla="val 2924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8B14A9-91A7-0DD1-FC0F-1D9D5DE36F03}"/>
              </a:ext>
            </a:extLst>
          </p:cNvPr>
          <p:cNvSpPr txBox="1"/>
          <p:nvPr/>
        </p:nvSpPr>
        <p:spPr>
          <a:xfrm>
            <a:off x="0" y="3226328"/>
            <a:ext cx="3293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2022</a:t>
            </a:r>
            <a:r>
              <a:rPr lang="ko-KR" altLang="en-US" dirty="0"/>
              <a:t>년 평균기온 </a:t>
            </a:r>
            <a:endParaRPr lang="en-US" altLang="ko-KR" dirty="0"/>
          </a:p>
          <a:p>
            <a:pPr algn="ctr"/>
            <a:r>
              <a:rPr lang="ko-KR" altLang="en-US" dirty="0" err="1"/>
              <a:t>예측값과</a:t>
            </a:r>
            <a:r>
              <a:rPr lang="ko-KR" altLang="en-US" dirty="0"/>
              <a:t> 그래프</a:t>
            </a:r>
          </a:p>
        </p:txBody>
      </p:sp>
      <p:sp>
        <p:nvSpPr>
          <p:cNvPr id="15" name="화살표: 굽음 14">
            <a:extLst>
              <a:ext uri="{FF2B5EF4-FFF2-40B4-BE49-F238E27FC236}">
                <a16:creationId xmlns:a16="http://schemas.microsoft.com/office/drawing/2014/main" id="{2785FC82-6FE0-23D0-546B-4FF6188CAFF0}"/>
              </a:ext>
            </a:extLst>
          </p:cNvPr>
          <p:cNvSpPr/>
          <p:nvPr/>
        </p:nvSpPr>
        <p:spPr>
          <a:xfrm rot="5400000" flipV="1">
            <a:off x="5792821" y="213203"/>
            <a:ext cx="350691" cy="563478"/>
          </a:xfrm>
          <a:prstGeom prst="bentArrow">
            <a:avLst>
              <a:gd name="adj1" fmla="val 25000"/>
              <a:gd name="adj2" fmla="val 2924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2D6113-8B44-133F-30D0-894B7B2990F4}"/>
              </a:ext>
            </a:extLst>
          </p:cNvPr>
          <p:cNvSpPr txBox="1"/>
          <p:nvPr/>
        </p:nvSpPr>
        <p:spPr>
          <a:xfrm>
            <a:off x="6352623" y="115057"/>
            <a:ext cx="203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실제값</a:t>
            </a:r>
            <a:r>
              <a:rPr lang="ko-KR" altLang="en-US" dirty="0"/>
              <a:t> 그래프</a:t>
            </a:r>
          </a:p>
        </p:txBody>
      </p:sp>
      <p:sp>
        <p:nvSpPr>
          <p:cNvPr id="17" name="화살표: 굽음 16">
            <a:extLst>
              <a:ext uri="{FF2B5EF4-FFF2-40B4-BE49-F238E27FC236}">
                <a16:creationId xmlns:a16="http://schemas.microsoft.com/office/drawing/2014/main" id="{21E401B4-37C0-6008-155A-D06F37E68B5E}"/>
              </a:ext>
            </a:extLst>
          </p:cNvPr>
          <p:cNvSpPr/>
          <p:nvPr/>
        </p:nvSpPr>
        <p:spPr>
          <a:xfrm rot="5400000" flipV="1">
            <a:off x="9392605" y="280558"/>
            <a:ext cx="350691" cy="563478"/>
          </a:xfrm>
          <a:prstGeom prst="bentArrow">
            <a:avLst>
              <a:gd name="adj1" fmla="val 25000"/>
              <a:gd name="adj2" fmla="val 2924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DE4018-0C6B-F7FE-D5CC-88BA2D5CDFCA}"/>
              </a:ext>
            </a:extLst>
          </p:cNvPr>
          <p:cNvSpPr txBox="1"/>
          <p:nvPr/>
        </p:nvSpPr>
        <p:spPr>
          <a:xfrm>
            <a:off x="10003680" y="171776"/>
            <a:ext cx="203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실제값</a:t>
            </a:r>
            <a:r>
              <a:rPr lang="ko-KR" altLang="en-US" dirty="0"/>
              <a:t> 그래프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B37D5C9A-5695-5AF7-B102-A5805B980F3C}"/>
              </a:ext>
            </a:extLst>
          </p:cNvPr>
          <p:cNvSpPr/>
          <p:nvPr/>
        </p:nvSpPr>
        <p:spPr>
          <a:xfrm>
            <a:off x="2871760" y="3383245"/>
            <a:ext cx="1127465" cy="278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BF76E4-EA05-1037-19AC-7829D0C867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689" y="4270545"/>
            <a:ext cx="774740" cy="9017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76C560-C724-F51D-13D2-7FA1D7BCA5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66" y="3597132"/>
            <a:ext cx="4674665" cy="315031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194BA9-0C31-F08F-2206-867729487A5C}"/>
              </a:ext>
            </a:extLst>
          </p:cNvPr>
          <p:cNvSpPr/>
          <p:nvPr/>
        </p:nvSpPr>
        <p:spPr>
          <a:xfrm>
            <a:off x="3154312" y="5524205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평균 기온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1A05E0-6FAD-1B26-B5E1-B787BAFD85CF}"/>
              </a:ext>
            </a:extLst>
          </p:cNvPr>
          <p:cNvSpPr/>
          <p:nvPr/>
        </p:nvSpPr>
        <p:spPr>
          <a:xfrm rot="5400000">
            <a:off x="10225304" y="4679102"/>
            <a:ext cx="28905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23</a:t>
            </a:r>
            <a:r>
              <a:rPr lang="ko-KR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년 예측 값</a:t>
            </a:r>
            <a:endParaRPr lang="en-US" altLang="ko-KR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22" name="그림 21" descr="사람, 실내, 쥐고있는, 소년이(가) 표시된 사진&#10;&#10;자동 생성된 설명">
            <a:extLst>
              <a:ext uri="{FF2B5EF4-FFF2-40B4-BE49-F238E27FC236}">
                <a16:creationId xmlns:a16="http://schemas.microsoft.com/office/drawing/2014/main" id="{9DA356AB-1E77-CD6F-575D-83E2D405E8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6318"/>
            <a:ext cx="1262868" cy="184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1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굽음 11">
            <a:extLst>
              <a:ext uri="{FF2B5EF4-FFF2-40B4-BE49-F238E27FC236}">
                <a16:creationId xmlns:a16="http://schemas.microsoft.com/office/drawing/2014/main" id="{9B566952-281D-80BE-1A2F-DD120A1999C9}"/>
              </a:ext>
            </a:extLst>
          </p:cNvPr>
          <p:cNvSpPr/>
          <p:nvPr/>
        </p:nvSpPr>
        <p:spPr>
          <a:xfrm rot="16200000">
            <a:off x="124949" y="2723027"/>
            <a:ext cx="442480" cy="414611"/>
          </a:xfrm>
          <a:prstGeom prst="bentArrow">
            <a:avLst>
              <a:gd name="adj1" fmla="val 25000"/>
              <a:gd name="adj2" fmla="val 2924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8B14A9-91A7-0DD1-FC0F-1D9D5DE36F03}"/>
              </a:ext>
            </a:extLst>
          </p:cNvPr>
          <p:cNvSpPr txBox="1"/>
          <p:nvPr/>
        </p:nvSpPr>
        <p:spPr>
          <a:xfrm>
            <a:off x="0" y="2709093"/>
            <a:ext cx="3293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2022</a:t>
            </a:r>
            <a:r>
              <a:rPr lang="ko-KR" altLang="en-US" dirty="0"/>
              <a:t>년 이혼건수</a:t>
            </a:r>
            <a:endParaRPr lang="en-US" altLang="ko-KR" dirty="0"/>
          </a:p>
          <a:p>
            <a:pPr algn="ctr"/>
            <a:r>
              <a:rPr lang="ko-KR" altLang="en-US" dirty="0" err="1"/>
              <a:t>예측값과</a:t>
            </a:r>
            <a:r>
              <a:rPr lang="ko-KR" altLang="en-US" dirty="0"/>
              <a:t> 그래프</a:t>
            </a:r>
          </a:p>
        </p:txBody>
      </p:sp>
      <p:sp>
        <p:nvSpPr>
          <p:cNvPr id="15" name="화살표: 굽음 14">
            <a:extLst>
              <a:ext uri="{FF2B5EF4-FFF2-40B4-BE49-F238E27FC236}">
                <a16:creationId xmlns:a16="http://schemas.microsoft.com/office/drawing/2014/main" id="{2785FC82-6FE0-23D0-546B-4FF6188CAFF0}"/>
              </a:ext>
            </a:extLst>
          </p:cNvPr>
          <p:cNvSpPr/>
          <p:nvPr/>
        </p:nvSpPr>
        <p:spPr>
          <a:xfrm rot="5400000" flipV="1">
            <a:off x="5392326" y="464327"/>
            <a:ext cx="350691" cy="563478"/>
          </a:xfrm>
          <a:prstGeom prst="bentArrow">
            <a:avLst>
              <a:gd name="adj1" fmla="val 25000"/>
              <a:gd name="adj2" fmla="val 2924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2D6113-8B44-133F-30D0-894B7B2990F4}"/>
              </a:ext>
            </a:extLst>
          </p:cNvPr>
          <p:cNvSpPr txBox="1"/>
          <p:nvPr/>
        </p:nvSpPr>
        <p:spPr>
          <a:xfrm>
            <a:off x="5849411" y="292963"/>
            <a:ext cx="203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실제값</a:t>
            </a:r>
            <a:r>
              <a:rPr lang="ko-KR" altLang="en-US" dirty="0"/>
              <a:t> 그래프</a:t>
            </a:r>
          </a:p>
        </p:txBody>
      </p:sp>
      <p:sp>
        <p:nvSpPr>
          <p:cNvPr id="17" name="화살표: 굽음 16">
            <a:extLst>
              <a:ext uri="{FF2B5EF4-FFF2-40B4-BE49-F238E27FC236}">
                <a16:creationId xmlns:a16="http://schemas.microsoft.com/office/drawing/2014/main" id="{21E401B4-37C0-6008-155A-D06F37E68B5E}"/>
              </a:ext>
            </a:extLst>
          </p:cNvPr>
          <p:cNvSpPr/>
          <p:nvPr/>
        </p:nvSpPr>
        <p:spPr>
          <a:xfrm rot="5400000" flipV="1">
            <a:off x="8503353" y="454195"/>
            <a:ext cx="306844" cy="493025"/>
          </a:xfrm>
          <a:prstGeom prst="bentArrow">
            <a:avLst>
              <a:gd name="adj1" fmla="val 25000"/>
              <a:gd name="adj2" fmla="val 2924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DE4018-0C6B-F7FE-D5CC-88BA2D5CDFCA}"/>
              </a:ext>
            </a:extLst>
          </p:cNvPr>
          <p:cNvSpPr txBox="1"/>
          <p:nvPr/>
        </p:nvSpPr>
        <p:spPr>
          <a:xfrm>
            <a:off x="8973740" y="269527"/>
            <a:ext cx="203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실제값</a:t>
            </a:r>
            <a:r>
              <a:rPr lang="ko-KR" altLang="en-US" dirty="0"/>
              <a:t> 그래프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73577F-AD1B-851F-C3A5-98BB7D92C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214" y="1004038"/>
            <a:ext cx="3179850" cy="20698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703AE9-6A3C-07D5-22BF-C1A41516B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486" y="989815"/>
            <a:ext cx="3179852" cy="20698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8DC4914-8E79-F09C-40B1-F4A7DCAD8D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6" y="172130"/>
            <a:ext cx="3517663" cy="2289712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8C87B7E9-2FF0-B068-0318-D51177F134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759" y="172130"/>
            <a:ext cx="615982" cy="3512103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88B34A7E-0237-EABB-FB42-9F12AFDA87B2}"/>
              </a:ext>
            </a:extLst>
          </p:cNvPr>
          <p:cNvSpPr/>
          <p:nvPr/>
        </p:nvSpPr>
        <p:spPr>
          <a:xfrm>
            <a:off x="2762629" y="2872891"/>
            <a:ext cx="709657" cy="278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9413A0-2C8D-E09C-C4CC-898DECCACB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119" y="4082735"/>
            <a:ext cx="920797" cy="8699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6FA2DD-1BE4-9CFA-2979-1B1EA8AB47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411" y="3684233"/>
            <a:ext cx="4839803" cy="315031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F50DB7-28AA-0820-73BC-E7F30C97ECA5}"/>
              </a:ext>
            </a:extLst>
          </p:cNvPr>
          <p:cNvSpPr/>
          <p:nvPr/>
        </p:nvSpPr>
        <p:spPr>
          <a:xfrm>
            <a:off x="2369360" y="5499938"/>
            <a:ext cx="3198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이혼 건수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E195A4-F968-6157-F03A-C348AF9B6B4F}"/>
              </a:ext>
            </a:extLst>
          </p:cNvPr>
          <p:cNvSpPr/>
          <p:nvPr/>
        </p:nvSpPr>
        <p:spPr>
          <a:xfrm rot="5400000">
            <a:off x="9510451" y="4682479"/>
            <a:ext cx="34932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23</a:t>
            </a:r>
            <a:r>
              <a:rPr lang="ko-KR" alt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년 예측 값</a:t>
            </a:r>
            <a:endParaRPr lang="en-US" altLang="ko-KR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23" name="그림 22" descr="사람, 실내, 쥐고있는, 소년이(가) 표시된 사진&#10;&#10;자동 생성된 설명">
            <a:extLst>
              <a:ext uri="{FF2B5EF4-FFF2-40B4-BE49-F238E27FC236}">
                <a16:creationId xmlns:a16="http://schemas.microsoft.com/office/drawing/2014/main" id="{8C5871B3-6D19-2DC5-A360-E51D52404B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6318"/>
            <a:ext cx="1262868" cy="184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1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화살표: 굽음 13">
            <a:extLst>
              <a:ext uri="{FF2B5EF4-FFF2-40B4-BE49-F238E27FC236}">
                <a16:creationId xmlns:a16="http://schemas.microsoft.com/office/drawing/2014/main" id="{0EED42B0-7B45-B568-181E-DBC0EEAD6793}"/>
              </a:ext>
            </a:extLst>
          </p:cNvPr>
          <p:cNvSpPr/>
          <p:nvPr/>
        </p:nvSpPr>
        <p:spPr>
          <a:xfrm rot="10800000">
            <a:off x="3388555" y="736006"/>
            <a:ext cx="885809" cy="414611"/>
          </a:xfrm>
          <a:prstGeom prst="bentArrow">
            <a:avLst>
              <a:gd name="adj1" fmla="val 25000"/>
              <a:gd name="adj2" fmla="val 2924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50B06D-DE79-70E0-BD4C-FCBCC3EE4D0D}"/>
              </a:ext>
            </a:extLst>
          </p:cNvPr>
          <p:cNvSpPr txBox="1"/>
          <p:nvPr/>
        </p:nvSpPr>
        <p:spPr>
          <a:xfrm>
            <a:off x="3380621" y="144393"/>
            <a:ext cx="2243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01-20 </a:t>
            </a:r>
            <a:r>
              <a:rPr lang="ko-KR" altLang="en-US" sz="1400" dirty="0"/>
              <a:t>혼인건수데이터로 모델을 만들었다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D707049-770A-A19D-5AAF-8AF173EE8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63" y="137337"/>
            <a:ext cx="2943553" cy="24258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A6E4FB-5ABA-21E6-9EBE-8E13337C4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529" y="194570"/>
            <a:ext cx="1009917" cy="9460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609A63-BDBE-6697-8DA8-74B7F4BDC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891" y="194570"/>
            <a:ext cx="5001046" cy="2978151"/>
          </a:xfrm>
          <a:prstGeom prst="rect">
            <a:avLst/>
          </a:prstGeom>
        </p:spPr>
      </p:pic>
      <p:sp>
        <p:nvSpPr>
          <p:cNvPr id="20" name="화살표: 굽음 19">
            <a:extLst>
              <a:ext uri="{FF2B5EF4-FFF2-40B4-BE49-F238E27FC236}">
                <a16:creationId xmlns:a16="http://schemas.microsoft.com/office/drawing/2014/main" id="{B58E56BA-CEFA-A3ED-C7DA-572BA328A3A2}"/>
              </a:ext>
            </a:extLst>
          </p:cNvPr>
          <p:cNvSpPr/>
          <p:nvPr/>
        </p:nvSpPr>
        <p:spPr>
          <a:xfrm>
            <a:off x="5679164" y="1556994"/>
            <a:ext cx="885809" cy="414612"/>
          </a:xfrm>
          <a:prstGeom prst="bentArrow">
            <a:avLst>
              <a:gd name="adj1" fmla="val 25000"/>
              <a:gd name="adj2" fmla="val 2924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311799-EE89-083E-0246-B189A4F2B6C1}"/>
              </a:ext>
            </a:extLst>
          </p:cNvPr>
          <p:cNvSpPr txBox="1"/>
          <p:nvPr/>
        </p:nvSpPr>
        <p:spPr>
          <a:xfrm>
            <a:off x="5098201" y="2039998"/>
            <a:ext cx="1639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21</a:t>
            </a:r>
            <a:r>
              <a:rPr lang="ko-KR" altLang="en-US" sz="1400" dirty="0"/>
              <a:t>년도 </a:t>
            </a:r>
            <a:r>
              <a:rPr lang="en-US" altLang="ko-KR" sz="1400" dirty="0"/>
              <a:t>01, 02</a:t>
            </a:r>
            <a:r>
              <a:rPr lang="ko-KR" altLang="en-US" sz="1400" dirty="0"/>
              <a:t>월 </a:t>
            </a:r>
            <a:endParaRPr lang="en-US" altLang="ko-KR" sz="1400" dirty="0"/>
          </a:p>
          <a:p>
            <a:r>
              <a:rPr lang="ko-KR" altLang="en-US" sz="1400" dirty="0" err="1"/>
              <a:t>예측값과</a:t>
            </a:r>
            <a:r>
              <a:rPr lang="ko-KR" altLang="en-US" sz="1400" dirty="0"/>
              <a:t> 그래프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D327A2-A282-7D34-FFE7-A3D60834F1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600" y="5600338"/>
            <a:ext cx="1016052" cy="8572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C6F190-3BB9-C7FB-43AA-3094CE1DF6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865" y="3172721"/>
            <a:ext cx="6116714" cy="364253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3845D1-3CA7-FF97-FAF0-5F89D78C5A46}"/>
              </a:ext>
            </a:extLst>
          </p:cNvPr>
          <p:cNvSpPr/>
          <p:nvPr/>
        </p:nvSpPr>
        <p:spPr>
          <a:xfrm>
            <a:off x="7864638" y="4070658"/>
            <a:ext cx="34810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혼인 건수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980E2A-289F-8517-57D6-7D992370140D}"/>
              </a:ext>
            </a:extLst>
          </p:cNvPr>
          <p:cNvSpPr/>
          <p:nvPr/>
        </p:nvSpPr>
        <p:spPr>
          <a:xfrm rot="16200000">
            <a:off x="-755546" y="4534633"/>
            <a:ext cx="34932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23</a:t>
            </a:r>
            <a:r>
              <a:rPr lang="ko-KR" alt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년 예측 값</a:t>
            </a:r>
            <a:endParaRPr lang="en-US" altLang="ko-KR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7" name="그림 16" descr="사람, 소년, 젊은이(가) 표시된 사진&#10;&#10;자동 생성된 설명">
            <a:extLst>
              <a:ext uri="{FF2B5EF4-FFF2-40B4-BE49-F238E27FC236}">
                <a16:creationId xmlns:a16="http://schemas.microsoft.com/office/drawing/2014/main" id="{83FA5E3B-8859-53BA-845E-E0DF4EB608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688" y="5016318"/>
            <a:ext cx="1226312" cy="184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2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굽음 11">
            <a:extLst>
              <a:ext uri="{FF2B5EF4-FFF2-40B4-BE49-F238E27FC236}">
                <a16:creationId xmlns:a16="http://schemas.microsoft.com/office/drawing/2014/main" id="{9B566952-281D-80BE-1A2F-DD120A1999C9}"/>
              </a:ext>
            </a:extLst>
          </p:cNvPr>
          <p:cNvSpPr/>
          <p:nvPr/>
        </p:nvSpPr>
        <p:spPr>
          <a:xfrm rot="16200000">
            <a:off x="288767" y="3347851"/>
            <a:ext cx="545554" cy="375783"/>
          </a:xfrm>
          <a:prstGeom prst="bentArrow">
            <a:avLst>
              <a:gd name="adj1" fmla="val 25000"/>
              <a:gd name="adj2" fmla="val 2924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굽음 12">
            <a:extLst>
              <a:ext uri="{FF2B5EF4-FFF2-40B4-BE49-F238E27FC236}">
                <a16:creationId xmlns:a16="http://schemas.microsoft.com/office/drawing/2014/main" id="{5425FE4E-30AC-D684-9AEA-71A6F211AD7E}"/>
              </a:ext>
            </a:extLst>
          </p:cNvPr>
          <p:cNvSpPr/>
          <p:nvPr/>
        </p:nvSpPr>
        <p:spPr>
          <a:xfrm rot="16200000" flipV="1">
            <a:off x="3760754" y="2536237"/>
            <a:ext cx="350691" cy="2136216"/>
          </a:xfrm>
          <a:prstGeom prst="bentArrow">
            <a:avLst>
              <a:gd name="adj1" fmla="val 25000"/>
              <a:gd name="adj2" fmla="val 2924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8B14A9-91A7-0DD1-FC0F-1D9D5DE36F03}"/>
              </a:ext>
            </a:extLst>
          </p:cNvPr>
          <p:cNvSpPr txBox="1"/>
          <p:nvPr/>
        </p:nvSpPr>
        <p:spPr>
          <a:xfrm>
            <a:off x="387447" y="3381210"/>
            <a:ext cx="2985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2022</a:t>
            </a:r>
            <a:r>
              <a:rPr lang="ko-KR" altLang="en-US" dirty="0"/>
              <a:t>년 사망자 수</a:t>
            </a:r>
            <a:endParaRPr lang="en-US" altLang="ko-KR" dirty="0"/>
          </a:p>
          <a:p>
            <a:pPr algn="ctr"/>
            <a:r>
              <a:rPr lang="ko-KR" altLang="en-US" dirty="0" err="1"/>
              <a:t>예측값과</a:t>
            </a:r>
            <a:r>
              <a:rPr lang="ko-KR" altLang="en-US" dirty="0"/>
              <a:t> 그래프</a:t>
            </a:r>
          </a:p>
        </p:txBody>
      </p:sp>
      <p:sp>
        <p:nvSpPr>
          <p:cNvPr id="15" name="화살표: 굽음 14">
            <a:extLst>
              <a:ext uri="{FF2B5EF4-FFF2-40B4-BE49-F238E27FC236}">
                <a16:creationId xmlns:a16="http://schemas.microsoft.com/office/drawing/2014/main" id="{2785FC82-6FE0-23D0-546B-4FF6188CAFF0}"/>
              </a:ext>
            </a:extLst>
          </p:cNvPr>
          <p:cNvSpPr/>
          <p:nvPr/>
        </p:nvSpPr>
        <p:spPr>
          <a:xfrm rot="5400000" flipV="1">
            <a:off x="5987639" y="313995"/>
            <a:ext cx="350691" cy="563478"/>
          </a:xfrm>
          <a:prstGeom prst="bentArrow">
            <a:avLst>
              <a:gd name="adj1" fmla="val 25000"/>
              <a:gd name="adj2" fmla="val 2924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2D6113-8B44-133F-30D0-894B7B2990F4}"/>
              </a:ext>
            </a:extLst>
          </p:cNvPr>
          <p:cNvSpPr txBox="1"/>
          <p:nvPr/>
        </p:nvSpPr>
        <p:spPr>
          <a:xfrm>
            <a:off x="6444724" y="142631"/>
            <a:ext cx="203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실제값</a:t>
            </a:r>
            <a:r>
              <a:rPr lang="ko-KR" altLang="en-US" dirty="0"/>
              <a:t> 그래프</a:t>
            </a:r>
          </a:p>
        </p:txBody>
      </p:sp>
      <p:sp>
        <p:nvSpPr>
          <p:cNvPr id="17" name="화살표: 굽음 16">
            <a:extLst>
              <a:ext uri="{FF2B5EF4-FFF2-40B4-BE49-F238E27FC236}">
                <a16:creationId xmlns:a16="http://schemas.microsoft.com/office/drawing/2014/main" id="{21E401B4-37C0-6008-155A-D06F37E68B5E}"/>
              </a:ext>
            </a:extLst>
          </p:cNvPr>
          <p:cNvSpPr/>
          <p:nvPr/>
        </p:nvSpPr>
        <p:spPr>
          <a:xfrm rot="5400000" flipV="1">
            <a:off x="9302580" y="381390"/>
            <a:ext cx="350691" cy="563478"/>
          </a:xfrm>
          <a:prstGeom prst="bentArrow">
            <a:avLst>
              <a:gd name="adj1" fmla="val 25000"/>
              <a:gd name="adj2" fmla="val 2924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DE4018-0C6B-F7FE-D5CC-88BA2D5CDFCA}"/>
              </a:ext>
            </a:extLst>
          </p:cNvPr>
          <p:cNvSpPr txBox="1"/>
          <p:nvPr/>
        </p:nvSpPr>
        <p:spPr>
          <a:xfrm>
            <a:off x="9759665" y="210026"/>
            <a:ext cx="203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실제값</a:t>
            </a:r>
            <a:r>
              <a:rPr lang="ko-KR" altLang="en-US" dirty="0"/>
              <a:t> 그래프</a:t>
            </a:r>
          </a:p>
        </p:txBody>
      </p:sp>
      <p:pic>
        <p:nvPicPr>
          <p:cNvPr id="4" name="그림 3" descr="텍스트, 세면도구, 향수, 명함이(가) 표시된 사진&#10;&#10;자동 생성된 설명">
            <a:extLst>
              <a:ext uri="{FF2B5EF4-FFF2-40B4-BE49-F238E27FC236}">
                <a16:creationId xmlns:a16="http://schemas.microsoft.com/office/drawing/2014/main" id="{49C0049E-6423-C340-DE31-1C349B19D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654" y="160386"/>
            <a:ext cx="558593" cy="31025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723851-E770-70E8-D9DF-51DFC3B6F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96" y="210026"/>
            <a:ext cx="4251806" cy="29435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304543-BC9C-2EBF-A9BC-4BDE97CBB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505" y="1115830"/>
            <a:ext cx="2636459" cy="168951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C8A70DE-EE39-CC87-08C8-3089B2451E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985" y="1090657"/>
            <a:ext cx="2715023" cy="17398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58DB97A-03E4-EF4C-4921-DF48BF39F2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925" y="3768936"/>
            <a:ext cx="946199" cy="9017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EC0D43-EAD0-A5F1-7981-508323B6C6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730" y="3707682"/>
            <a:ext cx="4916020" cy="315031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587AA9-4FB8-9D94-0DB6-CEABE2ADEFED}"/>
              </a:ext>
            </a:extLst>
          </p:cNvPr>
          <p:cNvSpPr/>
          <p:nvPr/>
        </p:nvSpPr>
        <p:spPr>
          <a:xfrm rot="5400000">
            <a:off x="9552087" y="4515537"/>
            <a:ext cx="34932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23</a:t>
            </a:r>
            <a:r>
              <a:rPr lang="ko-KR" alt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년 예측 값</a:t>
            </a:r>
            <a:endParaRPr lang="en-US" altLang="ko-KR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2FA59D-79D2-8298-53BF-748086F0354F}"/>
              </a:ext>
            </a:extLst>
          </p:cNvPr>
          <p:cNvSpPr/>
          <p:nvPr/>
        </p:nvSpPr>
        <p:spPr>
          <a:xfrm>
            <a:off x="1054970" y="4800936"/>
            <a:ext cx="34810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사망자 수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22" name="그림 21" descr="사람, 실내, 쥐고있는, 소년이(가) 표시된 사진&#10;&#10;자동 생성된 설명">
            <a:extLst>
              <a:ext uri="{FF2B5EF4-FFF2-40B4-BE49-F238E27FC236}">
                <a16:creationId xmlns:a16="http://schemas.microsoft.com/office/drawing/2014/main" id="{C66299FD-79DD-FE4A-8B15-DB5A36AA65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6318"/>
            <a:ext cx="1262868" cy="184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3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굽음 11">
            <a:extLst>
              <a:ext uri="{FF2B5EF4-FFF2-40B4-BE49-F238E27FC236}">
                <a16:creationId xmlns:a16="http://schemas.microsoft.com/office/drawing/2014/main" id="{9B566952-281D-80BE-1A2F-DD120A1999C9}"/>
              </a:ext>
            </a:extLst>
          </p:cNvPr>
          <p:cNvSpPr/>
          <p:nvPr/>
        </p:nvSpPr>
        <p:spPr>
          <a:xfrm rot="16200000">
            <a:off x="839544" y="3183452"/>
            <a:ext cx="478497" cy="414611"/>
          </a:xfrm>
          <a:prstGeom prst="bentArrow">
            <a:avLst>
              <a:gd name="adj1" fmla="val 25000"/>
              <a:gd name="adj2" fmla="val 2924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굽음 12">
            <a:extLst>
              <a:ext uri="{FF2B5EF4-FFF2-40B4-BE49-F238E27FC236}">
                <a16:creationId xmlns:a16="http://schemas.microsoft.com/office/drawing/2014/main" id="{5425FE4E-30AC-D684-9AEA-71A6F211AD7E}"/>
              </a:ext>
            </a:extLst>
          </p:cNvPr>
          <p:cNvSpPr/>
          <p:nvPr/>
        </p:nvSpPr>
        <p:spPr>
          <a:xfrm rot="16200000" flipV="1">
            <a:off x="4332682" y="2779884"/>
            <a:ext cx="350691" cy="1349554"/>
          </a:xfrm>
          <a:prstGeom prst="bentArrow">
            <a:avLst>
              <a:gd name="adj1" fmla="val 25000"/>
              <a:gd name="adj2" fmla="val 2924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8B14A9-91A7-0DD1-FC0F-1D9D5DE36F03}"/>
              </a:ext>
            </a:extLst>
          </p:cNvPr>
          <p:cNvSpPr txBox="1"/>
          <p:nvPr/>
        </p:nvSpPr>
        <p:spPr>
          <a:xfrm>
            <a:off x="871487" y="3268287"/>
            <a:ext cx="3293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2022</a:t>
            </a:r>
            <a:r>
              <a:rPr lang="ko-KR" altLang="en-US" dirty="0"/>
              <a:t>년 출생아 수 </a:t>
            </a:r>
            <a:endParaRPr lang="en-US" altLang="ko-KR" dirty="0"/>
          </a:p>
          <a:p>
            <a:pPr algn="ctr"/>
            <a:r>
              <a:rPr lang="ko-KR" altLang="en-US" dirty="0" err="1"/>
              <a:t>예측값과</a:t>
            </a:r>
            <a:r>
              <a:rPr lang="ko-KR" altLang="en-US" dirty="0"/>
              <a:t> 그래프</a:t>
            </a:r>
          </a:p>
        </p:txBody>
      </p:sp>
      <p:sp>
        <p:nvSpPr>
          <p:cNvPr id="15" name="화살표: 굽음 14">
            <a:extLst>
              <a:ext uri="{FF2B5EF4-FFF2-40B4-BE49-F238E27FC236}">
                <a16:creationId xmlns:a16="http://schemas.microsoft.com/office/drawing/2014/main" id="{2785FC82-6FE0-23D0-546B-4FF6188CAFF0}"/>
              </a:ext>
            </a:extLst>
          </p:cNvPr>
          <p:cNvSpPr/>
          <p:nvPr/>
        </p:nvSpPr>
        <p:spPr>
          <a:xfrm rot="5400000" flipV="1">
            <a:off x="6241010" y="385593"/>
            <a:ext cx="350691" cy="563478"/>
          </a:xfrm>
          <a:prstGeom prst="bentArrow">
            <a:avLst>
              <a:gd name="adj1" fmla="val 25000"/>
              <a:gd name="adj2" fmla="val 2924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2D6113-8B44-133F-30D0-894B7B2990F4}"/>
              </a:ext>
            </a:extLst>
          </p:cNvPr>
          <p:cNvSpPr txBox="1"/>
          <p:nvPr/>
        </p:nvSpPr>
        <p:spPr>
          <a:xfrm>
            <a:off x="6698095" y="214229"/>
            <a:ext cx="203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실제값</a:t>
            </a:r>
            <a:r>
              <a:rPr lang="ko-KR" altLang="en-US" dirty="0"/>
              <a:t> 그래프</a:t>
            </a:r>
          </a:p>
        </p:txBody>
      </p:sp>
      <p:sp>
        <p:nvSpPr>
          <p:cNvPr id="17" name="화살표: 굽음 16">
            <a:extLst>
              <a:ext uri="{FF2B5EF4-FFF2-40B4-BE49-F238E27FC236}">
                <a16:creationId xmlns:a16="http://schemas.microsoft.com/office/drawing/2014/main" id="{21E401B4-37C0-6008-155A-D06F37E68B5E}"/>
              </a:ext>
            </a:extLst>
          </p:cNvPr>
          <p:cNvSpPr/>
          <p:nvPr/>
        </p:nvSpPr>
        <p:spPr>
          <a:xfrm rot="5400000" flipV="1">
            <a:off x="9441622" y="367711"/>
            <a:ext cx="350691" cy="563478"/>
          </a:xfrm>
          <a:prstGeom prst="bentArrow">
            <a:avLst>
              <a:gd name="adj1" fmla="val 25000"/>
              <a:gd name="adj2" fmla="val 2924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DE4018-0C6B-F7FE-D5CC-88BA2D5CDFCA}"/>
              </a:ext>
            </a:extLst>
          </p:cNvPr>
          <p:cNvSpPr txBox="1"/>
          <p:nvPr/>
        </p:nvSpPr>
        <p:spPr>
          <a:xfrm>
            <a:off x="9898707" y="196347"/>
            <a:ext cx="203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실제값</a:t>
            </a:r>
            <a:r>
              <a:rPr lang="ko-KR" altLang="en-US" dirty="0"/>
              <a:t> 그래프</a:t>
            </a:r>
          </a:p>
        </p:txBody>
      </p:sp>
      <p:pic>
        <p:nvPicPr>
          <p:cNvPr id="3" name="그림 2" descr="텍스트, 세면도구, 향수, 명함이(가) 표시된 사진&#10;&#10;자동 생성된 설명">
            <a:extLst>
              <a:ext uri="{FF2B5EF4-FFF2-40B4-BE49-F238E27FC236}">
                <a16:creationId xmlns:a16="http://schemas.microsoft.com/office/drawing/2014/main" id="{6625F104-759E-4D42-2E06-301C15DDF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885" y="27160"/>
            <a:ext cx="532173" cy="30725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C0671A5-AE12-FD0C-7311-19661F3F9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7" y="27160"/>
            <a:ext cx="4794652" cy="30725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1281FAF-E455-3DC9-3ED5-02E554317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058" y="860560"/>
            <a:ext cx="3200612" cy="205103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966B394-0215-5261-CE19-C85F9E9FA7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86" y="860560"/>
            <a:ext cx="3200612" cy="205103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738171E-26E8-0866-5C4C-9AF6C01AA7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810" y="3789805"/>
            <a:ext cx="997001" cy="9080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02F0B6-50F4-489A-2625-077D304106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790" y="3707682"/>
            <a:ext cx="4916020" cy="315031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C62FF3-9A08-9CF0-D0CD-FD8B16D22708}"/>
              </a:ext>
            </a:extLst>
          </p:cNvPr>
          <p:cNvSpPr/>
          <p:nvPr/>
        </p:nvSpPr>
        <p:spPr>
          <a:xfrm>
            <a:off x="348588" y="5282841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출생아 수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133C81-B4BA-A86B-EE7F-CE12EA74E2F9}"/>
              </a:ext>
            </a:extLst>
          </p:cNvPr>
          <p:cNvSpPr/>
          <p:nvPr/>
        </p:nvSpPr>
        <p:spPr>
          <a:xfrm rot="5400000">
            <a:off x="8152074" y="4726664"/>
            <a:ext cx="34932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23</a:t>
            </a:r>
            <a:r>
              <a:rPr lang="ko-KR" alt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년 예측 값</a:t>
            </a:r>
            <a:endParaRPr lang="en-US" altLang="ko-KR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9" name="그림 8" descr="사람, 소년, 젊은이(가) 표시된 사진&#10;&#10;자동 생성된 설명">
            <a:extLst>
              <a:ext uri="{FF2B5EF4-FFF2-40B4-BE49-F238E27FC236}">
                <a16:creationId xmlns:a16="http://schemas.microsoft.com/office/drawing/2014/main" id="{CF2009E9-E1C7-E602-B1EB-B44DCB4145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688" y="5016318"/>
            <a:ext cx="1226312" cy="184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29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160</Words>
  <Application>Microsoft Office PowerPoint</Application>
  <PresentationFormat>와이드스크린</PresentationFormat>
  <Paragraphs>45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완철</dc:creator>
  <cp:lastModifiedBy>정 완철</cp:lastModifiedBy>
  <cp:revision>7</cp:revision>
  <dcterms:created xsi:type="dcterms:W3CDTF">2022-05-30T03:09:50Z</dcterms:created>
  <dcterms:modified xsi:type="dcterms:W3CDTF">2022-05-30T10:54:33Z</dcterms:modified>
</cp:coreProperties>
</file>