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3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75" r:id="rId7"/>
    <p:sldId id="262" r:id="rId8"/>
    <p:sldId id="263" r:id="rId9"/>
    <p:sldId id="279" r:id="rId10"/>
    <p:sldId id="264" r:id="rId11"/>
    <p:sldId id="276" r:id="rId12"/>
    <p:sldId id="265" r:id="rId13"/>
    <p:sldId id="271" r:id="rId14"/>
    <p:sldId id="270" r:id="rId15"/>
    <p:sldId id="266" r:id="rId16"/>
    <p:sldId id="272" r:id="rId17"/>
    <p:sldId id="280" r:id="rId18"/>
    <p:sldId id="281" r:id="rId19"/>
    <p:sldId id="277" r:id="rId20"/>
    <p:sldId id="278" r:id="rId21"/>
    <p:sldId id="269" r:id="rId22"/>
    <p:sldId id="268" r:id="rId23"/>
    <p:sldId id="26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895" autoAdjust="0"/>
  </p:normalViewPr>
  <p:slideViewPr>
    <p:cSldViewPr snapToGrid="0">
      <p:cViewPr varScale="1">
        <p:scale>
          <a:sx n="89" d="100"/>
          <a:sy n="89" d="100"/>
        </p:scale>
        <p:origin x="14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Cyrl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6C184-4AD4-4844-82D8-DE4DBC88F16B}" type="datetimeFigureOut">
              <a:rPr lang="sr-Cyrl-RS" smtClean="0"/>
              <a:t>08.06.2025.</a:t>
            </a:fld>
            <a:endParaRPr lang="sr-Cyrl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Cyrl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81F42-568D-42B6-90DF-258A1EB6BD9E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179278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instalaciju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OpenCvSharp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biblioteke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preporučuje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korišćenje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Visual Studio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okruženja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ugrađene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alate za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upravljanje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NuGet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paketima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olakšavajući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instalaciju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upravljanje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zavisnostima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.NET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projektima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sr-Cyrl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81F42-568D-42B6-90DF-258A1EB6BD9E}" type="slidenum">
              <a:rPr lang="sr-Cyrl-RS" smtClean="0"/>
              <a:t>7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709412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C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Extensions za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konverzije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između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OpenCV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standardnih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.NET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tipova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dodatne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manipulaciju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slikama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integraciju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drugim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bibliotekama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unutar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.NET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okruženja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sr-Cyrl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81F42-568D-42B6-90DF-258A1EB6BD9E}" type="slidenum">
              <a:rPr lang="sr-Cyrl-RS" smtClean="0"/>
              <a:t>8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08939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FACB8-1BDC-056C-168E-E9B2CC74E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1E3A81-7213-EFEE-5AB3-DC791E62BE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EF1635-6F80-CA0C-368C-A02D87D2D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Cyrl-R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098E4-87BF-1E01-6F29-FFF04CA60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81F42-568D-42B6-90DF-258A1EB6BD9E}" type="slidenum">
              <a:rPr lang="sr-Cyrl-RS" smtClean="0"/>
              <a:t>9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711376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CS" dirty="0"/>
              <a:t>Za prikaz slike unutar PictureBox-a koristi se Bitmap </a:t>
            </a:r>
            <a:endParaRPr lang="sr-Cyrl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81F42-568D-42B6-90DF-258A1EB6BD9E}" type="slidenum">
              <a:rPr lang="sr-Cyrl-RS" smtClean="0"/>
              <a:t>15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21860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CS" dirty="0"/>
              <a:t>Glavni model boja BGR (Blue, Green, Red)</a:t>
            </a:r>
          </a:p>
          <a:p>
            <a:r>
              <a:rPr lang="sr-Latn-CS" dirty="0"/>
              <a:t>Ulazna i izlazna slika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koriste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KernelSize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koji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određuje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dimenzije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direktno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utiče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intenzitet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zamućenja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sr-Cyrl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81F42-568D-42B6-90DF-258A1EB6BD9E}" type="slidenum">
              <a:rPr lang="sr-Cyrl-RS" smtClean="0"/>
              <a:t>16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478139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49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79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738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82137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402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21031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691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220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5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9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5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3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2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5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5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6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509A250-FF31-4206-8172-F9D3106AACB1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561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9C83-1080-1309-76CF-68D42E300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360" y="615820"/>
            <a:ext cx="10431624" cy="3806890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/>
              <a:t>Kreiranje</a:t>
            </a:r>
            <a:r>
              <a:rPr lang="en-US" sz="6000" dirty="0"/>
              <a:t> </a:t>
            </a:r>
            <a:r>
              <a:rPr lang="en-US" sz="6000" dirty="0" err="1"/>
              <a:t>aplikacije</a:t>
            </a:r>
            <a:r>
              <a:rPr lang="en-US" sz="6000" dirty="0"/>
              <a:t> </a:t>
            </a:r>
            <a:r>
              <a:rPr lang="en-US" sz="6000" dirty="0" err="1"/>
              <a:t>pomoću</a:t>
            </a:r>
            <a:r>
              <a:rPr lang="en-US" sz="6000" dirty="0"/>
              <a:t> </a:t>
            </a:r>
            <a:br>
              <a:rPr lang="sr-Latn-CS" sz="6000" dirty="0"/>
            </a:br>
            <a:r>
              <a:rPr lang="en-US" sz="6000" dirty="0" err="1"/>
              <a:t>OpenCvSharp</a:t>
            </a:r>
            <a:r>
              <a:rPr lang="en-US" sz="6000" dirty="0"/>
              <a:t> </a:t>
            </a:r>
            <a:r>
              <a:rPr lang="en-US" sz="6000" dirty="0" err="1"/>
              <a:t>biblioteke</a:t>
            </a:r>
            <a:endParaRPr lang="sr-Cyrl-R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72B03-8F55-2A8F-78D9-E6509D3DC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2662" y="5845467"/>
            <a:ext cx="6327984" cy="1160213"/>
          </a:xfrm>
        </p:spPr>
        <p:txBody>
          <a:bodyPr>
            <a:normAutofit/>
          </a:bodyPr>
          <a:lstStyle/>
          <a:p>
            <a:r>
              <a:rPr lang="sr-Latn-CS" sz="2000" dirty="0">
                <a:solidFill>
                  <a:schemeClr val="tx1">
                    <a:lumMod val="95000"/>
                  </a:schemeClr>
                </a:solidFill>
              </a:rPr>
              <a:t>Kristina Stanojević, br.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i</a:t>
            </a:r>
            <a:r>
              <a:rPr lang="sr-Latn-CS" sz="2000" dirty="0">
                <a:solidFill>
                  <a:schemeClr val="tx1">
                    <a:lumMod val="95000"/>
                  </a:schemeClr>
                </a:solidFill>
              </a:rPr>
              <a:t>ndeksa 2007</a:t>
            </a:r>
            <a:endParaRPr lang="sr-Cyrl-R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29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0CBC9-3CBD-E973-D0F3-EE46D9111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E757F-CCF7-A0A3-E93A-87A830F96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38" y="1040364"/>
            <a:ext cx="9859381" cy="2388636"/>
          </a:xfrm>
        </p:spPr>
        <p:txBody>
          <a:bodyPr>
            <a:normAutofit/>
          </a:bodyPr>
          <a:lstStyle/>
          <a:p>
            <a:r>
              <a:rPr lang="en-US" sz="2400" dirty="0" err="1"/>
              <a:t>Nakon</a:t>
            </a:r>
            <a:r>
              <a:rPr lang="en-US" sz="2400" dirty="0"/>
              <a:t> </a:t>
            </a:r>
            <a:r>
              <a:rPr lang="en-US" sz="2400" dirty="0" err="1"/>
              <a:t>instalacije</a:t>
            </a:r>
            <a:r>
              <a:rPr lang="en-US" sz="2400" dirty="0"/>
              <a:t> </a:t>
            </a:r>
            <a:r>
              <a:rPr lang="en-US" sz="2400" dirty="0" err="1"/>
              <a:t>paketa</a:t>
            </a:r>
            <a:r>
              <a:rPr lang="en-US" sz="2400" dirty="0"/>
              <a:t>, </a:t>
            </a:r>
            <a:r>
              <a:rPr lang="en-US" sz="2400" dirty="0" err="1"/>
              <a:t>svi</a:t>
            </a:r>
            <a:r>
              <a:rPr lang="en-US" sz="2400" dirty="0"/>
              <a:t> </a:t>
            </a:r>
            <a:r>
              <a:rPr lang="en-US" sz="2400" dirty="0" err="1"/>
              <a:t>potrebni</a:t>
            </a:r>
            <a:r>
              <a:rPr lang="en-US" sz="2400" dirty="0"/>
              <a:t> </a:t>
            </a:r>
            <a:r>
              <a:rPr lang="en-US" sz="2400" dirty="0" err="1"/>
              <a:t>fajlovi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biblioteke</a:t>
            </a:r>
            <a:r>
              <a:rPr lang="en-US" sz="2400" dirty="0"/>
              <a:t> </a:t>
            </a:r>
            <a:r>
              <a:rPr lang="en-US" sz="2400" dirty="0" err="1"/>
              <a:t>automatski</a:t>
            </a:r>
            <a:r>
              <a:rPr lang="en-US" sz="2400" dirty="0"/>
              <a:t> se </a:t>
            </a:r>
            <a:r>
              <a:rPr lang="en-US" sz="2400" dirty="0" err="1"/>
              <a:t>preuzimaju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integrišu</a:t>
            </a:r>
            <a:r>
              <a:rPr lang="en-US" sz="2400" dirty="0"/>
              <a:t> u </a:t>
            </a:r>
            <a:r>
              <a:rPr lang="en-US" sz="2400" dirty="0" err="1"/>
              <a:t>projekat</a:t>
            </a:r>
            <a:endParaRPr lang="sr-Latn-CS" sz="2400" dirty="0"/>
          </a:p>
          <a:p>
            <a:r>
              <a:rPr lang="sr-Latn-CS" sz="2400" dirty="0"/>
              <a:t>U okviru References unutar projekta biće prikazani svi dodati NuGet paketi</a:t>
            </a:r>
          </a:p>
          <a:p>
            <a:endParaRPr lang="sr-Cyrl-R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D0315-9010-77DC-A3AA-81C9C45D9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393" y="3069701"/>
            <a:ext cx="3889214" cy="274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8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FDE1F-B861-7C6E-5C45-A737A8634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68D54-901C-CB97-D020-A98E8A34D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44" y="727262"/>
            <a:ext cx="10061745" cy="1571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r-Latn-CS" sz="2400" dirty="0"/>
          </a:p>
          <a:p>
            <a:r>
              <a:rPr lang="sr-Latn-CS" sz="2400" dirty="0"/>
              <a:t>Izgled OpenCvSharp dokumentacije</a:t>
            </a:r>
          </a:p>
          <a:p>
            <a:endParaRPr lang="sr-Latn-CS" sz="2400" dirty="0"/>
          </a:p>
          <a:p>
            <a:pPr marL="0" indent="0">
              <a:buNone/>
            </a:pPr>
            <a:endParaRPr lang="sr-Latn-CS" sz="2400" dirty="0"/>
          </a:p>
          <a:p>
            <a:pPr marL="0" indent="0">
              <a:buNone/>
            </a:pPr>
            <a:endParaRPr lang="sr-Latn-C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06908-AA38-64CE-925C-7A39C8EFD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77" y="1635370"/>
            <a:ext cx="9885646" cy="449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35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6A131-F7E9-9436-99C8-BC265A8B5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5F880-DDF9-4C5D-4839-8C2DB47A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38" y="412956"/>
            <a:ext cx="9971348" cy="5726588"/>
          </a:xfrm>
        </p:spPr>
        <p:txBody>
          <a:bodyPr>
            <a:normAutofit/>
          </a:bodyPr>
          <a:lstStyle/>
          <a:p>
            <a:r>
              <a:rPr lang="sr-Latn-CS" sz="2400" dirty="0"/>
              <a:t>Da bismo koristili biblioteku unutar nekog C# fajla, neophodno je da na početku fajla dodamo </a:t>
            </a:r>
          </a:p>
          <a:p>
            <a:pPr marL="0" indent="0">
              <a:buNone/>
            </a:pPr>
            <a:r>
              <a:rPr lang="sr-Latn-CS" sz="2400" dirty="0"/>
              <a:t>                  </a:t>
            </a:r>
            <a:r>
              <a:rPr lang="en-US" sz="2400" dirty="0"/>
              <a:t>using </a:t>
            </a:r>
            <a:r>
              <a:rPr lang="en-US" sz="2400" dirty="0" err="1"/>
              <a:t>OpenCvSharp</a:t>
            </a:r>
            <a:r>
              <a:rPr lang="en-US" sz="2400" dirty="0"/>
              <a:t>;</a:t>
            </a:r>
          </a:p>
          <a:p>
            <a:r>
              <a:rPr lang="en-US" sz="2400" dirty="0"/>
              <a:t>Za rad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slikama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video </a:t>
            </a:r>
            <a:r>
              <a:rPr lang="en-US" sz="2400" dirty="0" err="1"/>
              <a:t>zapisima</a:t>
            </a:r>
            <a:r>
              <a:rPr lang="en-US" sz="2400" dirty="0"/>
              <a:t> </a:t>
            </a:r>
            <a:r>
              <a:rPr lang="en-US" sz="2400" dirty="0" err="1"/>
              <a:t>koristi</a:t>
            </a:r>
            <a:r>
              <a:rPr lang="en-US" sz="2400" dirty="0"/>
              <a:t> se </a:t>
            </a:r>
            <a:r>
              <a:rPr lang="en-US" sz="2400" dirty="0" err="1"/>
              <a:t>statička</a:t>
            </a:r>
            <a:r>
              <a:rPr lang="en-US" sz="2400" dirty="0"/>
              <a:t> </a:t>
            </a:r>
            <a:r>
              <a:rPr lang="en-US" sz="2400" dirty="0" err="1"/>
              <a:t>klasa</a:t>
            </a:r>
            <a:r>
              <a:rPr lang="en-US" sz="2400" dirty="0"/>
              <a:t> Cv2, u </a:t>
            </a:r>
            <a:r>
              <a:rPr lang="en-US" sz="2400" dirty="0" err="1"/>
              <a:t>kojoj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definisane</a:t>
            </a:r>
            <a:r>
              <a:rPr lang="en-US" sz="2400" dirty="0"/>
              <a:t> </a:t>
            </a:r>
            <a:r>
              <a:rPr lang="en-US" sz="2400" dirty="0" err="1"/>
              <a:t>sve</a:t>
            </a:r>
            <a:r>
              <a:rPr lang="en-US" sz="2400" dirty="0"/>
              <a:t> </a:t>
            </a:r>
            <a:r>
              <a:rPr lang="en-US" sz="2400" dirty="0" err="1"/>
              <a:t>potrebne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endParaRPr lang="en-US" sz="2400" dirty="0"/>
          </a:p>
          <a:p>
            <a:r>
              <a:rPr lang="sr-Latn-CS" sz="2400" dirty="0"/>
              <a:t>Osnovna klasa za predstavljanje slike u OpenCvSharp-u je </a:t>
            </a:r>
            <a:r>
              <a:rPr lang="sr-Latn-CS" sz="2400" b="1" dirty="0"/>
              <a:t>Mat</a:t>
            </a:r>
          </a:p>
          <a:p>
            <a:r>
              <a:rPr lang="sr-Latn-CS" sz="2400" dirty="0"/>
              <a:t>Mat objekat sadrži podatke o slici kao što su dimenzije, broj kanala i vrednosti piksela</a:t>
            </a:r>
          </a:p>
          <a:p>
            <a:pPr marL="0" indent="0">
              <a:buNone/>
            </a:pPr>
            <a:endParaRPr lang="sr-Latn-CS" sz="2400" dirty="0"/>
          </a:p>
        </p:txBody>
      </p:sp>
    </p:spTree>
    <p:extLst>
      <p:ext uri="{BB962C8B-B14F-4D97-AF65-F5344CB8AC3E}">
        <p14:creationId xmlns:p14="http://schemas.microsoft.com/office/powerpoint/2010/main" val="337589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317E3-6063-4CE8-2B27-F94C76BBB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D851-9CD4-E063-F363-13AC6136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37" y="242596"/>
            <a:ext cx="11538892" cy="6335485"/>
          </a:xfrm>
        </p:spPr>
        <p:txBody>
          <a:bodyPr>
            <a:normAutofit fontScale="25000" lnSpcReduction="20000"/>
          </a:bodyPr>
          <a:lstStyle/>
          <a:p>
            <a:endParaRPr lang="sr-Latn-CS" sz="2400" dirty="0"/>
          </a:p>
          <a:p>
            <a:endParaRPr lang="sr-Latn-CS" sz="2400" dirty="0"/>
          </a:p>
          <a:p>
            <a:endParaRPr lang="sr-Latn-CS" sz="2400" dirty="0"/>
          </a:p>
          <a:p>
            <a:pPr marL="0" indent="0">
              <a:buNone/>
            </a:pPr>
            <a:endParaRPr lang="sr-Latn-CS" sz="2400" dirty="0"/>
          </a:p>
          <a:p>
            <a:r>
              <a:rPr lang="sr-Latn-CS" sz="9600" dirty="0"/>
              <a:t>OpenCvSharp koristi unamnaged kod, zbog toga je neophodno ručno upravljati memorijom pozivanjem metode Dispose nad objektima kao što su Mat, Window... ili koristiti </a:t>
            </a:r>
            <a:r>
              <a:rPr lang="sr-Latn-CS" sz="9600" b="1" dirty="0"/>
              <a:t>using blok </a:t>
            </a:r>
            <a:r>
              <a:rPr lang="sr-Latn-CS" sz="9600" dirty="0"/>
              <a:t>koji omogućava automatsko oslobađanje memorije </a:t>
            </a:r>
          </a:p>
          <a:p>
            <a:endParaRPr lang="sr-Latn-CS" sz="2400" dirty="0"/>
          </a:p>
          <a:p>
            <a:endParaRPr lang="sr-Latn-CS" sz="2400" dirty="0"/>
          </a:p>
          <a:p>
            <a:endParaRPr lang="sr-Latn-CS" sz="2400" dirty="0"/>
          </a:p>
          <a:p>
            <a:endParaRPr lang="sr-Latn-CS" sz="2400" dirty="0"/>
          </a:p>
          <a:p>
            <a:endParaRPr lang="sr-Latn-CS" sz="2400" dirty="0"/>
          </a:p>
          <a:p>
            <a:endParaRPr lang="sr-Latn-CS" sz="2400" dirty="0"/>
          </a:p>
          <a:p>
            <a:endParaRPr lang="sr-Latn-CS" sz="2400" dirty="0"/>
          </a:p>
          <a:p>
            <a:endParaRPr lang="sr-Latn-CS" sz="2400" dirty="0"/>
          </a:p>
          <a:p>
            <a:endParaRPr lang="sr-Latn-CS" sz="2400" dirty="0"/>
          </a:p>
          <a:p>
            <a:endParaRPr lang="sr-Latn-CS" sz="2400" dirty="0"/>
          </a:p>
          <a:p>
            <a:endParaRPr lang="sr-Latn-CS" sz="2400" dirty="0"/>
          </a:p>
          <a:p>
            <a:endParaRPr lang="sr-Latn-CS" sz="2400" dirty="0"/>
          </a:p>
          <a:p>
            <a:endParaRPr lang="sr-Latn-CS" sz="2400" dirty="0"/>
          </a:p>
          <a:p>
            <a:endParaRPr lang="sr-Latn-CS" sz="2400" dirty="0"/>
          </a:p>
          <a:p>
            <a:endParaRPr lang="sr-Latn-CS" sz="2400" dirty="0"/>
          </a:p>
          <a:p>
            <a:endParaRPr lang="sr-Latn-CS" sz="2400" dirty="0"/>
          </a:p>
          <a:p>
            <a:endParaRPr lang="sr-Latn-CS" sz="2400" dirty="0"/>
          </a:p>
          <a:p>
            <a:endParaRPr lang="sr-Latn-CS" sz="2400" dirty="0"/>
          </a:p>
          <a:p>
            <a:endParaRPr lang="sr-Latn-CS" sz="2400" dirty="0"/>
          </a:p>
          <a:p>
            <a:endParaRPr lang="sr-Latn-CS" sz="2400" dirty="0"/>
          </a:p>
          <a:p>
            <a:pPr marL="0" indent="0">
              <a:buNone/>
            </a:pPr>
            <a:endParaRPr lang="sr-Latn-CS" sz="2400" dirty="0"/>
          </a:p>
          <a:p>
            <a:r>
              <a:rPr lang="sr-Latn-CS" sz="9600" dirty="0"/>
              <a:t>Primer takođe prikazuje funkciju </a:t>
            </a:r>
            <a:r>
              <a:rPr lang="sr-Latn-CS" sz="9600" b="1" dirty="0"/>
              <a:t>ImRead</a:t>
            </a:r>
            <a:r>
              <a:rPr lang="sr-Latn-CS" sz="9600" dirty="0"/>
              <a:t> koja se koristi za učitavanje slike u Mat objekat</a:t>
            </a:r>
          </a:p>
          <a:p>
            <a:pPr marL="0" indent="0">
              <a:buNone/>
            </a:pPr>
            <a:endParaRPr lang="sr-Latn-CS" sz="2400" dirty="0"/>
          </a:p>
          <a:p>
            <a:endParaRPr lang="sr-Latn-CS" sz="2400" dirty="0"/>
          </a:p>
          <a:p>
            <a:endParaRPr lang="sr-Latn-CS" sz="2400" dirty="0"/>
          </a:p>
          <a:p>
            <a:endParaRPr lang="sr-Latn-CS" sz="2400" dirty="0"/>
          </a:p>
          <a:p>
            <a:endParaRPr lang="sr-Latn-CS" sz="2400" dirty="0"/>
          </a:p>
          <a:p>
            <a:pPr marL="0" indent="0">
              <a:buNone/>
            </a:pPr>
            <a:endParaRPr lang="sr-Latn-C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BA105-8D0B-5210-EABB-20F757FA91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22"/>
          <a:stretch>
            <a:fillRect/>
          </a:stretch>
        </p:blipFill>
        <p:spPr>
          <a:xfrm>
            <a:off x="3675222" y="2065639"/>
            <a:ext cx="4841556" cy="272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34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80C81-C382-CB7D-9DB2-FB4699235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2C972-ED02-7504-6368-7C0F0DC38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6" y="233266"/>
            <a:ext cx="9971348" cy="5756987"/>
          </a:xfrm>
        </p:spPr>
        <p:txBody>
          <a:bodyPr>
            <a:normAutofit/>
          </a:bodyPr>
          <a:lstStyle/>
          <a:p>
            <a:r>
              <a:rPr lang="sr-Latn-CS" sz="2400" dirty="0"/>
              <a:t>Za čuvanje Mat objekta na računar koristi se sledeća funkcija: </a:t>
            </a:r>
          </a:p>
          <a:p>
            <a:endParaRPr lang="sr-Latn-CS" sz="2400" dirty="0"/>
          </a:p>
          <a:p>
            <a:endParaRPr lang="sr-Latn-CS" sz="2400" dirty="0"/>
          </a:p>
          <a:p>
            <a:endParaRPr lang="sr-Latn-CS" sz="2400" dirty="0"/>
          </a:p>
          <a:p>
            <a:endParaRPr lang="sr-Latn-CS" sz="2400" dirty="0"/>
          </a:p>
          <a:p>
            <a:r>
              <a:rPr lang="sr-Latn-CS" sz="2400" dirty="0"/>
              <a:t>Sliku je moguće prikazati u novi prozor, pomoću sledeće funkcije:</a:t>
            </a:r>
          </a:p>
          <a:p>
            <a:pPr marL="0" indent="0">
              <a:buNone/>
            </a:pPr>
            <a:endParaRPr lang="sr-Latn-CS" sz="2400" dirty="0"/>
          </a:p>
          <a:p>
            <a:endParaRPr lang="sr-Latn-C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9F13A-A971-BF72-F07F-D9D2A7251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183" y="2022438"/>
            <a:ext cx="5371633" cy="843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275754-6160-7E22-964A-B138B9B73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182" y="4655192"/>
            <a:ext cx="5371633" cy="76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B50E1-776F-0444-8586-484FA0107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908F-4407-E053-29C3-128471165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67" y="522513"/>
            <a:ext cx="10061745" cy="40117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r-Latn-CS" sz="2400" dirty="0"/>
          </a:p>
          <a:p>
            <a:r>
              <a:rPr lang="sr-Latn-CS" sz="2400" dirty="0"/>
              <a:t>OpenCvSharp omogućava konverziju slika iz Mat objekta u </a:t>
            </a:r>
            <a:r>
              <a:rPr lang="sr-Latn-CS" sz="2400" b="1" dirty="0"/>
              <a:t>Bitmap</a:t>
            </a:r>
            <a:r>
              <a:rPr lang="sr-Latn-CS" sz="2400" dirty="0"/>
              <a:t> za Windows Forms i </a:t>
            </a:r>
            <a:r>
              <a:rPr lang="sr-Latn-CS" sz="2400" b="1" dirty="0"/>
              <a:t>WriteableBitmap</a:t>
            </a:r>
            <a:r>
              <a:rPr lang="sr-Latn-CS" sz="2400" dirty="0"/>
              <a:t> za WPF (Window Presentation Foundation), što olakšava prikaz slika u različitim .NET aplikacijama.</a:t>
            </a:r>
          </a:p>
          <a:p>
            <a:r>
              <a:rPr lang="sr-Latn-CS" sz="2400" dirty="0"/>
              <a:t>Funkcije za konverziju nalaze se u dodatnom paketu OpenCvSharp.Extensions, koji je prethodno neophodno instalirati</a:t>
            </a:r>
          </a:p>
          <a:p>
            <a:pPr marL="0" indent="0">
              <a:buNone/>
            </a:pPr>
            <a:endParaRPr lang="sr-Latn-CS" sz="2400" dirty="0"/>
          </a:p>
          <a:p>
            <a:pPr marL="0" indent="0">
              <a:buNone/>
            </a:pPr>
            <a:endParaRPr lang="sr-Latn-C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5F4B0C-93FF-FEC3-56D7-11F4A53237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56"/>
          <a:stretch>
            <a:fillRect/>
          </a:stretch>
        </p:blipFill>
        <p:spPr>
          <a:xfrm>
            <a:off x="343632" y="4881778"/>
            <a:ext cx="11504735" cy="476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376B6B-C994-9FC5-146E-773E10462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068" y="3948598"/>
            <a:ext cx="9393864" cy="58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10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2615D-4FCB-7BB7-745C-D06891036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112C0-C9B2-288D-8191-45F50FF07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67" y="186612"/>
            <a:ext cx="10061745" cy="64941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r-Latn-CS" sz="2400" dirty="0"/>
          </a:p>
          <a:p>
            <a:r>
              <a:rPr lang="sr-Latn-CS" sz="2400" dirty="0"/>
              <a:t>Primeri još nekih osnovnih funkcija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CS" sz="2200" dirty="0"/>
              <a:t>Za konverziju boja</a:t>
            </a:r>
          </a:p>
          <a:p>
            <a:pPr marL="457200" indent="-457200">
              <a:buFont typeface="+mj-lt"/>
              <a:buAutoNum type="arabicPeriod"/>
            </a:pPr>
            <a:endParaRPr lang="sr-Latn-CS" sz="2400" dirty="0"/>
          </a:p>
          <a:p>
            <a:pPr marL="457200" indent="-457200">
              <a:buFont typeface="+mj-lt"/>
              <a:buAutoNum type="arabicPeriod"/>
            </a:pPr>
            <a:endParaRPr lang="sr-Latn-CS" sz="2400" dirty="0"/>
          </a:p>
          <a:p>
            <a:pPr marL="457200" indent="-457200">
              <a:buFont typeface="+mj-lt"/>
              <a:buAutoNum type="arabicPeriod"/>
            </a:pPr>
            <a:endParaRPr lang="sr-Latn-C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r-Latn-CS" sz="2200" dirty="0"/>
              <a:t>Za primenu različitih zamućenja</a:t>
            </a:r>
          </a:p>
          <a:p>
            <a:pPr marL="457200" indent="-457200">
              <a:buFont typeface="+mj-lt"/>
              <a:buAutoNum type="arabicPeriod"/>
            </a:pPr>
            <a:endParaRPr lang="sr-Latn-CS" sz="2400" dirty="0"/>
          </a:p>
          <a:p>
            <a:pPr marL="457200" indent="-457200">
              <a:buFont typeface="+mj-lt"/>
              <a:buAutoNum type="arabicPeriod"/>
            </a:pPr>
            <a:endParaRPr lang="sr-Latn-CS" sz="2400" dirty="0"/>
          </a:p>
          <a:p>
            <a:pPr marL="457200" indent="-457200">
              <a:buFont typeface="+mj-lt"/>
              <a:buAutoNum type="arabicPeriod"/>
            </a:pPr>
            <a:endParaRPr lang="sr-Latn-CS" sz="2400" dirty="0"/>
          </a:p>
          <a:p>
            <a:pPr marL="457200" indent="-457200">
              <a:buFont typeface="+mj-lt"/>
              <a:buAutoNum type="arabicPeriod"/>
            </a:pPr>
            <a:endParaRPr lang="sr-Latn-CS" sz="2400" dirty="0"/>
          </a:p>
          <a:p>
            <a:pPr marL="0" indent="0">
              <a:buNone/>
            </a:pPr>
            <a:endParaRPr lang="sr-Latn-CS" sz="2400" dirty="0"/>
          </a:p>
          <a:p>
            <a:pPr marL="0" indent="0">
              <a:buNone/>
            </a:pPr>
            <a:endParaRPr lang="sr-Latn-C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002D5-3150-C411-4AF2-9EFEDD476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6" y="2035442"/>
            <a:ext cx="6943725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5D4C88-F3C6-9078-95D2-6B2E494EC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42" y="3946258"/>
            <a:ext cx="10982715" cy="214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7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569CD-6305-BB63-9B08-7674F572A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0892-FB53-4B9D-9B9B-D8131C6CB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67" y="0"/>
            <a:ext cx="10061745" cy="6680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r-Latn-C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r-Latn-CS" sz="2200" dirty="0"/>
              <a:t>Za thresholding</a:t>
            </a:r>
          </a:p>
          <a:p>
            <a:pPr marL="457200" indent="-457200">
              <a:buFont typeface="+mj-lt"/>
              <a:buAutoNum type="arabicPeriod"/>
            </a:pPr>
            <a:endParaRPr lang="sr-Latn-CS" sz="2400" dirty="0"/>
          </a:p>
          <a:p>
            <a:pPr marL="457200" indent="-457200">
              <a:buFont typeface="+mj-lt"/>
              <a:buAutoNum type="arabicPeriod"/>
            </a:pPr>
            <a:endParaRPr lang="sr-Latn-CS" sz="2400" dirty="0"/>
          </a:p>
          <a:p>
            <a:pPr marL="457200" indent="-457200">
              <a:buFont typeface="+mj-lt"/>
              <a:buAutoNum type="arabicPeriod"/>
            </a:pPr>
            <a:endParaRPr lang="sr-Latn-CS" sz="2400" dirty="0"/>
          </a:p>
          <a:p>
            <a:pPr marL="457200" indent="-457200">
              <a:buFont typeface="+mj-lt"/>
              <a:buAutoNum type="arabicPeriod"/>
            </a:pPr>
            <a:endParaRPr lang="sr-Latn-CS" sz="2400" dirty="0"/>
          </a:p>
          <a:p>
            <a:pPr marL="457200" indent="-457200">
              <a:buFont typeface="+mj-lt"/>
              <a:buAutoNum type="arabicPeriod"/>
            </a:pPr>
            <a:endParaRPr lang="sr-Latn-CS" sz="2400" dirty="0"/>
          </a:p>
          <a:p>
            <a:pPr marL="457200" indent="-457200">
              <a:buFont typeface="+mj-lt"/>
              <a:buAutoNum type="arabicPeriod"/>
            </a:pPr>
            <a:endParaRPr lang="sr-Latn-CS" sz="2400" dirty="0"/>
          </a:p>
          <a:p>
            <a:pPr marL="457200" indent="-457200">
              <a:buFont typeface="+mj-lt"/>
              <a:buAutoNum type="arabicPeriod"/>
            </a:pPr>
            <a:endParaRPr lang="sr-Latn-CS" sz="2400" dirty="0"/>
          </a:p>
          <a:p>
            <a:pPr marL="0" indent="0">
              <a:buNone/>
            </a:pPr>
            <a:endParaRPr lang="sr-Latn-CS" sz="2400" dirty="0"/>
          </a:p>
          <a:p>
            <a:pPr marL="0" indent="0">
              <a:buNone/>
            </a:pPr>
            <a:endParaRPr lang="sr-Latn-CS" sz="2400" dirty="0"/>
          </a:p>
          <a:p>
            <a:pPr marL="0" indent="0">
              <a:buNone/>
            </a:pPr>
            <a:endParaRPr lang="sr-Latn-C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96BA1-63A6-33AE-DF2C-0C55FF46F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42" y="3186383"/>
            <a:ext cx="10994315" cy="9550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18AD00-FCDE-4536-2E25-E5C513F6A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60" y="1710018"/>
            <a:ext cx="10057679" cy="64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16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F046F-9CCC-84A6-FE00-CD589E83A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0ECD-21D4-D667-FE85-25F0DE398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67" y="0"/>
            <a:ext cx="10061745" cy="6680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r-Latn-C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r-Latn-CS" sz="2200" dirty="0"/>
              <a:t>Za detekciju ivica</a:t>
            </a:r>
          </a:p>
          <a:p>
            <a:pPr marL="457200" indent="-457200">
              <a:buFont typeface="+mj-lt"/>
              <a:buAutoNum type="arabicPeriod"/>
            </a:pPr>
            <a:endParaRPr lang="sr-Latn-CS" sz="2400" dirty="0"/>
          </a:p>
          <a:p>
            <a:pPr marL="457200" indent="-457200">
              <a:buFont typeface="+mj-lt"/>
              <a:buAutoNum type="arabicPeriod"/>
            </a:pPr>
            <a:endParaRPr lang="sr-Latn-CS" sz="2400" dirty="0"/>
          </a:p>
          <a:p>
            <a:pPr marL="457200" indent="-457200">
              <a:buFont typeface="+mj-lt"/>
              <a:buAutoNum type="arabicPeriod"/>
            </a:pPr>
            <a:endParaRPr lang="sr-Latn-CS" sz="2400" dirty="0"/>
          </a:p>
          <a:p>
            <a:pPr marL="457200" indent="-457200">
              <a:buFont typeface="+mj-lt"/>
              <a:buAutoNum type="arabicPeriod"/>
            </a:pPr>
            <a:endParaRPr lang="sr-Latn-C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Za </a:t>
            </a:r>
            <a:r>
              <a:rPr lang="en-US" sz="2200" dirty="0" err="1"/>
              <a:t>linernu</a:t>
            </a:r>
            <a:r>
              <a:rPr lang="en-US" sz="2200" dirty="0"/>
              <a:t> </a:t>
            </a:r>
            <a:r>
              <a:rPr lang="en-US" sz="2200" dirty="0" err="1"/>
              <a:t>kombinaciju</a:t>
            </a:r>
            <a:r>
              <a:rPr lang="en-US" sz="2200" dirty="0"/>
              <a:t> </a:t>
            </a:r>
            <a:r>
              <a:rPr lang="en-US" sz="2200" dirty="0" err="1"/>
              <a:t>dve</a:t>
            </a:r>
            <a:r>
              <a:rPr lang="en-US" sz="2200" dirty="0"/>
              <a:t> </a:t>
            </a:r>
            <a:r>
              <a:rPr lang="en-US" sz="2200" dirty="0" err="1"/>
              <a:t>slike</a:t>
            </a:r>
            <a:endParaRPr lang="sr-Latn-CS" sz="2200" dirty="0"/>
          </a:p>
          <a:p>
            <a:pPr marL="457200" indent="-457200">
              <a:buFont typeface="+mj-lt"/>
              <a:buAutoNum type="arabicPeriod"/>
            </a:pPr>
            <a:endParaRPr lang="sr-Latn-CS" sz="2400" dirty="0"/>
          </a:p>
          <a:p>
            <a:pPr marL="457200" indent="-457200">
              <a:buFont typeface="+mj-lt"/>
              <a:buAutoNum type="arabicPeriod"/>
            </a:pPr>
            <a:endParaRPr lang="sr-Latn-CS" sz="2400" dirty="0"/>
          </a:p>
          <a:p>
            <a:pPr marL="0" indent="0">
              <a:buNone/>
            </a:pPr>
            <a:endParaRPr lang="sr-Latn-CS" sz="2400" dirty="0"/>
          </a:p>
          <a:p>
            <a:pPr marL="0" indent="0">
              <a:buNone/>
            </a:pPr>
            <a:endParaRPr lang="sr-Latn-CS" sz="2400" dirty="0"/>
          </a:p>
          <a:p>
            <a:pPr marL="0" indent="0">
              <a:buNone/>
            </a:pPr>
            <a:endParaRPr lang="sr-Latn-C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B04D4-3936-C64B-8D93-1D136C8AE0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69"/>
          <a:stretch>
            <a:fillRect/>
          </a:stretch>
        </p:blipFill>
        <p:spPr>
          <a:xfrm>
            <a:off x="564906" y="1536896"/>
            <a:ext cx="11062188" cy="12620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A3F950-0B23-E42B-73C7-AD8508DC7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449" y="4297398"/>
            <a:ext cx="7079102" cy="127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72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C125E-B523-3087-B165-1A82DE0BC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A547D-7E14-29D4-0F66-A7C5F84B3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623" y="308610"/>
            <a:ext cx="10061745" cy="20116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sr-Latn-CS" sz="2400" dirty="0"/>
          </a:p>
          <a:p>
            <a:pPr marL="457200" indent="-457200">
              <a:buFont typeface="+mj-lt"/>
              <a:buAutoNum type="arabicPeriod"/>
            </a:pPr>
            <a:endParaRPr lang="sr-Latn-CS" sz="2400" dirty="0"/>
          </a:p>
          <a:p>
            <a:pPr marL="457200" indent="-457200">
              <a:buFont typeface="+mj-lt"/>
              <a:buAutoNum type="arabicPeriod"/>
            </a:pPr>
            <a:endParaRPr lang="sr-Latn-CS" sz="2400" dirty="0"/>
          </a:p>
          <a:p>
            <a:pPr marL="457200" indent="-457200">
              <a:buFont typeface="+mj-lt"/>
              <a:buAutoNum type="arabicPeriod"/>
            </a:pPr>
            <a:endParaRPr lang="sr-Latn-CS" sz="2400" dirty="0"/>
          </a:p>
          <a:p>
            <a:pPr marL="457200" indent="-457200">
              <a:buFont typeface="+mj-lt"/>
              <a:buAutoNum type="arabicPeriod"/>
            </a:pPr>
            <a:endParaRPr lang="sr-Latn-C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r-Latn-CS" sz="3500" dirty="0"/>
              <a:t>Za detekciju kontura</a:t>
            </a:r>
          </a:p>
          <a:p>
            <a:pPr marL="457200" indent="-457200">
              <a:buFont typeface="+mj-lt"/>
              <a:buAutoNum type="arabicPeriod"/>
            </a:pPr>
            <a:endParaRPr lang="sr-Latn-CS" sz="2400" dirty="0"/>
          </a:p>
          <a:p>
            <a:pPr marL="457200" indent="-457200">
              <a:buFont typeface="+mj-lt"/>
              <a:buAutoNum type="arabicPeriod"/>
            </a:pPr>
            <a:endParaRPr lang="sr-Latn-CS" sz="2400" dirty="0"/>
          </a:p>
          <a:p>
            <a:pPr marL="457200" indent="-457200">
              <a:buFont typeface="+mj-lt"/>
              <a:buAutoNum type="arabicPeriod"/>
            </a:pPr>
            <a:endParaRPr lang="sr-Latn-CS" sz="2400" dirty="0"/>
          </a:p>
          <a:p>
            <a:pPr marL="0" indent="0">
              <a:buNone/>
            </a:pPr>
            <a:endParaRPr lang="sr-Latn-CS" sz="2400" dirty="0"/>
          </a:p>
          <a:p>
            <a:pPr marL="0" indent="0">
              <a:buNone/>
            </a:pPr>
            <a:endParaRPr lang="sr-Latn-CS" sz="2400" dirty="0"/>
          </a:p>
          <a:p>
            <a:pPr marL="0" indent="0">
              <a:buNone/>
            </a:pPr>
            <a:endParaRPr lang="sr-Latn-C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85D9DB-FCF9-0AE7-D90C-A8B0214A6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83" y="1958049"/>
            <a:ext cx="10967233" cy="294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6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B0F-B072-2820-86C4-6A85BB4C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16548"/>
            <a:ext cx="8534400" cy="1507067"/>
          </a:xfrm>
        </p:spPr>
        <p:txBody>
          <a:bodyPr/>
          <a:lstStyle/>
          <a:p>
            <a:r>
              <a:rPr lang="sr-Latn-CS" dirty="0"/>
              <a:t>Sadržaj</a:t>
            </a:r>
            <a:endParaRPr lang="sr-Cyrl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EC59-CF2A-3440-9687-D4E414BB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45636"/>
            <a:ext cx="8534400" cy="3615267"/>
          </a:xfrm>
        </p:spPr>
        <p:txBody>
          <a:bodyPr>
            <a:normAutofit/>
          </a:bodyPr>
          <a:lstStyle/>
          <a:p>
            <a:r>
              <a:rPr lang="sr-Latn-CS" sz="2400" dirty="0"/>
              <a:t>Šta je OpenCvSharp?</a:t>
            </a:r>
          </a:p>
          <a:p>
            <a:r>
              <a:rPr lang="sr-Latn-CS" sz="2400" dirty="0"/>
              <a:t>Funkcionalnosti i mogućnosti biblioteke</a:t>
            </a:r>
          </a:p>
          <a:p>
            <a:r>
              <a:rPr lang="nn-NO" sz="2400" dirty="0"/>
              <a:t>Razlozi za izbor OpenCvSharp biblioteke</a:t>
            </a:r>
            <a:endParaRPr lang="sr-Latn-CS" sz="2400" dirty="0"/>
          </a:p>
          <a:p>
            <a:r>
              <a:rPr lang="nn-NO" sz="2400" dirty="0"/>
              <a:t>Dodavanje i korišćenje biblioteke OpenCvSharp</a:t>
            </a:r>
            <a:endParaRPr lang="sr-Latn-CS" sz="2400" dirty="0"/>
          </a:p>
          <a:p>
            <a:r>
              <a:rPr lang="sr-Latn-CS" sz="2400" dirty="0"/>
              <a:t>Demonstracija projekta</a:t>
            </a:r>
          </a:p>
          <a:p>
            <a:r>
              <a:rPr lang="sr-Latn-CS" sz="2400" dirty="0"/>
              <a:t>Zaključak</a:t>
            </a:r>
            <a:endParaRPr lang="sr-Cyrl-RS" sz="2400" dirty="0"/>
          </a:p>
        </p:txBody>
      </p:sp>
    </p:spTree>
    <p:extLst>
      <p:ext uri="{BB962C8B-B14F-4D97-AF65-F5344CB8AC3E}">
        <p14:creationId xmlns:p14="http://schemas.microsoft.com/office/powerpoint/2010/main" val="691708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BB132-068E-B546-889A-ED68E2CC9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825F9-F020-3AAA-912A-048841216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67" y="1"/>
            <a:ext cx="10061745" cy="53606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r-Latn-C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r-Latn-CS" sz="2200" dirty="0"/>
              <a:t>Za detekciju lica</a:t>
            </a:r>
          </a:p>
          <a:p>
            <a:pPr marL="457200" indent="-457200">
              <a:buFont typeface="+mj-lt"/>
              <a:buAutoNum type="arabicPeriod"/>
            </a:pPr>
            <a:endParaRPr lang="sr-Latn-CS" sz="2400" dirty="0"/>
          </a:p>
          <a:p>
            <a:pPr marL="457200" indent="-457200">
              <a:buFont typeface="+mj-lt"/>
              <a:buAutoNum type="arabicPeriod"/>
            </a:pPr>
            <a:endParaRPr lang="sr-Latn-CS" sz="2400" dirty="0"/>
          </a:p>
          <a:p>
            <a:pPr marL="457200" indent="-457200">
              <a:buFont typeface="+mj-lt"/>
              <a:buAutoNum type="arabicPeriod"/>
            </a:pPr>
            <a:endParaRPr lang="sr-Latn-CS" sz="2400" dirty="0"/>
          </a:p>
          <a:p>
            <a:pPr marL="0" indent="0">
              <a:buNone/>
            </a:pPr>
            <a:endParaRPr lang="sr-Latn-CS" sz="2400" dirty="0"/>
          </a:p>
          <a:p>
            <a:pPr marL="457200" indent="-457200">
              <a:buFont typeface="+mj-lt"/>
              <a:buAutoNum type="arabicPeriod"/>
            </a:pPr>
            <a:endParaRPr lang="sr-Latn-CS" sz="2400" dirty="0"/>
          </a:p>
          <a:p>
            <a:pPr marL="457200" indent="-457200">
              <a:buFont typeface="+mj-lt"/>
              <a:buAutoNum type="arabicPeriod"/>
            </a:pPr>
            <a:endParaRPr lang="sr-Latn-CS" sz="2400" dirty="0"/>
          </a:p>
          <a:p>
            <a:pPr marL="0" indent="0">
              <a:buNone/>
            </a:pPr>
            <a:endParaRPr lang="sr-Latn-CS" sz="2400" dirty="0"/>
          </a:p>
          <a:p>
            <a:pPr marL="0" indent="0">
              <a:buNone/>
            </a:pPr>
            <a:endParaRPr lang="sr-Latn-CS" sz="2400" dirty="0"/>
          </a:p>
          <a:p>
            <a:pPr marL="0" indent="0">
              <a:buNone/>
            </a:pPr>
            <a:endParaRPr lang="sr-Latn-C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BA5B9-9B0C-4F7A-6891-71C20FC65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81" y="1137164"/>
            <a:ext cx="8377238" cy="547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77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D525B-6CC4-19CD-3E1C-99B91A2BD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8D26-5E19-CC9D-9119-2F9ACD36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16548"/>
            <a:ext cx="8618409" cy="1507067"/>
          </a:xfrm>
        </p:spPr>
        <p:txBody>
          <a:bodyPr/>
          <a:lstStyle/>
          <a:p>
            <a:r>
              <a:rPr lang="sr-Latn-CS" dirty="0"/>
              <a:t>Demonstracija aplikacije</a:t>
            </a:r>
            <a:endParaRPr lang="sr-Cyrl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E68F-5AEA-8C65-F24F-80D64754B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23936"/>
            <a:ext cx="9859381" cy="6055566"/>
          </a:xfrm>
        </p:spPr>
        <p:txBody>
          <a:bodyPr>
            <a:normAutofit/>
          </a:bodyPr>
          <a:lstStyle/>
          <a:p>
            <a:r>
              <a:rPr lang="en-US" sz="2400" dirty="0"/>
              <a:t>Za </a:t>
            </a:r>
            <a:r>
              <a:rPr lang="en-US" sz="2400" dirty="0" err="1"/>
              <a:t>kreiranje</a:t>
            </a:r>
            <a:r>
              <a:rPr lang="en-US" sz="2400" dirty="0"/>
              <a:t> </a:t>
            </a:r>
            <a:r>
              <a:rPr lang="en-US" sz="2400" dirty="0" err="1"/>
              <a:t>aplikacije</a:t>
            </a:r>
            <a:r>
              <a:rPr lang="en-US" sz="2400" dirty="0"/>
              <a:t> </a:t>
            </a:r>
            <a:r>
              <a:rPr lang="en-US" sz="2400" dirty="0" err="1"/>
              <a:t>korišćeni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Visual Studio </a:t>
            </a:r>
            <a:r>
              <a:rPr lang="en-US" sz="2400" dirty="0" err="1"/>
              <a:t>razvojno</a:t>
            </a:r>
            <a:r>
              <a:rPr lang="en-US" sz="2400" dirty="0"/>
              <a:t> </a:t>
            </a:r>
            <a:r>
              <a:rPr lang="en-US" sz="2400" dirty="0" err="1"/>
              <a:t>okruženje</a:t>
            </a:r>
            <a:r>
              <a:rPr lang="en-US" sz="2400" dirty="0"/>
              <a:t>, Windows Forms</a:t>
            </a:r>
            <a:r>
              <a:rPr lang="sr-Latn-CS" sz="2400" dirty="0"/>
              <a:t> za kreiranje korisničkog interfejsa i OpenCvSharp biblioteka</a:t>
            </a:r>
          </a:p>
          <a:p>
            <a:r>
              <a:rPr lang="sr-Latn-CS" sz="2400" dirty="0"/>
              <a:t>Aplikacija demonstrira neke od funkcionalnosti biblioteke kao što su: učitavanje i snimanje slike, konverzije boja, zam</a:t>
            </a:r>
            <a:r>
              <a:rPr lang="en-US" sz="2400" dirty="0"/>
              <a:t>u</a:t>
            </a:r>
            <a:r>
              <a:rPr lang="sr-Latn-CS" sz="2400" dirty="0"/>
              <a:t>ćenje, binarizacija, detekcija ivica, pronalaženje kontura, kao i detekcija lica na slici</a:t>
            </a:r>
          </a:p>
          <a:p>
            <a:endParaRPr lang="sr-Latn-CS" sz="2400" dirty="0"/>
          </a:p>
        </p:txBody>
      </p:sp>
    </p:spTree>
    <p:extLst>
      <p:ext uri="{BB962C8B-B14F-4D97-AF65-F5344CB8AC3E}">
        <p14:creationId xmlns:p14="http://schemas.microsoft.com/office/powerpoint/2010/main" val="3361965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4DC12-DBED-A531-9BB0-15907B785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365B-C2BC-DC85-BFEB-FDAA9B4C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16548"/>
            <a:ext cx="8618409" cy="1507067"/>
          </a:xfrm>
        </p:spPr>
        <p:txBody>
          <a:bodyPr/>
          <a:lstStyle/>
          <a:p>
            <a:r>
              <a:rPr lang="sr-Latn-CS" dirty="0"/>
              <a:t>Zaključak</a:t>
            </a:r>
            <a:endParaRPr lang="sr-Cyrl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2F5DF-531E-F3D6-3D41-A64E1D4C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895045"/>
            <a:ext cx="9859381" cy="6046929"/>
          </a:xfrm>
        </p:spPr>
        <p:txBody>
          <a:bodyPr>
            <a:normAutofit/>
          </a:bodyPr>
          <a:lstStyle/>
          <a:p>
            <a:r>
              <a:rPr lang="en-US" sz="2400" dirty="0" err="1"/>
              <a:t>OpenCvSharp</a:t>
            </a:r>
            <a:r>
              <a:rPr lang="en-US" sz="2400" dirty="0"/>
              <a:t> </a:t>
            </a:r>
            <a:r>
              <a:rPr lang="en-US" sz="2400" dirty="0" err="1"/>
              <a:t>omogućava</a:t>
            </a:r>
            <a:r>
              <a:rPr lang="en-US" sz="2400" dirty="0"/>
              <a:t> </a:t>
            </a:r>
            <a:r>
              <a:rPr lang="en-US" sz="2400" dirty="0" err="1"/>
              <a:t>programerima</a:t>
            </a:r>
            <a:r>
              <a:rPr lang="en-US" sz="2400" dirty="0"/>
              <a:t> da </a:t>
            </a:r>
            <a:r>
              <a:rPr lang="en-US" sz="2400" dirty="0" err="1"/>
              <a:t>koriste</a:t>
            </a:r>
            <a:r>
              <a:rPr lang="en-US" sz="2400" dirty="0"/>
              <a:t> </a:t>
            </a:r>
            <a:r>
              <a:rPr lang="en-US" sz="2400" dirty="0" err="1"/>
              <a:t>moćne</a:t>
            </a:r>
            <a:r>
              <a:rPr lang="en-US" sz="2400" dirty="0"/>
              <a:t> </a:t>
            </a:r>
            <a:r>
              <a:rPr lang="en-US" sz="2400" dirty="0" err="1"/>
              <a:t>funkcije</a:t>
            </a:r>
            <a:r>
              <a:rPr lang="en-US" sz="2400" dirty="0"/>
              <a:t> OpenCV </a:t>
            </a:r>
            <a:r>
              <a:rPr lang="en-US" sz="2400" dirty="0" err="1"/>
              <a:t>biblioteke</a:t>
            </a:r>
            <a:r>
              <a:rPr lang="en-US" sz="2400" dirty="0"/>
              <a:t> </a:t>
            </a:r>
            <a:r>
              <a:rPr lang="en-US" sz="2400" dirty="0" err="1"/>
              <a:t>direktno</a:t>
            </a:r>
            <a:r>
              <a:rPr lang="en-US" sz="2400" dirty="0"/>
              <a:t> u C# </a:t>
            </a:r>
            <a:r>
              <a:rPr lang="en-US" sz="2400" dirty="0" err="1"/>
              <a:t>okruženju</a:t>
            </a:r>
            <a:r>
              <a:rPr lang="en-US" sz="2400" dirty="0"/>
              <a:t>, bez </a:t>
            </a:r>
            <a:r>
              <a:rPr lang="en-US" sz="2400" dirty="0" err="1"/>
              <a:t>potrebe</a:t>
            </a:r>
            <a:r>
              <a:rPr lang="en-US" sz="2400" dirty="0"/>
              <a:t> za </a:t>
            </a:r>
            <a:r>
              <a:rPr lang="en-US" sz="2400" dirty="0" err="1"/>
              <a:t>prelaskom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drugi</a:t>
            </a:r>
            <a:r>
              <a:rPr lang="en-US" sz="2400" dirty="0"/>
              <a:t> </a:t>
            </a:r>
            <a:r>
              <a:rPr lang="en-US" sz="2400" dirty="0" err="1"/>
              <a:t>programski</a:t>
            </a:r>
            <a:r>
              <a:rPr lang="en-US" sz="2400" dirty="0"/>
              <a:t> </a:t>
            </a:r>
            <a:r>
              <a:rPr lang="en-US" sz="2400" dirty="0" err="1"/>
              <a:t>jezik</a:t>
            </a:r>
            <a:endParaRPr lang="sr-Latn-CS" sz="2400" dirty="0"/>
          </a:p>
          <a:p>
            <a:r>
              <a:rPr lang="sr-Latn-CS" sz="2400" dirty="0"/>
              <a:t>Lak je za integraciju i korišćenje što omogućava brz razvoj aplikacija</a:t>
            </a:r>
          </a:p>
          <a:p>
            <a:r>
              <a:rPr lang="sr-Latn-CS" sz="2400" dirty="0"/>
              <a:t>Ipak, ukoliko su potrebne maksimalne performanse, OpenCV u izvornom C++ kodu je bolji izbor</a:t>
            </a:r>
          </a:p>
          <a:p>
            <a:endParaRPr lang="sr-Latn-CS" sz="2400" dirty="0"/>
          </a:p>
          <a:p>
            <a:endParaRPr lang="sr-Latn-CS" sz="2400" dirty="0"/>
          </a:p>
        </p:txBody>
      </p:sp>
    </p:spTree>
    <p:extLst>
      <p:ext uri="{BB962C8B-B14F-4D97-AF65-F5344CB8AC3E}">
        <p14:creationId xmlns:p14="http://schemas.microsoft.com/office/powerpoint/2010/main" val="1133013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2B135-BED3-C212-CD5E-6D3DCFD31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E391-3C38-E729-0A7A-1DA7DCDB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188" y="2899488"/>
            <a:ext cx="10431624" cy="1059024"/>
          </a:xfrm>
        </p:spPr>
        <p:txBody>
          <a:bodyPr>
            <a:normAutofit/>
          </a:bodyPr>
          <a:lstStyle/>
          <a:p>
            <a:pPr algn="ctr"/>
            <a:r>
              <a:rPr lang="sr-Latn-CS" sz="6000" dirty="0"/>
              <a:t>Hvala na pažnji</a:t>
            </a:r>
            <a:endParaRPr lang="sr-Cyrl-RS" sz="6000" dirty="0"/>
          </a:p>
        </p:txBody>
      </p:sp>
    </p:spTree>
    <p:extLst>
      <p:ext uri="{BB962C8B-B14F-4D97-AF65-F5344CB8AC3E}">
        <p14:creationId xmlns:p14="http://schemas.microsoft.com/office/powerpoint/2010/main" val="275213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B2C29-36BE-C929-435B-9947800CF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1BBE-B688-6BA6-2962-F8C5397B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16548"/>
            <a:ext cx="8534400" cy="1507067"/>
          </a:xfrm>
        </p:spPr>
        <p:txBody>
          <a:bodyPr/>
          <a:lstStyle/>
          <a:p>
            <a:r>
              <a:rPr lang="sr-Latn-CS" dirty="0"/>
              <a:t>Šta je opencvsharp?</a:t>
            </a:r>
            <a:endParaRPr lang="sr-Cyrl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35ACA-A79F-CEE2-3425-43F0559AD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13587"/>
            <a:ext cx="9859381" cy="3307703"/>
          </a:xfrm>
        </p:spPr>
        <p:txBody>
          <a:bodyPr>
            <a:normAutofit/>
          </a:bodyPr>
          <a:lstStyle/>
          <a:p>
            <a:r>
              <a:rPr lang="sr-Latn-CS" sz="2400" dirty="0"/>
              <a:t>Open-source projekat</a:t>
            </a:r>
          </a:p>
          <a:p>
            <a:r>
              <a:rPr lang="sr-Latn-CS" sz="2400" dirty="0"/>
              <a:t>.NET wrapper za biblioteku </a:t>
            </a:r>
            <a:r>
              <a:rPr lang="sr-Latn-CS" sz="2400" b="1" dirty="0"/>
              <a:t>OpenCV</a:t>
            </a:r>
          </a:p>
          <a:p>
            <a:r>
              <a:rPr lang="sr-Latn-CS" sz="2400" dirty="0"/>
              <a:t>Omogućava korišćenje OpenCV funkcionalnosti unutar C# i .NET okruženja (Win</a:t>
            </a:r>
            <a:r>
              <a:rPr lang="en-US" sz="2400" dirty="0" err="1"/>
              <a:t>dows</a:t>
            </a:r>
            <a:r>
              <a:rPr lang="en-US" sz="2400" dirty="0"/>
              <a:t> </a:t>
            </a:r>
            <a:r>
              <a:rPr lang="sr-Latn-CS" sz="2400" dirty="0"/>
              <a:t>Forms, WPF, Console...)</a:t>
            </a:r>
          </a:p>
          <a:p>
            <a:r>
              <a:rPr lang="sr-Latn-CS" sz="2400" dirty="0"/>
              <a:t>Koristi se za razvoj aplikacija koje se bave obradom slika i računarskim vidom</a:t>
            </a:r>
          </a:p>
          <a:p>
            <a:endParaRPr lang="sr-Cyrl-RS" sz="2400" dirty="0"/>
          </a:p>
        </p:txBody>
      </p:sp>
    </p:spTree>
    <p:extLst>
      <p:ext uri="{BB962C8B-B14F-4D97-AF65-F5344CB8AC3E}">
        <p14:creationId xmlns:p14="http://schemas.microsoft.com/office/powerpoint/2010/main" val="208092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BA249-D606-54F1-3783-D9DBCF63F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FCEF-462B-AB32-83DA-4D3EDEE9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16548"/>
            <a:ext cx="8534400" cy="1507067"/>
          </a:xfrm>
        </p:spPr>
        <p:txBody>
          <a:bodyPr/>
          <a:lstStyle/>
          <a:p>
            <a:r>
              <a:rPr lang="sr-Latn-CS" dirty="0"/>
              <a:t>Funkcionalnosti i mogućnosti biblioteke</a:t>
            </a:r>
            <a:endParaRPr lang="sr-Cyrl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4754-5641-D310-3A4E-42641403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245636"/>
            <a:ext cx="9859381" cy="4240764"/>
          </a:xfrm>
        </p:spPr>
        <p:txBody>
          <a:bodyPr>
            <a:normAutofit/>
          </a:bodyPr>
          <a:lstStyle/>
          <a:p>
            <a:r>
              <a:rPr lang="sr-Latn-CS" sz="2400" dirty="0"/>
              <a:t>OpenCvSharp obuhvata većinu funkcionalnosti OpenCV biblioteke: </a:t>
            </a:r>
            <a:r>
              <a:rPr lang="en-US" sz="2400" dirty="0"/>
              <a:t>u</a:t>
            </a:r>
            <a:r>
              <a:rPr lang="sr-Latn-CS" sz="2400" dirty="0"/>
              <a:t>čitavanje i prikaz slika, obradu slika (filtriranje, zamućenje, konverzija boja...), detekciju ivica i kontura, kao i napredne tehnike računarskog vida</a:t>
            </a:r>
          </a:p>
          <a:p>
            <a:r>
              <a:rPr lang="sr-Latn-CS" sz="2400" dirty="0"/>
              <a:t>Takođe ima i podršku za rad sa modelima za duboko učenje putem OpenCV </a:t>
            </a:r>
            <a:r>
              <a:rPr lang="sr-Latn-CS" sz="2400" b="1" dirty="0"/>
              <a:t>DNN</a:t>
            </a:r>
            <a:r>
              <a:rPr lang="en-US" sz="2400" b="1" dirty="0"/>
              <a:t> (Deep Neutral Network)</a:t>
            </a:r>
            <a:r>
              <a:rPr lang="sr-Latn-CS" sz="2400" b="1" dirty="0"/>
              <a:t> modula</a:t>
            </a:r>
          </a:p>
          <a:p>
            <a:r>
              <a:rPr lang="en-US" sz="2400" dirty="0"/>
              <a:t>Osim rada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slikama</a:t>
            </a:r>
            <a:r>
              <a:rPr lang="en-US" sz="2400" dirty="0"/>
              <a:t>, </a:t>
            </a:r>
            <a:r>
              <a:rPr lang="en-US" sz="2400" dirty="0" err="1"/>
              <a:t>omogućava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prikaz</a:t>
            </a:r>
            <a:r>
              <a:rPr lang="en-US" sz="2400" dirty="0"/>
              <a:t>, </a:t>
            </a:r>
            <a:r>
              <a:rPr lang="en-US" sz="2400" dirty="0" err="1"/>
              <a:t>obradu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snimanje</a:t>
            </a:r>
            <a:r>
              <a:rPr lang="en-US" sz="2400" dirty="0"/>
              <a:t> video </a:t>
            </a:r>
            <a:r>
              <a:rPr lang="en-US" sz="2400" dirty="0" err="1"/>
              <a:t>zapisa</a:t>
            </a:r>
            <a:r>
              <a:rPr lang="en-US" sz="2400" dirty="0"/>
              <a:t>, </a:t>
            </a:r>
            <a:r>
              <a:rPr lang="en-US" sz="2400" dirty="0" err="1"/>
              <a:t>što</a:t>
            </a:r>
            <a:r>
              <a:rPr lang="en-US" sz="2400" dirty="0"/>
              <a:t> ga </a:t>
            </a:r>
            <a:r>
              <a:rPr lang="en-US" sz="2400" dirty="0" err="1"/>
              <a:t>čini</a:t>
            </a:r>
            <a:r>
              <a:rPr lang="en-US" sz="2400" dirty="0"/>
              <a:t> </a:t>
            </a:r>
            <a:r>
              <a:rPr lang="en-US" sz="2400" dirty="0" err="1"/>
              <a:t>pogodnim</a:t>
            </a:r>
            <a:r>
              <a:rPr lang="en-US" sz="2400" dirty="0"/>
              <a:t> za real-time </a:t>
            </a:r>
            <a:r>
              <a:rPr lang="en-US" sz="2400" dirty="0" err="1"/>
              <a:t>aplikacije</a:t>
            </a:r>
            <a:endParaRPr lang="sr-Cyrl-RS" sz="2400" dirty="0"/>
          </a:p>
        </p:txBody>
      </p:sp>
    </p:spTree>
    <p:extLst>
      <p:ext uri="{BB962C8B-B14F-4D97-AF65-F5344CB8AC3E}">
        <p14:creationId xmlns:p14="http://schemas.microsoft.com/office/powerpoint/2010/main" val="156529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60201-F29C-1DD3-EC2F-EE56C5A77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D7AF-C2B8-8C08-43B4-5638D9E7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16548"/>
            <a:ext cx="8534400" cy="1507067"/>
          </a:xfrm>
        </p:spPr>
        <p:txBody>
          <a:bodyPr/>
          <a:lstStyle/>
          <a:p>
            <a:r>
              <a:rPr lang="nn-NO" dirty="0"/>
              <a:t>Razlozi za izbor OpenCvSharp biblioteke</a:t>
            </a:r>
            <a:endParaRPr lang="sr-Latn-C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AC16-2D41-3502-D39A-FA0AA2C8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23615"/>
            <a:ext cx="9859381" cy="3307703"/>
          </a:xfrm>
        </p:spPr>
        <p:txBody>
          <a:bodyPr>
            <a:normAutofit/>
          </a:bodyPr>
          <a:lstStyle/>
          <a:p>
            <a:r>
              <a:rPr lang="sr-Latn-CS" sz="2400" dirty="0"/>
              <a:t>Jednostav</a:t>
            </a:r>
            <a:r>
              <a:rPr lang="en-US" sz="2400" dirty="0" err="1"/>
              <a:t>na</a:t>
            </a:r>
            <a:r>
              <a:rPr lang="sr-Latn-CS" sz="2400" dirty="0"/>
              <a:t> za korišćenje i integraciju u .NET projekte</a:t>
            </a:r>
          </a:p>
          <a:p>
            <a:r>
              <a:rPr lang="sr-Latn-CS" sz="2400" dirty="0"/>
              <a:t>Pruža gotovo sve funkcionalnosti OpenCV biblioteke</a:t>
            </a:r>
          </a:p>
          <a:p>
            <a:r>
              <a:rPr lang="sr-Latn-CS" sz="2400" dirty="0"/>
              <a:t>Omogućava visoke performanse </a:t>
            </a:r>
            <a:r>
              <a:rPr lang="en-US" sz="2400" dirty="0" err="1"/>
              <a:t>zahvaljujući</a:t>
            </a:r>
            <a:r>
              <a:rPr lang="en-US" sz="2400" dirty="0"/>
              <a:t> </a:t>
            </a:r>
            <a:r>
              <a:rPr lang="en-US" sz="2400" dirty="0" err="1"/>
              <a:t>optimizovanim</a:t>
            </a:r>
            <a:r>
              <a:rPr lang="en-US" sz="2400" dirty="0"/>
              <a:t> native C++ </a:t>
            </a:r>
            <a:r>
              <a:rPr lang="en-US" sz="2400" dirty="0" err="1"/>
              <a:t>funkcijama</a:t>
            </a:r>
            <a:r>
              <a:rPr lang="en-US" sz="2400" dirty="0"/>
              <a:t> OpenCV-</a:t>
            </a:r>
            <a:r>
              <a:rPr lang="sr-Latn-CS" sz="2400" dirty="0"/>
              <a:t>j</a:t>
            </a:r>
            <a:r>
              <a:rPr lang="en-US" sz="2400" dirty="0"/>
              <a:t>a</a:t>
            </a:r>
            <a:r>
              <a:rPr lang="sr-Latn-CS" sz="2400" dirty="0"/>
              <a:t> </a:t>
            </a:r>
          </a:p>
          <a:p>
            <a:r>
              <a:rPr lang="en-US" sz="2400" dirty="0"/>
              <a:t>Ima </a:t>
            </a:r>
            <a:r>
              <a:rPr lang="en-US" sz="2400" dirty="0" err="1"/>
              <a:t>aktivnu</a:t>
            </a:r>
            <a:r>
              <a:rPr lang="en-US" sz="2400" dirty="0"/>
              <a:t> </a:t>
            </a:r>
            <a:r>
              <a:rPr lang="en-US" sz="2400" dirty="0" err="1"/>
              <a:t>zajednicu</a:t>
            </a:r>
            <a:r>
              <a:rPr lang="en-US" sz="2400" dirty="0"/>
              <a:t>, </a:t>
            </a:r>
            <a:r>
              <a:rPr lang="en-US" sz="2400" dirty="0" err="1"/>
              <a:t>često</a:t>
            </a:r>
            <a:r>
              <a:rPr lang="en-US" sz="2400" dirty="0"/>
              <a:t> </a:t>
            </a:r>
            <a:r>
              <a:rPr lang="en-US" sz="2400" dirty="0" err="1"/>
              <a:t>ažuriran</a:t>
            </a:r>
            <a:r>
              <a:rPr lang="en-US" sz="2400" dirty="0"/>
              <a:t> GitHub </a:t>
            </a:r>
            <a:r>
              <a:rPr lang="en-US" sz="2400" dirty="0" err="1"/>
              <a:t>repozitorijum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dobru</a:t>
            </a:r>
            <a:r>
              <a:rPr lang="en-US" sz="2400" dirty="0"/>
              <a:t> </a:t>
            </a:r>
            <a:r>
              <a:rPr lang="en-US" sz="2400" dirty="0" err="1"/>
              <a:t>dokumentaciju</a:t>
            </a:r>
            <a:endParaRPr lang="sr-Cyrl-RS" sz="2400" dirty="0"/>
          </a:p>
        </p:txBody>
      </p:sp>
    </p:spTree>
    <p:extLst>
      <p:ext uri="{BB962C8B-B14F-4D97-AF65-F5344CB8AC3E}">
        <p14:creationId xmlns:p14="http://schemas.microsoft.com/office/powerpoint/2010/main" val="37354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CBC0B-FF45-4863-BB2A-D8D578D77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36D8-7C3D-2291-CB3A-F9BCD12C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16548"/>
            <a:ext cx="8534400" cy="1507067"/>
          </a:xfrm>
        </p:spPr>
        <p:txBody>
          <a:bodyPr/>
          <a:lstStyle/>
          <a:p>
            <a:r>
              <a:rPr lang="sr-Latn-CS" dirty="0"/>
              <a:t>Konkurentna rešenja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F254C-87CF-91A2-7C39-CB9F6CF07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78381"/>
            <a:ext cx="4727543" cy="4558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CS" sz="2400" dirty="0">
                <a:solidFill>
                  <a:schemeClr val="tx1"/>
                </a:solidFill>
              </a:rPr>
              <a:t>OpenCvSharp</a:t>
            </a:r>
          </a:p>
          <a:p>
            <a:r>
              <a:rPr lang="sr-Latn-CS" sz="2400" dirty="0"/>
              <a:t>Jednostavna za instaliranje putem NuGet-a</a:t>
            </a:r>
          </a:p>
          <a:p>
            <a:r>
              <a:rPr lang="sr-Latn-CS" sz="2400" dirty="0"/>
              <a:t>Open-source projekat </a:t>
            </a:r>
            <a:r>
              <a:rPr lang="en-US" sz="2400" dirty="0"/>
              <a:t>pod</a:t>
            </a:r>
            <a:r>
              <a:rPr lang="sr-Latn-CS" sz="2400" dirty="0"/>
              <a:t> </a:t>
            </a:r>
            <a:r>
              <a:rPr lang="en-US" sz="2400" dirty="0"/>
              <a:t>Apache 2.0 </a:t>
            </a:r>
            <a:r>
              <a:rPr lang="en-US" sz="2400" dirty="0" err="1"/>
              <a:t>licencom</a:t>
            </a:r>
            <a:endParaRPr lang="sr-Latn-CS" sz="2400" dirty="0"/>
          </a:p>
          <a:p>
            <a:r>
              <a:rPr lang="sr-Latn-CS" sz="2400" dirty="0"/>
              <a:t>Novija i češće ažurirana, pogodna za savremene .NET projekte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6B43FA-BA18-2749-6860-FAF9F40DE94A}"/>
              </a:ext>
            </a:extLst>
          </p:cNvPr>
          <p:cNvSpPr txBox="1">
            <a:spLocks/>
          </p:cNvSpPr>
          <p:nvPr/>
        </p:nvSpPr>
        <p:spPr>
          <a:xfrm>
            <a:off x="5756939" y="1478380"/>
            <a:ext cx="4920375" cy="4558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CS" sz="2400" dirty="0">
                <a:solidFill>
                  <a:schemeClr val="tx1"/>
                </a:solidFill>
              </a:rPr>
              <a:t>Emgu CV</a:t>
            </a:r>
          </a:p>
          <a:p>
            <a:r>
              <a:rPr lang="sr-Latn-CS" sz="2400" dirty="0"/>
              <a:t>Često zahteva ručno dodavanje DLL-ova</a:t>
            </a:r>
          </a:p>
          <a:p>
            <a:r>
              <a:rPr lang="sr-Latn-CS" sz="2400" dirty="0"/>
              <a:t>Koristi dvostruki model licenci – open-source i komercijalnu licencu</a:t>
            </a:r>
          </a:p>
          <a:p>
            <a:r>
              <a:rPr lang="sr-Latn-CS" sz="2400" dirty="0"/>
              <a:t>Starija biblioteka, ređe se ažurira </a:t>
            </a:r>
          </a:p>
        </p:txBody>
      </p:sp>
    </p:spTree>
    <p:extLst>
      <p:ext uri="{BB962C8B-B14F-4D97-AF65-F5344CB8AC3E}">
        <p14:creationId xmlns:p14="http://schemas.microsoft.com/office/powerpoint/2010/main" val="394902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9153E-4FB1-16AF-5591-6F19EEA48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1EF6-4A3D-1630-3A09-13E84466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16548"/>
            <a:ext cx="8618409" cy="1507067"/>
          </a:xfrm>
        </p:spPr>
        <p:txBody>
          <a:bodyPr/>
          <a:lstStyle/>
          <a:p>
            <a:r>
              <a:rPr lang="nn-NO" dirty="0"/>
              <a:t>Dodavanje i korišćenje biblioteke OpenCvSharp</a:t>
            </a:r>
            <a:endParaRPr lang="sr-Cyrl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4BA01-6535-C369-3F90-CB7032C5C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823614"/>
            <a:ext cx="9859381" cy="4539863"/>
          </a:xfrm>
        </p:spPr>
        <p:txBody>
          <a:bodyPr>
            <a:normAutofit/>
          </a:bodyPr>
          <a:lstStyle/>
          <a:p>
            <a:r>
              <a:rPr lang="sr-Latn-CS" sz="2400" dirty="0"/>
              <a:t>Najjednostavniji način za dodavanje OpenCvSharp biblioteke je putem </a:t>
            </a:r>
            <a:r>
              <a:rPr lang="sr-Latn-CS" sz="2400" b="1" dirty="0"/>
              <a:t>NuGet</a:t>
            </a:r>
            <a:r>
              <a:rPr lang="sr-Latn-CS" sz="2400" dirty="0"/>
              <a:t> paketa</a:t>
            </a:r>
          </a:p>
          <a:p>
            <a:r>
              <a:rPr lang="sr-Latn-CS" sz="2400" dirty="0"/>
              <a:t>Instalacija se vrši preko </a:t>
            </a:r>
            <a:r>
              <a:rPr lang="sr-Latn-CS" sz="2400" b="1" dirty="0"/>
              <a:t>NuGet Package Manager Console </a:t>
            </a:r>
            <a:r>
              <a:rPr lang="sr-Latn-CS" sz="2400" dirty="0"/>
              <a:t>ili preko grafičkog interfejsa </a:t>
            </a:r>
            <a:r>
              <a:rPr lang="en-US" sz="2400" b="1" dirty="0"/>
              <a:t>NuGet Package Manager UI</a:t>
            </a:r>
            <a:r>
              <a:rPr lang="sr-Latn-CS" sz="2400" b="1" dirty="0"/>
              <a:t> </a:t>
            </a:r>
            <a:r>
              <a:rPr lang="sr-Latn-CS" sz="2400" dirty="0"/>
              <a:t>u Visual Studio-u.</a:t>
            </a:r>
          </a:p>
          <a:p>
            <a:r>
              <a:rPr lang="sr-Latn-CS" sz="2400" dirty="0"/>
              <a:t>Za osnovne funkcionalnosti potrebno je dodati glavni paket </a:t>
            </a:r>
            <a:r>
              <a:rPr lang="sr-Latn-CS" sz="2400" b="1" dirty="0"/>
              <a:t>OpenCvSharp4</a:t>
            </a:r>
          </a:p>
          <a:p>
            <a:endParaRPr lang="sr-Latn-CS" sz="2400" dirty="0"/>
          </a:p>
          <a:p>
            <a:endParaRPr lang="sr-Latn-CS" sz="2400" dirty="0"/>
          </a:p>
        </p:txBody>
      </p:sp>
    </p:spTree>
    <p:extLst>
      <p:ext uri="{BB962C8B-B14F-4D97-AF65-F5344CB8AC3E}">
        <p14:creationId xmlns:p14="http://schemas.microsoft.com/office/powerpoint/2010/main" val="107387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189C3-A24D-BE11-1BD6-D942BD62A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DAB95-C77A-1FC4-0C34-CF5185F2B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46" y="591974"/>
            <a:ext cx="9859381" cy="2388636"/>
          </a:xfrm>
        </p:spPr>
        <p:txBody>
          <a:bodyPr>
            <a:normAutofit/>
          </a:bodyPr>
          <a:lstStyle/>
          <a:p>
            <a:r>
              <a:rPr lang="en-US" sz="2400" dirty="0"/>
              <a:t>Za rad </a:t>
            </a:r>
            <a:r>
              <a:rPr lang="en-US" sz="2400" dirty="0" err="1"/>
              <a:t>na</a:t>
            </a:r>
            <a:r>
              <a:rPr lang="en-US" sz="2400" dirty="0"/>
              <a:t> Windows </a:t>
            </a:r>
            <a:r>
              <a:rPr lang="en-US" sz="2400" dirty="0" err="1"/>
              <a:t>platformi</a:t>
            </a:r>
            <a:r>
              <a:rPr lang="en-US" sz="2400" dirty="0"/>
              <a:t> </a:t>
            </a:r>
            <a:r>
              <a:rPr lang="en-US" sz="2400" dirty="0" err="1"/>
              <a:t>obavezno</a:t>
            </a:r>
            <a:r>
              <a:rPr lang="en-US" sz="2400" dirty="0"/>
              <a:t> je </a:t>
            </a:r>
            <a:r>
              <a:rPr lang="en-US" sz="2400" dirty="0" err="1"/>
              <a:t>uključiti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paket</a:t>
            </a:r>
            <a:r>
              <a:rPr lang="en-US" sz="2400" dirty="0"/>
              <a:t> </a:t>
            </a:r>
            <a:r>
              <a:rPr lang="en-US" sz="2400" b="1" dirty="0"/>
              <a:t>OpenCvSharp4.runtime.win</a:t>
            </a:r>
            <a:r>
              <a:rPr lang="en-US" sz="2400" dirty="0"/>
              <a:t>, koji </a:t>
            </a:r>
            <a:r>
              <a:rPr lang="en-US" sz="2400" dirty="0" err="1"/>
              <a:t>sadrži</a:t>
            </a:r>
            <a:r>
              <a:rPr lang="en-US" sz="2400" dirty="0"/>
              <a:t> </a:t>
            </a:r>
            <a:r>
              <a:rPr lang="en-US" sz="2400" dirty="0" err="1"/>
              <a:t>potrebne</a:t>
            </a:r>
            <a:r>
              <a:rPr lang="en-US" sz="2400" dirty="0"/>
              <a:t> native </a:t>
            </a:r>
            <a:r>
              <a:rPr lang="en-US" sz="2400" dirty="0" err="1"/>
              <a:t>biblioteke</a:t>
            </a:r>
            <a:r>
              <a:rPr lang="en-US" sz="2400" dirty="0"/>
              <a:t>.</a:t>
            </a:r>
            <a:endParaRPr lang="sr-Latn-CS" sz="2400" dirty="0"/>
          </a:p>
          <a:p>
            <a:r>
              <a:rPr lang="en-US" sz="2400" dirty="0"/>
              <a:t>Paket </a:t>
            </a:r>
            <a:r>
              <a:rPr lang="en-US" sz="2400" b="1" dirty="0"/>
              <a:t>OpenCvSharp4.Extensions</a:t>
            </a:r>
            <a:r>
              <a:rPr lang="en-US" sz="2400" dirty="0"/>
              <a:t> </a:t>
            </a:r>
            <a:r>
              <a:rPr lang="en-US" sz="2400" dirty="0" err="1"/>
              <a:t>pruža</a:t>
            </a:r>
            <a:r>
              <a:rPr lang="en-US" sz="2400" dirty="0"/>
              <a:t> </a:t>
            </a:r>
            <a:r>
              <a:rPr lang="en-US" sz="2400" dirty="0" err="1"/>
              <a:t>dodatne</a:t>
            </a:r>
            <a:r>
              <a:rPr lang="en-US" sz="2400" dirty="0"/>
              <a:t> </a:t>
            </a:r>
            <a:r>
              <a:rPr lang="en-US" sz="2400" dirty="0" err="1"/>
              <a:t>funkcije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alate koji </a:t>
            </a:r>
            <a:r>
              <a:rPr lang="en-US" sz="2400" dirty="0" err="1"/>
              <a:t>olakšavaju</a:t>
            </a:r>
            <a:r>
              <a:rPr lang="en-US" sz="2400" dirty="0"/>
              <a:t> rad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OpenCvSharp-om</a:t>
            </a:r>
            <a:r>
              <a:rPr lang="en-US" sz="2400" dirty="0"/>
              <a:t>.</a:t>
            </a:r>
            <a:endParaRPr lang="sr-Cyrl-RS" sz="2400" dirty="0"/>
          </a:p>
          <a:p>
            <a:endParaRPr lang="sr-Cyrl-R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8C9F6-C35E-1715-19D1-9AD55837D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469" y="2980610"/>
            <a:ext cx="7791061" cy="353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3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37884-AC6E-C5A7-7EE5-6C69229F7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DBA5D-FE33-BE05-9C51-036ACC4AF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344246"/>
            <a:ext cx="9859381" cy="6019232"/>
          </a:xfrm>
        </p:spPr>
        <p:txBody>
          <a:bodyPr>
            <a:normAutofit/>
          </a:bodyPr>
          <a:lstStyle/>
          <a:p>
            <a:r>
              <a:rPr lang="en-US" sz="2400" dirty="0"/>
              <a:t>Za </a:t>
            </a:r>
            <a:r>
              <a:rPr lang="en-US" sz="2400" dirty="0" err="1"/>
              <a:t>instalaciju</a:t>
            </a:r>
            <a:r>
              <a:rPr lang="en-US" sz="2400" dirty="0"/>
              <a:t> </a:t>
            </a:r>
            <a:r>
              <a:rPr lang="en-US" sz="2400" dirty="0" err="1"/>
              <a:t>biblioteke</a:t>
            </a:r>
            <a:r>
              <a:rPr lang="en-US" sz="2400" dirty="0"/>
              <a:t> </a:t>
            </a:r>
            <a:r>
              <a:rPr lang="sr-Latn-CS" sz="2400" dirty="0"/>
              <a:t>putem konzole potrebno je uneti sledeće komande: </a:t>
            </a:r>
          </a:p>
          <a:p>
            <a:pPr marL="0" indent="0">
              <a:buNone/>
            </a:pPr>
            <a:r>
              <a:rPr lang="sr-Latn-CS" sz="2400" dirty="0"/>
              <a:t>			Install-Package OpenCvSharp4</a:t>
            </a:r>
          </a:p>
          <a:p>
            <a:pPr marL="0" indent="0">
              <a:buNone/>
            </a:pPr>
            <a:r>
              <a:rPr lang="sr-Latn-CS" sz="2400" dirty="0"/>
              <a:t>			Install-Package OpenCvSharp4.runtime.win</a:t>
            </a:r>
          </a:p>
          <a:p>
            <a:pPr marL="0" indent="0">
              <a:buNone/>
            </a:pPr>
            <a:r>
              <a:rPr lang="sr-Latn-CS" sz="2400" dirty="0"/>
              <a:t>			Install-Package OpenCvSharp4.Extensions</a:t>
            </a:r>
          </a:p>
          <a:p>
            <a:r>
              <a:rPr lang="sr-Latn-CS" sz="2400" dirty="0"/>
              <a:t>Prve dve komande mogu se zameniti jednim paketom koji obuhvata sve što je neophodno za rad na Windows operativnom sistemu: </a:t>
            </a:r>
          </a:p>
          <a:p>
            <a:pPr marL="0" indent="0">
              <a:buNone/>
            </a:pPr>
            <a:r>
              <a:rPr lang="sr-Latn-CS" sz="2400" dirty="0"/>
              <a:t>			Install-Package OpenCvSharp4.Windows</a:t>
            </a:r>
          </a:p>
          <a:p>
            <a:pPr marL="0" indent="0">
              <a:buNone/>
            </a:pPr>
            <a:endParaRPr lang="sr-Latn-CS" sz="2400" dirty="0"/>
          </a:p>
          <a:p>
            <a:pPr marL="0" indent="0">
              <a:buNone/>
            </a:pPr>
            <a:endParaRPr lang="sr-Latn-CS" sz="2400" dirty="0"/>
          </a:p>
          <a:p>
            <a:endParaRPr lang="sr-Latn-CS" sz="2400" dirty="0"/>
          </a:p>
        </p:txBody>
      </p:sp>
    </p:spTree>
    <p:extLst>
      <p:ext uri="{BB962C8B-B14F-4D97-AF65-F5344CB8AC3E}">
        <p14:creationId xmlns:p14="http://schemas.microsoft.com/office/powerpoint/2010/main" val="214849831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791</TotalTime>
  <Words>854</Words>
  <Application>Microsoft Office PowerPoint</Application>
  <PresentationFormat>Widescreen</PresentationFormat>
  <Paragraphs>165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Slice</vt:lpstr>
      <vt:lpstr>Kreiranje aplikacije pomoću  OpenCvSharp biblioteke</vt:lpstr>
      <vt:lpstr>Sadržaj</vt:lpstr>
      <vt:lpstr>Šta je opencvsharp?</vt:lpstr>
      <vt:lpstr>Funkcionalnosti i mogućnosti biblioteke</vt:lpstr>
      <vt:lpstr>Razlozi za izbor OpenCvSharp biblioteke</vt:lpstr>
      <vt:lpstr>Konkurentna rešenja</vt:lpstr>
      <vt:lpstr>Dodavanje i korišćenje biblioteke OpenCvSharp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Demonstracija aplikacije</vt:lpstr>
      <vt:lpstr>Zaključak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Kristina Stanojevic</dc:creator>
  <cp:lastModifiedBy>Kristina Stanojevic</cp:lastModifiedBy>
  <cp:revision>14</cp:revision>
  <dcterms:created xsi:type="dcterms:W3CDTF">2025-06-03T13:17:15Z</dcterms:created>
  <dcterms:modified xsi:type="dcterms:W3CDTF">2025-06-08T15:01:44Z</dcterms:modified>
</cp:coreProperties>
</file>