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18" r:id="rId5"/>
    <p:sldId id="259" r:id="rId6"/>
    <p:sldId id="319" r:id="rId7"/>
    <p:sldId id="320" r:id="rId8"/>
    <p:sldId id="321" r:id="rId9"/>
    <p:sldId id="286" r:id="rId10"/>
    <p:sldId id="327" r:id="rId11"/>
    <p:sldId id="313" r:id="rId12"/>
    <p:sldId id="322" r:id="rId13"/>
    <p:sldId id="323" r:id="rId14"/>
    <p:sldId id="324" r:id="rId15"/>
    <p:sldId id="270" r:id="rId16"/>
    <p:sldId id="284" r:id="rId17"/>
    <p:sldId id="307" r:id="rId18"/>
    <p:sldId id="325" r:id="rId19"/>
    <p:sldId id="289" r:id="rId20"/>
    <p:sldId id="326" r:id="rId21"/>
    <p:sldId id="328" r:id="rId2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FB7DF-A24F-4041-BA1F-4C0BDB6AE9D4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E314C-B97F-074C-A035-2BD22163D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28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2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5CD0-28D4-244A-8336-A0A87F08A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75170-0871-7747-BB64-904B88DC2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DADB-5496-F543-86B0-236B5433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1AF1-193A-1B46-B3E5-332EE155B3A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7350-3E7C-6645-BA23-5038CBD5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4332C-D7D9-4346-BE70-BAE04B76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4954-FD75-0B41-8A09-A3FEF855F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1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7A78-8B99-494B-BD38-5547744F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31A8A-5E5D-4941-905A-562B60104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3454-DA9F-4346-81C3-97B566AC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1AF1-193A-1B46-B3E5-332EE155B3A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6134-4BD8-BD4E-A817-69B64EF9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2A31-1AA0-D14D-959B-3ED8C20C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4954-FD75-0B41-8A09-A3FEF855F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EB4D2-B664-074B-808C-40A5E09C7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D7A86-B3D3-334D-A059-D2102A07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79809-95E7-7144-B9FB-1731468C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1AF1-193A-1B46-B3E5-332EE155B3A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37724-F123-8F4D-9B48-89F0F8BE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A55E-3F8D-E441-9497-11D810EB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4954-FD75-0B41-8A09-A3FEF855F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3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73313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17E6-ADCC-2543-AF71-8C156427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5501-2CFF-4D4F-BE24-6F72C102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78BB-340D-594A-A460-94653A32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1AF1-193A-1B46-B3E5-332EE155B3A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7211-3A18-A040-B178-759AF415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CC37-9559-D346-A6AF-B02C3FA8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4954-FD75-0B41-8A09-A3FEF855F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98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038A-91C2-BB44-A198-86ECF661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B91FC-0A78-3E4A-ACF4-060D58865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3290-9923-E04B-8425-99B21DA5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1AF1-193A-1B46-B3E5-332EE155B3A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B0ED-BC62-204E-A04A-827FB7F4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667A-DF3C-B249-8A41-FC4F4358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4954-FD75-0B41-8A09-A3FEF855F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DDE6-76D4-5647-976B-6F3C251F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2593-4F14-6944-B8ED-DEB318381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5789C-BA30-9047-AA77-C9E05588B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770CC-5C91-3B44-9F6D-E3960771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1AF1-193A-1B46-B3E5-332EE155B3A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A994-9694-5D48-AA96-94165278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A41C3-2751-9B42-8A9F-186F18C9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4954-FD75-0B41-8A09-A3FEF855F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6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975B-B14F-504D-BF29-00A221B3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55C8-0513-B54B-B40B-A8C34354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3E695-EFF2-3445-8740-DF02FD691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ED086-C3D3-6541-8084-530157331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874A6-D2BD-3045-893C-2B1C4161E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B685A-14B0-CC4B-8C02-8BD3480B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1AF1-193A-1B46-B3E5-332EE155B3A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34D02-3D23-5945-B7B4-9D5210F7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32BBB-1C93-3146-AF1A-559406E6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4954-FD75-0B41-8A09-A3FEF855F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4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FBEA-9B44-B449-BB16-AFB11C18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B480-FBEC-0B42-9844-B8E13ABD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1AF1-193A-1B46-B3E5-332EE155B3A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C30FF-DD12-8449-93A3-06A8CC49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F0210-0305-344B-833E-A4623306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4954-FD75-0B41-8A09-A3FEF855F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84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D71BC-5D45-F44F-8D8A-C5E4B8C6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1AF1-193A-1B46-B3E5-332EE155B3A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99C1F-9B72-9A4E-9C4C-DF573D3B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A3E52-0B5B-6B49-AC2B-E3D0E1F2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4954-FD75-0B41-8A09-A3FEF855F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70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9044-1E74-2041-AD4B-815202E4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8585-4367-B243-B3F9-D020DEAF5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49FCD-231E-F840-8E30-22F3B2414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9438F-C416-1F4A-AA99-1E8DC848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1AF1-193A-1B46-B3E5-332EE155B3A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2100F-FEF3-364A-A7EC-96BDCC8A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76CBE-1D21-3045-B6EC-9264FC04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4954-FD75-0B41-8A09-A3FEF855F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3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CA57-AD33-474B-9DCF-6341B5C4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226E0-570E-C24A-957E-2D80E9B4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5140C-7DD5-5A49-942C-496222221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CF818-ABD2-2D42-96E7-8870B4C2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1AF1-193A-1B46-B3E5-332EE155B3A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ADFF5-6A66-B24E-8703-AF9153F6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ABDB4-9EAB-5B4F-9F6C-FA130DD5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4954-FD75-0B41-8A09-A3FEF855F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FBBDA-37F3-084B-A2DE-A204F8BE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E57BD-4C4E-AA41-9582-83413F3B8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7F6D-13C1-ED48-A877-0312BB0D3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41AF1-193A-1B46-B3E5-332EE155B3AB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4FC1-968E-1240-84C8-C0B5181F3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ED4E4-E523-9D41-8CAA-E2AF89978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4954-FD75-0B41-8A09-A3FEF855F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6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7468-FF4E-884C-AAFE-5989345AC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33720"/>
          </a:xfrm>
        </p:spPr>
        <p:txBody>
          <a:bodyPr>
            <a:normAutofit/>
          </a:bodyPr>
          <a:lstStyle/>
          <a:p>
            <a:r>
              <a:rPr lang="en-GB" dirty="0"/>
              <a:t>PG4200 – Algorithms and Data Structures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Quick Recap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1FC99-C232-734E-B060-92CF1ED1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366" y="5445288"/>
            <a:ext cx="3184634" cy="580697"/>
          </a:xfrm>
        </p:spPr>
        <p:txBody>
          <a:bodyPr/>
          <a:lstStyle/>
          <a:p>
            <a:r>
              <a:rPr lang="en-GB" dirty="0"/>
              <a:t>Bogdan </a:t>
            </a:r>
            <a:r>
              <a:rPr lang="en-GB" dirty="0" err="1"/>
              <a:t>Marculescu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7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6954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bubble and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E55AB-1310-9B48-B1AD-2016329C2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32730"/>
            <a:ext cx="9144000" cy="54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354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A7AC-9DD6-6C48-A22F-AE4D1C88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Basic areas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DF3AC-AA95-5B4B-9436-7C44FF482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5801" y="1978025"/>
                <a:ext cx="35052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GB" dirty="0"/>
                  <a:t>Analysis tools</a:t>
                </a:r>
              </a:p>
              <a:p>
                <a:r>
                  <a:rPr lang="en-GB" dirty="0"/>
                  <a:t>Runtime complexity analysis:</a:t>
                </a:r>
              </a:p>
              <a:p>
                <a:pPr lvl="1"/>
                <a:r>
                  <a:rPr lang="en-US" dirty="0"/>
                  <a:t>O, </a:t>
                </a:r>
                <a:r>
                  <a:rPr lang="el-GR" dirty="0" err="1"/>
                  <a:t>Ω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DF3AC-AA95-5B4B-9436-7C44FF482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5801" y="1978025"/>
                <a:ext cx="3505200" cy="4351338"/>
              </a:xfrm>
              <a:blipFill>
                <a:blip r:embed="rId2"/>
                <a:stretch>
                  <a:fillRect l="-2888" t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3EF57C-9CC4-2142-ACDD-53478D68535F}"/>
              </a:ext>
            </a:extLst>
          </p:cNvPr>
          <p:cNvSpPr txBox="1">
            <a:spLocks/>
          </p:cNvSpPr>
          <p:nvPr/>
        </p:nvSpPr>
        <p:spPr>
          <a:xfrm>
            <a:off x="990601" y="1978025"/>
            <a:ext cx="3505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Algorithms</a:t>
            </a:r>
          </a:p>
          <a:p>
            <a:r>
              <a:rPr lang="en-GB" dirty="0"/>
              <a:t>Arrays and Lists</a:t>
            </a:r>
          </a:p>
          <a:p>
            <a:r>
              <a:rPr lang="en-GB" dirty="0"/>
              <a:t>Stacks and Queues</a:t>
            </a:r>
          </a:p>
          <a:p>
            <a:r>
              <a:rPr lang="en-GB" dirty="0"/>
              <a:t>Sorting</a:t>
            </a:r>
          </a:p>
          <a:p>
            <a:pPr lvl="1"/>
            <a:r>
              <a:rPr lang="en-GB" dirty="0"/>
              <a:t>Bubble</a:t>
            </a:r>
          </a:p>
          <a:p>
            <a:pPr lvl="1"/>
            <a:r>
              <a:rPr lang="en-GB" dirty="0"/>
              <a:t>Insertion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C72D81-8856-D344-8B63-36B02C2B7D4E}"/>
              </a:ext>
            </a:extLst>
          </p:cNvPr>
          <p:cNvSpPr txBox="1">
            <a:spLocks/>
          </p:cNvSpPr>
          <p:nvPr/>
        </p:nvSpPr>
        <p:spPr>
          <a:xfrm>
            <a:off x="8001000" y="1978025"/>
            <a:ext cx="40806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Additional stuff</a:t>
            </a:r>
          </a:p>
          <a:p>
            <a:r>
              <a:rPr lang="en-GB" dirty="0"/>
              <a:t>Testing and expected behaviour</a:t>
            </a:r>
          </a:p>
          <a:p>
            <a:r>
              <a:rPr lang="en-GB" dirty="0"/>
              <a:t>Memory model</a:t>
            </a:r>
          </a:p>
        </p:txBody>
      </p:sp>
    </p:spTree>
    <p:extLst>
      <p:ext uri="{BB962C8B-B14F-4D97-AF65-F5344CB8AC3E}">
        <p14:creationId xmlns:p14="http://schemas.microsoft.com/office/powerpoint/2010/main" val="409670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98BA-28A3-0341-9D44-41B0407C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FAD9B-0A84-8D46-BD4F-D9566559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690688"/>
            <a:ext cx="4445000" cy="2832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8A5502-03E2-974A-8B8D-11625E43179D}"/>
              </a:ext>
            </a:extLst>
          </p:cNvPr>
          <p:cNvSpPr/>
          <p:nvPr/>
        </p:nvSpPr>
        <p:spPr>
          <a:xfrm>
            <a:off x="943304" y="1690688"/>
            <a:ext cx="56151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 main aspects in recursive functions</a:t>
            </a:r>
          </a:p>
          <a:p>
            <a:endParaRPr lang="en-US" sz="2400" dirty="0"/>
          </a:p>
          <a:p>
            <a:r>
              <a:rPr lang="en-US" sz="2400" b="1" dirty="0"/>
              <a:t>Stopping Criterion</a:t>
            </a:r>
            <a:r>
              <a:rPr lang="en-US" sz="2400" dirty="0"/>
              <a:t>: otherwise no end, until a stack overflow</a:t>
            </a:r>
          </a:p>
          <a:p>
            <a:endParaRPr lang="en-US" sz="2400" dirty="0"/>
          </a:p>
          <a:p>
            <a:r>
              <a:rPr lang="en-US" sz="2400" b="1" dirty="0"/>
              <a:t>Reduced Input</a:t>
            </a:r>
            <a:r>
              <a:rPr lang="en-US" sz="2400" dirty="0"/>
              <a:t>: aim at least at halving it</a:t>
            </a:r>
          </a:p>
          <a:p>
            <a:endParaRPr lang="en-US" sz="2400" dirty="0"/>
          </a:p>
          <a:p>
            <a:r>
              <a:rPr lang="en-US" sz="2400" b="1" dirty="0"/>
              <a:t>Combine Results</a:t>
            </a:r>
            <a:r>
              <a:rPr lang="en-US" sz="2400" dirty="0"/>
              <a:t>: once recursive calls finished, combine their outputs together for the final result</a:t>
            </a:r>
          </a:p>
          <a:p>
            <a:pPr lvl="1"/>
            <a:r>
              <a:rPr lang="en-US" sz="2400" dirty="0"/>
              <a:t>often it is not as trivial as doing a + </a:t>
            </a:r>
          </a:p>
        </p:txBody>
      </p:sp>
    </p:spTree>
    <p:extLst>
      <p:ext uri="{BB962C8B-B14F-4D97-AF65-F5344CB8AC3E}">
        <p14:creationId xmlns:p14="http://schemas.microsoft.com/office/powerpoint/2010/main" val="248638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A7AC-9DD6-6C48-A22F-AE4D1C88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Basic areas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DF3AC-AA95-5B4B-9436-7C44FF482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5801" y="1978025"/>
                <a:ext cx="35052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GB" dirty="0"/>
                  <a:t>Analysis tools</a:t>
                </a:r>
              </a:p>
              <a:p>
                <a:r>
                  <a:rPr lang="en-GB" dirty="0"/>
                  <a:t>Runtime complexity analysis:</a:t>
                </a:r>
              </a:p>
              <a:p>
                <a:pPr lvl="1"/>
                <a:r>
                  <a:rPr lang="en-US" dirty="0"/>
                  <a:t>O, </a:t>
                </a:r>
                <a:r>
                  <a:rPr lang="el-GR" dirty="0" err="1"/>
                  <a:t>Ω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DF3AC-AA95-5B4B-9436-7C44FF482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5801" y="1978025"/>
                <a:ext cx="3505200" cy="4351338"/>
              </a:xfrm>
              <a:blipFill>
                <a:blip r:embed="rId2"/>
                <a:stretch>
                  <a:fillRect l="-2888" t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3EF57C-9CC4-2142-ACDD-53478D68535F}"/>
              </a:ext>
            </a:extLst>
          </p:cNvPr>
          <p:cNvSpPr txBox="1">
            <a:spLocks/>
          </p:cNvSpPr>
          <p:nvPr/>
        </p:nvSpPr>
        <p:spPr>
          <a:xfrm>
            <a:off x="990601" y="1978025"/>
            <a:ext cx="3505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Algorithms</a:t>
            </a:r>
          </a:p>
          <a:p>
            <a:r>
              <a:rPr lang="en-GB" dirty="0"/>
              <a:t>Arrays and Lists</a:t>
            </a:r>
          </a:p>
          <a:p>
            <a:r>
              <a:rPr lang="en-GB" dirty="0"/>
              <a:t>Stacks and Queues</a:t>
            </a:r>
          </a:p>
          <a:p>
            <a:r>
              <a:rPr lang="en-GB" dirty="0"/>
              <a:t>Sorting</a:t>
            </a:r>
          </a:p>
          <a:p>
            <a:pPr lvl="1"/>
            <a:r>
              <a:rPr lang="en-GB" dirty="0"/>
              <a:t>Bubble</a:t>
            </a:r>
          </a:p>
          <a:p>
            <a:pPr lvl="1"/>
            <a:r>
              <a:rPr lang="en-GB" dirty="0"/>
              <a:t>Insertion</a:t>
            </a:r>
          </a:p>
          <a:p>
            <a:pPr lvl="1"/>
            <a:r>
              <a:rPr lang="en-GB" dirty="0"/>
              <a:t>Merge</a:t>
            </a:r>
          </a:p>
          <a:p>
            <a:pPr lvl="1"/>
            <a:r>
              <a:rPr lang="en-GB" dirty="0"/>
              <a:t>Quick</a:t>
            </a:r>
          </a:p>
          <a:p>
            <a:r>
              <a:rPr lang="en-GB" dirty="0"/>
              <a:t>Recursion</a:t>
            </a:r>
          </a:p>
          <a:p>
            <a:pPr lvl="1"/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C72D81-8856-D344-8B63-36B02C2B7D4E}"/>
              </a:ext>
            </a:extLst>
          </p:cNvPr>
          <p:cNvSpPr txBox="1">
            <a:spLocks/>
          </p:cNvSpPr>
          <p:nvPr/>
        </p:nvSpPr>
        <p:spPr>
          <a:xfrm>
            <a:off x="8001000" y="1978025"/>
            <a:ext cx="40806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Additional stuff</a:t>
            </a:r>
          </a:p>
          <a:p>
            <a:r>
              <a:rPr lang="en-GB" dirty="0"/>
              <a:t>Testing and expected behaviour</a:t>
            </a:r>
          </a:p>
          <a:p>
            <a:r>
              <a:rPr lang="en-GB" dirty="0"/>
              <a:t>Memory model</a:t>
            </a:r>
          </a:p>
          <a:p>
            <a:r>
              <a:rPr lang="en-GB" dirty="0"/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32433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727" y="1830586"/>
            <a:ext cx="5361027" cy="4420195"/>
          </a:xfrm>
        </p:spPr>
        <p:txBody>
          <a:bodyPr/>
          <a:lstStyle/>
          <a:p>
            <a:r>
              <a:rPr lang="en-US" dirty="0"/>
              <a:t>Data structures resembling a tree</a:t>
            </a:r>
          </a:p>
          <a:p>
            <a:r>
              <a:rPr lang="en-US" dirty="0"/>
              <a:t>Nodes contain values, and links to child nodes</a:t>
            </a:r>
          </a:p>
          <a:p>
            <a:r>
              <a:rPr lang="en-US" dirty="0"/>
              <a:t>Starting point is the root of the tree</a:t>
            </a:r>
          </a:p>
          <a:p>
            <a:r>
              <a:rPr lang="en-US" dirty="0"/>
              <a:t>Two main / most famous versions</a:t>
            </a:r>
          </a:p>
          <a:p>
            <a:pPr lvl="1"/>
            <a:r>
              <a:rPr lang="en-US" dirty="0"/>
              <a:t>Binary Trees (“simple”)</a:t>
            </a:r>
          </a:p>
          <a:p>
            <a:pPr lvl="1"/>
            <a:r>
              <a:rPr lang="en-US" dirty="0"/>
              <a:t>Red-Black Trees (“very complex”, but high performance)</a:t>
            </a:r>
          </a:p>
        </p:txBody>
      </p:sp>
      <p:sp>
        <p:nvSpPr>
          <p:cNvPr id="5" name="Oval 4"/>
          <p:cNvSpPr/>
          <p:nvPr/>
        </p:nvSpPr>
        <p:spPr>
          <a:xfrm>
            <a:off x="8697039" y="2280094"/>
            <a:ext cx="458629" cy="4665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  <a:sym typeface="Helvetica Light"/>
              </a:rPr>
              <a:t>7</a:t>
            </a:r>
          </a:p>
        </p:txBody>
      </p:sp>
      <p:sp>
        <p:nvSpPr>
          <p:cNvPr id="7" name="Oval 6"/>
          <p:cNvSpPr/>
          <p:nvPr/>
        </p:nvSpPr>
        <p:spPr>
          <a:xfrm>
            <a:off x="9303544" y="2961786"/>
            <a:ext cx="458629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  <a:sym typeface="Helvetica Light"/>
              </a:rPr>
              <a:t>11</a:t>
            </a:r>
          </a:p>
        </p:txBody>
      </p:sp>
      <p:sp>
        <p:nvSpPr>
          <p:cNvPr id="8" name="Oval 7"/>
          <p:cNvSpPr/>
          <p:nvPr/>
        </p:nvSpPr>
        <p:spPr>
          <a:xfrm>
            <a:off x="8161258" y="2961786"/>
            <a:ext cx="458629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  <a:sym typeface="Helvetica Light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9016365" y="3711811"/>
            <a:ext cx="458629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  <a:sym typeface="Helvetica Light"/>
              </a:rPr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9633942" y="3711811"/>
            <a:ext cx="458629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  <a:sym typeface="Helvetica Light"/>
              </a:rPr>
              <a:t>14</a:t>
            </a:r>
          </a:p>
        </p:txBody>
      </p:sp>
      <p:sp>
        <p:nvSpPr>
          <p:cNvPr id="11" name="Oval 10"/>
          <p:cNvSpPr/>
          <p:nvPr/>
        </p:nvSpPr>
        <p:spPr>
          <a:xfrm>
            <a:off x="8161258" y="3711811"/>
            <a:ext cx="458629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  <a:sym typeface="Helvetica Light"/>
              </a:rPr>
              <a:t>2</a:t>
            </a:r>
          </a:p>
        </p:txBody>
      </p:sp>
      <p:cxnSp>
        <p:nvCxnSpPr>
          <p:cNvPr id="13" name="Straight Arrow Connector 12"/>
          <p:cNvCxnSpPr>
            <a:stCxn id="5" idx="3"/>
            <a:endCxn id="8" idx="0"/>
          </p:cNvCxnSpPr>
          <p:nvPr/>
        </p:nvCxnSpPr>
        <p:spPr>
          <a:xfrm flipH="1">
            <a:off x="8390573" y="2678289"/>
            <a:ext cx="373631" cy="28349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8" idx="4"/>
            <a:endCxn id="11" idx="0"/>
          </p:cNvCxnSpPr>
          <p:nvPr/>
        </p:nvCxnSpPr>
        <p:spPr>
          <a:xfrm>
            <a:off x="8390573" y="3428301"/>
            <a:ext cx="0" cy="28351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9088503" y="2678289"/>
            <a:ext cx="444356" cy="28349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>
          <a:xfrm flipH="1">
            <a:off x="9245680" y="3428301"/>
            <a:ext cx="287179" cy="28351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>
          <a:xfrm>
            <a:off x="9532859" y="3428301"/>
            <a:ext cx="330398" cy="28351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8467725" y="4400810"/>
            <a:ext cx="458629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3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016365" y="4393503"/>
            <a:ext cx="458629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  <a:sym typeface="Helvetica Light"/>
              </a:rPr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7931944" y="4397453"/>
            <a:ext cx="458629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0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30" name="Straight Arrow Connector 29"/>
          <p:cNvCxnSpPr>
            <a:stCxn id="9" idx="4"/>
            <a:endCxn id="28" idx="0"/>
          </p:cNvCxnSpPr>
          <p:nvPr/>
        </p:nvCxnSpPr>
        <p:spPr>
          <a:xfrm>
            <a:off x="9245680" y="4178326"/>
            <a:ext cx="0" cy="21517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11" idx="4"/>
            <a:endCxn id="27" idx="0"/>
          </p:cNvCxnSpPr>
          <p:nvPr/>
        </p:nvCxnSpPr>
        <p:spPr>
          <a:xfrm>
            <a:off x="8390573" y="4178326"/>
            <a:ext cx="306467" cy="22248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11" idx="4"/>
            <a:endCxn id="29" idx="0"/>
          </p:cNvCxnSpPr>
          <p:nvPr/>
        </p:nvCxnSpPr>
        <p:spPr>
          <a:xfrm flipH="1">
            <a:off x="8161259" y="4178326"/>
            <a:ext cx="229314" cy="21912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8675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Search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3856" y="1835229"/>
            <a:ext cx="4894898" cy="4720947"/>
          </a:xfrm>
        </p:spPr>
        <p:txBody>
          <a:bodyPr>
            <a:normAutofit/>
          </a:bodyPr>
          <a:lstStyle/>
          <a:p>
            <a:r>
              <a:rPr lang="en-US" dirty="0"/>
              <a:t>Before discussing RBT, let’s consider 2-3 Trees</a:t>
            </a:r>
          </a:p>
          <a:p>
            <a:r>
              <a:rPr lang="en-US" dirty="0"/>
              <a:t>2-3 Tree: composed of 2-nodes and 3-nodes</a:t>
            </a:r>
          </a:p>
          <a:p>
            <a:r>
              <a:rPr lang="en-US" dirty="0"/>
              <a:t>2-node: 1 value, 2 children (left and right)</a:t>
            </a:r>
          </a:p>
          <a:p>
            <a:r>
              <a:rPr lang="en-US" dirty="0"/>
              <a:t>3-node: 2 values, 3 children (left, middle and right)</a:t>
            </a:r>
          </a:p>
        </p:txBody>
      </p:sp>
      <p:sp>
        <p:nvSpPr>
          <p:cNvPr id="4" name="Oval 3"/>
          <p:cNvSpPr/>
          <p:nvPr/>
        </p:nvSpPr>
        <p:spPr>
          <a:xfrm>
            <a:off x="8772406" y="2011644"/>
            <a:ext cx="458629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M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9378910" y="2693336"/>
            <a:ext cx="458629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  <a:sym typeface="Helvetica Light"/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7831217" y="2693336"/>
            <a:ext cx="864037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E   J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084409" y="3443361"/>
            <a:ext cx="458629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P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033921" y="3443361"/>
            <a:ext cx="458629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H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8263236" y="2409839"/>
            <a:ext cx="576335" cy="28349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8263236" y="3159851"/>
            <a:ext cx="0" cy="28351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9163870" y="2409839"/>
            <a:ext cx="444355" cy="28349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3"/>
            <a:endCxn id="7" idx="0"/>
          </p:cNvCxnSpPr>
          <p:nvPr/>
        </p:nvCxnSpPr>
        <p:spPr>
          <a:xfrm flipH="1">
            <a:off x="9313724" y="3091531"/>
            <a:ext cx="132351" cy="35183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Oval 23"/>
          <p:cNvSpPr/>
          <p:nvPr/>
        </p:nvSpPr>
        <p:spPr>
          <a:xfrm>
            <a:off x="7057371" y="3443361"/>
            <a:ext cx="864037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A   C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25" name="Straight Arrow Connector 24"/>
          <p:cNvCxnSpPr>
            <a:stCxn id="6" idx="3"/>
            <a:endCxn id="24" idx="0"/>
          </p:cNvCxnSpPr>
          <p:nvPr/>
        </p:nvCxnSpPr>
        <p:spPr>
          <a:xfrm flipH="1">
            <a:off x="7489390" y="3091531"/>
            <a:ext cx="468362" cy="35183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8539877" y="3443360"/>
            <a:ext cx="458629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L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28" name="Straight Arrow Connector 27"/>
          <p:cNvCxnSpPr>
            <a:stCxn id="6" idx="5"/>
            <a:endCxn id="27" idx="0"/>
          </p:cNvCxnSpPr>
          <p:nvPr/>
        </p:nvCxnSpPr>
        <p:spPr>
          <a:xfrm>
            <a:off x="8568719" y="3091531"/>
            <a:ext cx="200473" cy="35182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9600443" y="3443361"/>
            <a:ext cx="864037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S   X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33" name="Straight Arrow Connector 32"/>
          <p:cNvCxnSpPr>
            <a:stCxn id="5" idx="5"/>
            <a:endCxn id="32" idx="0"/>
          </p:cNvCxnSpPr>
          <p:nvPr/>
        </p:nvCxnSpPr>
        <p:spPr>
          <a:xfrm>
            <a:off x="9770374" y="3091531"/>
            <a:ext cx="262088" cy="35183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>
            <a:stCxn id="24" idx="3"/>
          </p:cNvCxnSpPr>
          <p:nvPr/>
        </p:nvCxnSpPr>
        <p:spPr>
          <a:xfrm flipH="1">
            <a:off x="7105732" y="3841556"/>
            <a:ext cx="78174" cy="23831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24" idx="4"/>
          </p:cNvCxnSpPr>
          <p:nvPr/>
        </p:nvCxnSpPr>
        <p:spPr>
          <a:xfrm flipH="1">
            <a:off x="7489389" y="3909876"/>
            <a:ext cx="1" cy="21778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24" idx="5"/>
          </p:cNvCxnSpPr>
          <p:nvPr/>
        </p:nvCxnSpPr>
        <p:spPr>
          <a:xfrm>
            <a:off x="7794873" y="3841556"/>
            <a:ext cx="83130" cy="2861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9" idx="3"/>
          </p:cNvCxnSpPr>
          <p:nvPr/>
        </p:nvCxnSpPr>
        <p:spPr>
          <a:xfrm flipH="1">
            <a:off x="8033921" y="3841556"/>
            <a:ext cx="67165" cy="2861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9" idx="5"/>
          </p:cNvCxnSpPr>
          <p:nvPr/>
        </p:nvCxnSpPr>
        <p:spPr>
          <a:xfrm>
            <a:off x="8425385" y="3841556"/>
            <a:ext cx="63407" cy="2861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27" idx="3"/>
          </p:cNvCxnSpPr>
          <p:nvPr/>
        </p:nvCxnSpPr>
        <p:spPr>
          <a:xfrm flipH="1">
            <a:off x="8551402" y="3841555"/>
            <a:ext cx="55640" cy="2861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27" idx="5"/>
          </p:cNvCxnSpPr>
          <p:nvPr/>
        </p:nvCxnSpPr>
        <p:spPr>
          <a:xfrm>
            <a:off x="8931341" y="3841555"/>
            <a:ext cx="55928" cy="28610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7" idx="3"/>
          </p:cNvCxnSpPr>
          <p:nvPr/>
        </p:nvCxnSpPr>
        <p:spPr>
          <a:xfrm flipH="1">
            <a:off x="9118192" y="3841556"/>
            <a:ext cx="33382" cy="2861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>
            <a:stCxn id="7" idx="5"/>
          </p:cNvCxnSpPr>
          <p:nvPr/>
        </p:nvCxnSpPr>
        <p:spPr>
          <a:xfrm>
            <a:off x="9475873" y="3841556"/>
            <a:ext cx="67166" cy="2861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32" idx="3"/>
          </p:cNvCxnSpPr>
          <p:nvPr/>
        </p:nvCxnSpPr>
        <p:spPr>
          <a:xfrm flipH="1">
            <a:off x="9678070" y="3841556"/>
            <a:ext cx="48908" cy="23831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32" idx="4"/>
          </p:cNvCxnSpPr>
          <p:nvPr/>
        </p:nvCxnSpPr>
        <p:spPr>
          <a:xfrm flipH="1">
            <a:off x="10032461" y="3909876"/>
            <a:ext cx="1" cy="21778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/>
          <p:cNvCxnSpPr>
            <a:stCxn id="32" idx="5"/>
          </p:cNvCxnSpPr>
          <p:nvPr/>
        </p:nvCxnSpPr>
        <p:spPr>
          <a:xfrm>
            <a:off x="10337945" y="3841556"/>
            <a:ext cx="36639" cy="28899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5748273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687" y="547902"/>
            <a:ext cx="486321" cy="4665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   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5" name="Straight Connector 4"/>
          <p:cNvCxnSpPr>
            <a:stCxn id="6" idx="5"/>
          </p:cNvCxnSpPr>
          <p:nvPr/>
        </p:nvCxnSpPr>
        <p:spPr>
          <a:xfrm>
            <a:off x="5464561" y="1453875"/>
            <a:ext cx="71220" cy="17269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Oval 5"/>
          <p:cNvSpPr/>
          <p:nvPr/>
        </p:nvSpPr>
        <p:spPr>
          <a:xfrm>
            <a:off x="5049460" y="1055680"/>
            <a:ext cx="486321" cy="466515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   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7" name="Straight Connector 6"/>
          <p:cNvCxnSpPr>
            <a:stCxn id="4" idx="3"/>
            <a:endCxn id="6" idx="7"/>
          </p:cNvCxnSpPr>
          <p:nvPr/>
        </p:nvCxnSpPr>
        <p:spPr>
          <a:xfrm flipH="1">
            <a:off x="5464561" y="946097"/>
            <a:ext cx="114346" cy="177903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>
            <a:stCxn id="6" idx="3"/>
          </p:cNvCxnSpPr>
          <p:nvPr/>
        </p:nvCxnSpPr>
        <p:spPr>
          <a:xfrm flipH="1">
            <a:off x="5049461" y="1453875"/>
            <a:ext cx="71219" cy="17269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>
            <a:stCxn id="4" idx="5"/>
          </p:cNvCxnSpPr>
          <p:nvPr/>
        </p:nvCxnSpPr>
        <p:spPr>
          <a:xfrm>
            <a:off x="5922788" y="946097"/>
            <a:ext cx="133190" cy="23041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Oval 19"/>
          <p:cNvSpPr/>
          <p:nvPr/>
        </p:nvSpPr>
        <p:spPr>
          <a:xfrm>
            <a:off x="5774783" y="2522529"/>
            <a:ext cx="486321" cy="4665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   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16556" y="3030308"/>
            <a:ext cx="486321" cy="466515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   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23" name="Straight Connector 22"/>
          <p:cNvCxnSpPr>
            <a:stCxn id="20" idx="3"/>
            <a:endCxn id="22" idx="7"/>
          </p:cNvCxnSpPr>
          <p:nvPr/>
        </p:nvCxnSpPr>
        <p:spPr>
          <a:xfrm flipH="1">
            <a:off x="5731657" y="2920724"/>
            <a:ext cx="114346" cy="17790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stCxn id="22" idx="3"/>
          </p:cNvCxnSpPr>
          <p:nvPr/>
        </p:nvCxnSpPr>
        <p:spPr>
          <a:xfrm flipH="1">
            <a:off x="5316556" y="3428503"/>
            <a:ext cx="71220" cy="17269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20" idx="5"/>
          </p:cNvCxnSpPr>
          <p:nvPr/>
        </p:nvCxnSpPr>
        <p:spPr>
          <a:xfrm>
            <a:off x="6189884" y="2920724"/>
            <a:ext cx="133189" cy="23041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27" idx="5"/>
          </p:cNvCxnSpPr>
          <p:nvPr/>
        </p:nvCxnSpPr>
        <p:spPr>
          <a:xfrm>
            <a:off x="6183447" y="4014211"/>
            <a:ext cx="71220" cy="17269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5768346" y="3616016"/>
            <a:ext cx="486321" cy="466515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   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 flipH="1">
            <a:off x="5768347" y="4014211"/>
            <a:ext cx="71219" cy="17269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stCxn id="22" idx="5"/>
            <a:endCxn id="27" idx="1"/>
          </p:cNvCxnSpPr>
          <p:nvPr/>
        </p:nvCxnSpPr>
        <p:spPr>
          <a:xfrm>
            <a:off x="5731657" y="3428503"/>
            <a:ext cx="107909" cy="255833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/>
          <p:cNvSpPr/>
          <p:nvPr/>
        </p:nvSpPr>
        <p:spPr>
          <a:xfrm>
            <a:off x="2850212" y="3272445"/>
            <a:ext cx="486321" cy="4665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   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391985" y="3780223"/>
            <a:ext cx="486321" cy="466515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   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35" name="Straight Connector 34"/>
          <p:cNvCxnSpPr>
            <a:stCxn id="33" idx="3"/>
            <a:endCxn id="34" idx="7"/>
          </p:cNvCxnSpPr>
          <p:nvPr/>
        </p:nvCxnSpPr>
        <p:spPr>
          <a:xfrm flipH="1">
            <a:off x="2807086" y="3670640"/>
            <a:ext cx="114346" cy="177903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/>
          <p:cNvCxnSpPr>
            <a:stCxn id="34" idx="5"/>
          </p:cNvCxnSpPr>
          <p:nvPr/>
        </p:nvCxnSpPr>
        <p:spPr>
          <a:xfrm>
            <a:off x="2807086" y="4178418"/>
            <a:ext cx="107911" cy="16664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>
            <a:stCxn id="33" idx="5"/>
          </p:cNvCxnSpPr>
          <p:nvPr/>
        </p:nvCxnSpPr>
        <p:spPr>
          <a:xfrm>
            <a:off x="3265313" y="3670640"/>
            <a:ext cx="133190" cy="23041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>
            <a:stCxn id="39" idx="5"/>
          </p:cNvCxnSpPr>
          <p:nvPr/>
        </p:nvCxnSpPr>
        <p:spPr>
          <a:xfrm>
            <a:off x="2473464" y="4706720"/>
            <a:ext cx="71220" cy="17269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Oval 38"/>
          <p:cNvSpPr/>
          <p:nvPr/>
        </p:nvSpPr>
        <p:spPr>
          <a:xfrm>
            <a:off x="2058363" y="4308525"/>
            <a:ext cx="486321" cy="466515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   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40" name="Straight Connector 39"/>
          <p:cNvCxnSpPr>
            <a:stCxn id="39" idx="3"/>
          </p:cNvCxnSpPr>
          <p:nvPr/>
        </p:nvCxnSpPr>
        <p:spPr>
          <a:xfrm flipH="1">
            <a:off x="2058364" y="4706720"/>
            <a:ext cx="71219" cy="17269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>
            <a:stCxn id="34" idx="3"/>
            <a:endCxn id="39" idx="0"/>
          </p:cNvCxnSpPr>
          <p:nvPr/>
        </p:nvCxnSpPr>
        <p:spPr>
          <a:xfrm flipH="1">
            <a:off x="2301524" y="4178418"/>
            <a:ext cx="161681" cy="13010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20" idx="0"/>
          </p:cNvCxnSpPr>
          <p:nvPr/>
        </p:nvCxnSpPr>
        <p:spPr>
          <a:xfrm flipH="1" flipV="1">
            <a:off x="6017943" y="2382514"/>
            <a:ext cx="1" cy="14001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33" idx="0"/>
          </p:cNvCxnSpPr>
          <p:nvPr/>
        </p:nvCxnSpPr>
        <p:spPr>
          <a:xfrm flipV="1">
            <a:off x="3093373" y="3075022"/>
            <a:ext cx="0" cy="19742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4" idx="0"/>
          </p:cNvCxnSpPr>
          <p:nvPr/>
        </p:nvCxnSpPr>
        <p:spPr>
          <a:xfrm flipV="1">
            <a:off x="5750848" y="332186"/>
            <a:ext cx="0" cy="21571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Oval 59"/>
          <p:cNvSpPr/>
          <p:nvPr/>
        </p:nvSpPr>
        <p:spPr>
          <a:xfrm>
            <a:off x="9037943" y="3667795"/>
            <a:ext cx="486321" cy="4665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   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61" name="Straight Connector 60"/>
          <p:cNvCxnSpPr>
            <a:stCxn id="62" idx="5"/>
          </p:cNvCxnSpPr>
          <p:nvPr/>
        </p:nvCxnSpPr>
        <p:spPr>
          <a:xfrm>
            <a:off x="8994817" y="4573769"/>
            <a:ext cx="71220" cy="17269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Oval 61"/>
          <p:cNvSpPr/>
          <p:nvPr/>
        </p:nvSpPr>
        <p:spPr>
          <a:xfrm>
            <a:off x="8579716" y="4175574"/>
            <a:ext cx="486321" cy="466515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   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63" name="Straight Connector 62"/>
          <p:cNvCxnSpPr>
            <a:stCxn id="60" idx="3"/>
            <a:endCxn id="62" idx="7"/>
          </p:cNvCxnSpPr>
          <p:nvPr/>
        </p:nvCxnSpPr>
        <p:spPr>
          <a:xfrm flipH="1">
            <a:off x="8994817" y="4065990"/>
            <a:ext cx="114346" cy="17790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/>
          <p:cNvCxnSpPr>
            <a:stCxn id="62" idx="3"/>
          </p:cNvCxnSpPr>
          <p:nvPr/>
        </p:nvCxnSpPr>
        <p:spPr>
          <a:xfrm flipH="1">
            <a:off x="8579716" y="4573769"/>
            <a:ext cx="71220" cy="17269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67" idx="5"/>
          </p:cNvCxnSpPr>
          <p:nvPr/>
        </p:nvCxnSpPr>
        <p:spPr>
          <a:xfrm>
            <a:off x="9939365" y="4573769"/>
            <a:ext cx="71220" cy="17269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Oval 66"/>
          <p:cNvSpPr/>
          <p:nvPr/>
        </p:nvSpPr>
        <p:spPr>
          <a:xfrm>
            <a:off x="9524264" y="4175574"/>
            <a:ext cx="486321" cy="466515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   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68" name="Straight Connector 67"/>
          <p:cNvCxnSpPr>
            <a:stCxn id="67" idx="3"/>
          </p:cNvCxnSpPr>
          <p:nvPr/>
        </p:nvCxnSpPr>
        <p:spPr>
          <a:xfrm flipH="1">
            <a:off x="9524264" y="4573769"/>
            <a:ext cx="71220" cy="17269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60" idx="5"/>
            <a:endCxn id="67" idx="1"/>
          </p:cNvCxnSpPr>
          <p:nvPr/>
        </p:nvCxnSpPr>
        <p:spPr>
          <a:xfrm>
            <a:off x="9453044" y="4065990"/>
            <a:ext cx="142440" cy="17790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>
            <a:stCxn id="60" idx="0"/>
          </p:cNvCxnSpPr>
          <p:nvPr/>
        </p:nvCxnSpPr>
        <p:spPr>
          <a:xfrm flipV="1">
            <a:off x="9281104" y="3491856"/>
            <a:ext cx="0" cy="17593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val 77"/>
          <p:cNvSpPr/>
          <p:nvPr/>
        </p:nvSpPr>
        <p:spPr>
          <a:xfrm>
            <a:off x="5994008" y="5406205"/>
            <a:ext cx="486321" cy="466515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   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79" name="Straight Connector 78"/>
          <p:cNvCxnSpPr>
            <a:stCxn id="80" idx="5"/>
          </p:cNvCxnSpPr>
          <p:nvPr/>
        </p:nvCxnSpPr>
        <p:spPr>
          <a:xfrm>
            <a:off x="5950882" y="6312178"/>
            <a:ext cx="71220" cy="17269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Oval 79"/>
          <p:cNvSpPr/>
          <p:nvPr/>
        </p:nvSpPr>
        <p:spPr>
          <a:xfrm>
            <a:off x="5535781" y="5913983"/>
            <a:ext cx="486321" cy="4665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   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81" name="Straight Connector 80"/>
          <p:cNvCxnSpPr>
            <a:stCxn id="78" idx="3"/>
            <a:endCxn id="80" idx="7"/>
          </p:cNvCxnSpPr>
          <p:nvPr/>
        </p:nvCxnSpPr>
        <p:spPr>
          <a:xfrm flipH="1">
            <a:off x="5950882" y="5804400"/>
            <a:ext cx="114346" cy="177903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/>
          <p:cNvCxnSpPr>
            <a:stCxn id="80" idx="3"/>
          </p:cNvCxnSpPr>
          <p:nvPr/>
        </p:nvCxnSpPr>
        <p:spPr>
          <a:xfrm flipH="1">
            <a:off x="5535781" y="6312178"/>
            <a:ext cx="71220" cy="17269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/>
          <p:cNvCxnSpPr>
            <a:stCxn id="84" idx="5"/>
          </p:cNvCxnSpPr>
          <p:nvPr/>
        </p:nvCxnSpPr>
        <p:spPr>
          <a:xfrm>
            <a:off x="6895430" y="6312178"/>
            <a:ext cx="71220" cy="17269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Oval 83"/>
          <p:cNvSpPr/>
          <p:nvPr/>
        </p:nvSpPr>
        <p:spPr>
          <a:xfrm>
            <a:off x="6480329" y="5913983"/>
            <a:ext cx="486321" cy="4665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   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85" name="Straight Connector 84"/>
          <p:cNvCxnSpPr>
            <a:stCxn id="84" idx="3"/>
          </p:cNvCxnSpPr>
          <p:nvPr/>
        </p:nvCxnSpPr>
        <p:spPr>
          <a:xfrm flipH="1">
            <a:off x="6480329" y="6312178"/>
            <a:ext cx="71220" cy="17269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/>
          <p:cNvCxnSpPr>
            <a:stCxn id="78" idx="5"/>
            <a:endCxn id="84" idx="1"/>
          </p:cNvCxnSpPr>
          <p:nvPr/>
        </p:nvCxnSpPr>
        <p:spPr>
          <a:xfrm>
            <a:off x="6409109" y="5804400"/>
            <a:ext cx="142440" cy="177903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78" idx="0"/>
          </p:cNvCxnSpPr>
          <p:nvPr/>
        </p:nvCxnSpPr>
        <p:spPr>
          <a:xfrm flipV="1">
            <a:off x="6237169" y="5230266"/>
            <a:ext cx="0" cy="17593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Connector 87"/>
          <p:cNvCxnSpPr/>
          <p:nvPr/>
        </p:nvCxnSpPr>
        <p:spPr>
          <a:xfrm flipH="1">
            <a:off x="3398503" y="1626566"/>
            <a:ext cx="1436626" cy="1472029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Connector 91"/>
          <p:cNvCxnSpPr/>
          <p:nvPr/>
        </p:nvCxnSpPr>
        <p:spPr>
          <a:xfrm flipH="1">
            <a:off x="6776799" y="4855966"/>
            <a:ext cx="1665208" cy="846890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/>
          <p:nvPr/>
        </p:nvCxnSpPr>
        <p:spPr>
          <a:xfrm>
            <a:off x="6119810" y="1395175"/>
            <a:ext cx="2784261" cy="2119688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/>
          <p:nvPr/>
        </p:nvCxnSpPr>
        <p:spPr>
          <a:xfrm flipH="1">
            <a:off x="3584545" y="3646541"/>
            <a:ext cx="1641715" cy="434441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Connector 101"/>
          <p:cNvCxnSpPr/>
          <p:nvPr/>
        </p:nvCxnSpPr>
        <p:spPr>
          <a:xfrm>
            <a:off x="5500171" y="1732106"/>
            <a:ext cx="250677" cy="847893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Straight Connector 102"/>
          <p:cNvCxnSpPr/>
          <p:nvPr/>
        </p:nvCxnSpPr>
        <p:spPr>
          <a:xfrm flipV="1">
            <a:off x="2807086" y="4541781"/>
            <a:ext cx="5678388" cy="204678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Rectangle 107"/>
          <p:cNvSpPr/>
          <p:nvPr/>
        </p:nvSpPr>
        <p:spPr>
          <a:xfrm>
            <a:off x="6277974" y="3221056"/>
            <a:ext cx="745332" cy="481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66" dirty="0"/>
              <a:t>Left </a:t>
            </a:r>
          </a:p>
          <a:p>
            <a:r>
              <a:rPr lang="en-US" sz="1266" dirty="0"/>
              <a:t>Rotation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195453" y="6149440"/>
            <a:ext cx="3417237" cy="698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69" dirty="0"/>
              <a:t>Apply recursively to parent till 2-node, or root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560831" y="2535849"/>
            <a:ext cx="745332" cy="481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66" dirty="0"/>
              <a:t>Right </a:t>
            </a:r>
          </a:p>
          <a:p>
            <a:r>
              <a:rPr lang="en-US" sz="1266" dirty="0"/>
              <a:t>Rotation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860424" y="5418312"/>
            <a:ext cx="1063112" cy="28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66" dirty="0"/>
              <a:t>Color flipping</a:t>
            </a:r>
          </a:p>
        </p:txBody>
      </p:sp>
    </p:spTree>
    <p:extLst>
      <p:ext uri="{BB962C8B-B14F-4D97-AF65-F5344CB8AC3E}">
        <p14:creationId xmlns:p14="http://schemas.microsoft.com/office/powerpoint/2010/main" val="32889858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A7AC-9DD6-6C48-A22F-AE4D1C88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Basic areas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DF3AC-AA95-5B4B-9436-7C44FF482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5801" y="1978025"/>
                <a:ext cx="35052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GB" dirty="0"/>
                  <a:t>Analysis tools</a:t>
                </a:r>
              </a:p>
              <a:p>
                <a:r>
                  <a:rPr lang="en-GB" dirty="0"/>
                  <a:t>Runtime complexity analysis:</a:t>
                </a:r>
              </a:p>
              <a:p>
                <a:pPr lvl="1"/>
                <a:r>
                  <a:rPr lang="en-US" dirty="0"/>
                  <a:t>O, </a:t>
                </a:r>
                <a:r>
                  <a:rPr lang="el-GR" dirty="0" err="1"/>
                  <a:t>Ω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DF3AC-AA95-5B4B-9436-7C44FF482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5801" y="1978025"/>
                <a:ext cx="3505200" cy="4351338"/>
              </a:xfrm>
              <a:blipFill>
                <a:blip r:embed="rId2"/>
                <a:stretch>
                  <a:fillRect l="-2888" t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3EF57C-9CC4-2142-ACDD-53478D68535F}"/>
              </a:ext>
            </a:extLst>
          </p:cNvPr>
          <p:cNvSpPr txBox="1">
            <a:spLocks/>
          </p:cNvSpPr>
          <p:nvPr/>
        </p:nvSpPr>
        <p:spPr>
          <a:xfrm>
            <a:off x="990601" y="1978025"/>
            <a:ext cx="3505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Algorithms</a:t>
            </a:r>
          </a:p>
          <a:p>
            <a:r>
              <a:rPr lang="en-GB" dirty="0"/>
              <a:t>Arrays and Lists</a:t>
            </a:r>
          </a:p>
          <a:p>
            <a:r>
              <a:rPr lang="en-GB" dirty="0"/>
              <a:t>Stacks and Queues</a:t>
            </a:r>
          </a:p>
          <a:p>
            <a:r>
              <a:rPr lang="en-GB" dirty="0"/>
              <a:t>Sorting</a:t>
            </a:r>
          </a:p>
          <a:p>
            <a:r>
              <a:rPr lang="en-GB" dirty="0"/>
              <a:t>Recursion</a:t>
            </a:r>
          </a:p>
          <a:p>
            <a:r>
              <a:rPr lang="en-GB" dirty="0"/>
              <a:t>Tree maps</a:t>
            </a:r>
          </a:p>
          <a:p>
            <a:pPr lvl="1"/>
            <a:r>
              <a:rPr lang="en-GB" dirty="0"/>
              <a:t>Binary</a:t>
            </a:r>
          </a:p>
          <a:p>
            <a:pPr lvl="1"/>
            <a:r>
              <a:rPr lang="en-GB" dirty="0"/>
              <a:t>2-3</a:t>
            </a:r>
          </a:p>
          <a:p>
            <a:pPr lvl="1"/>
            <a:r>
              <a:rPr lang="en-GB" dirty="0"/>
              <a:t>Red-Black Trees</a:t>
            </a:r>
          </a:p>
          <a:p>
            <a:pPr lvl="1"/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C72D81-8856-D344-8B63-36B02C2B7D4E}"/>
              </a:ext>
            </a:extLst>
          </p:cNvPr>
          <p:cNvSpPr txBox="1">
            <a:spLocks/>
          </p:cNvSpPr>
          <p:nvPr/>
        </p:nvSpPr>
        <p:spPr>
          <a:xfrm>
            <a:off x="8001000" y="1978025"/>
            <a:ext cx="40806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Additional stuff</a:t>
            </a:r>
          </a:p>
          <a:p>
            <a:r>
              <a:rPr lang="en-GB" dirty="0"/>
              <a:t>Testing and expected behaviour</a:t>
            </a:r>
          </a:p>
          <a:p>
            <a:r>
              <a:rPr lang="en-GB" dirty="0"/>
              <a:t>Memory model</a:t>
            </a:r>
          </a:p>
          <a:p>
            <a:r>
              <a:rPr lang="en-GB" dirty="0"/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21416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Maps and Sets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693194" y="1830585"/>
            <a:ext cx="3658725" cy="4743122"/>
          </a:xfrm>
        </p:spPr>
        <p:txBody>
          <a:bodyPr>
            <a:normAutofit/>
          </a:bodyPr>
          <a:lstStyle/>
          <a:p>
            <a:r>
              <a:rPr lang="en-US" i="1" dirty="0"/>
              <a:t>put(“foo”, v)</a:t>
            </a:r>
          </a:p>
          <a:p>
            <a:r>
              <a:rPr lang="en-US" i="1" dirty="0"/>
              <a:t>put(“bar”, z)</a:t>
            </a:r>
          </a:p>
          <a:p>
            <a:r>
              <a:rPr lang="en-US" i="1" dirty="0"/>
              <a:t>h(“foo”)=h(“bar”)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collision due to same hash</a:t>
            </a:r>
          </a:p>
          <a:p>
            <a:r>
              <a:rPr lang="en-US" dirty="0"/>
              <a:t>Use list at each position sharing same hash</a:t>
            </a:r>
          </a:p>
          <a:p>
            <a:r>
              <a:rPr lang="en-US" dirty="0"/>
              <a:t>Nodes containing keys and values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73117" y="2594802"/>
          <a:ext cx="973769" cy="3233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769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214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37984" y="1901163"/>
            <a:ext cx="4469943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sym typeface="Helvetica Light"/>
              </a:rPr>
              <a:t>Internal array buffer of size M=10</a:t>
            </a:r>
          </a:p>
        </p:txBody>
      </p:sp>
      <p:sp>
        <p:nvSpPr>
          <p:cNvPr id="7" name="Oval 6"/>
          <p:cNvSpPr/>
          <p:nvPr/>
        </p:nvSpPr>
        <p:spPr>
          <a:xfrm>
            <a:off x="7653777" y="2991874"/>
            <a:ext cx="878513" cy="831593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ym typeface="Helvetica Light"/>
              </a:rPr>
              <a:t>“foo”</a:t>
            </a:r>
          </a:p>
          <a:p>
            <a:pPr algn="ctr" defTabSz="410751" hangingPunct="0"/>
            <a:r>
              <a:rPr lang="en-US" sz="1687" dirty="0">
                <a:sym typeface="Helvetica Light"/>
              </a:rPr>
              <a:t>v</a:t>
            </a:r>
          </a:p>
        </p:txBody>
      </p:sp>
      <p:sp>
        <p:nvSpPr>
          <p:cNvPr id="8" name="Oval 7"/>
          <p:cNvSpPr/>
          <p:nvPr/>
        </p:nvSpPr>
        <p:spPr>
          <a:xfrm>
            <a:off x="9031194" y="2991875"/>
            <a:ext cx="889189" cy="831593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/>
              <a:t>“</a:t>
            </a:r>
            <a:r>
              <a:rPr lang="en-US" sz="1687" dirty="0" err="1"/>
              <a:t>bar”z</a:t>
            </a:r>
            <a:endParaRPr lang="en-US" sz="1687" dirty="0">
              <a:sym typeface="Helvetica Light"/>
            </a:endParaRPr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>
            <a:off x="7154873" y="3407671"/>
            <a:ext cx="49890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8532290" y="3407671"/>
            <a:ext cx="498904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325933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A7AC-9DD6-6C48-A22F-AE4D1C88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Basic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F3AC-AA95-5B4B-9436-7C44FF48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1" y="1978025"/>
            <a:ext cx="3505200" cy="4351338"/>
          </a:xfrm>
        </p:spPr>
        <p:txBody>
          <a:bodyPr/>
          <a:lstStyle/>
          <a:p>
            <a:r>
              <a:rPr lang="en-GB" dirty="0"/>
              <a:t>Analysis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3EF57C-9CC4-2142-ACDD-53478D68535F}"/>
              </a:ext>
            </a:extLst>
          </p:cNvPr>
          <p:cNvSpPr txBox="1">
            <a:spLocks/>
          </p:cNvSpPr>
          <p:nvPr/>
        </p:nvSpPr>
        <p:spPr>
          <a:xfrm>
            <a:off x="990601" y="1978025"/>
            <a:ext cx="3505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Algorithms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C72D81-8856-D344-8B63-36B02C2B7D4E}"/>
              </a:ext>
            </a:extLst>
          </p:cNvPr>
          <p:cNvSpPr txBox="1">
            <a:spLocks/>
          </p:cNvSpPr>
          <p:nvPr/>
        </p:nvSpPr>
        <p:spPr>
          <a:xfrm>
            <a:off x="8001000" y="1978025"/>
            <a:ext cx="40806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Additional stuff</a:t>
            </a:r>
          </a:p>
        </p:txBody>
      </p:sp>
    </p:spTree>
    <p:extLst>
      <p:ext uri="{BB962C8B-B14F-4D97-AF65-F5344CB8AC3E}">
        <p14:creationId xmlns:p14="http://schemas.microsoft.com/office/powerpoint/2010/main" val="256512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A7AC-9DD6-6C48-A22F-AE4D1C88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Basic areas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DF3AC-AA95-5B4B-9436-7C44FF482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5801" y="1978025"/>
                <a:ext cx="35052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GB" dirty="0"/>
                  <a:t>Analysis tools</a:t>
                </a:r>
              </a:p>
              <a:p>
                <a:r>
                  <a:rPr lang="en-GB" dirty="0"/>
                  <a:t>Runtime complexity analysis:</a:t>
                </a:r>
              </a:p>
              <a:p>
                <a:pPr lvl="1"/>
                <a:r>
                  <a:rPr lang="en-US" dirty="0"/>
                  <a:t>O, </a:t>
                </a:r>
                <a:r>
                  <a:rPr lang="el-GR" dirty="0" err="1"/>
                  <a:t>Ω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DF3AC-AA95-5B4B-9436-7C44FF482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5801" y="1978025"/>
                <a:ext cx="3505200" cy="4351338"/>
              </a:xfrm>
              <a:blipFill>
                <a:blip r:embed="rId2"/>
                <a:stretch>
                  <a:fillRect l="-2888" t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3EF57C-9CC4-2142-ACDD-53478D68535F}"/>
              </a:ext>
            </a:extLst>
          </p:cNvPr>
          <p:cNvSpPr txBox="1">
            <a:spLocks/>
          </p:cNvSpPr>
          <p:nvPr/>
        </p:nvSpPr>
        <p:spPr>
          <a:xfrm>
            <a:off x="990601" y="1978025"/>
            <a:ext cx="3505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Algorithms</a:t>
            </a:r>
          </a:p>
          <a:p>
            <a:r>
              <a:rPr lang="en-GB" dirty="0"/>
              <a:t>Arrays and Lists</a:t>
            </a:r>
          </a:p>
          <a:p>
            <a:r>
              <a:rPr lang="en-GB" dirty="0"/>
              <a:t>Stacks and Queues</a:t>
            </a:r>
          </a:p>
          <a:p>
            <a:r>
              <a:rPr lang="en-GB" dirty="0"/>
              <a:t>Sorting</a:t>
            </a:r>
          </a:p>
          <a:p>
            <a:r>
              <a:rPr lang="en-GB" dirty="0"/>
              <a:t>Recursion</a:t>
            </a:r>
          </a:p>
          <a:p>
            <a:r>
              <a:rPr lang="en-GB" dirty="0"/>
              <a:t>Tree maps</a:t>
            </a:r>
          </a:p>
          <a:p>
            <a:r>
              <a:rPr lang="en-GB" dirty="0"/>
              <a:t>Hash Maps</a:t>
            </a:r>
          </a:p>
          <a:p>
            <a:r>
              <a:rPr lang="en-GB" dirty="0"/>
              <a:t>Sets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C72D81-8856-D344-8B63-36B02C2B7D4E}"/>
              </a:ext>
            </a:extLst>
          </p:cNvPr>
          <p:cNvSpPr txBox="1">
            <a:spLocks/>
          </p:cNvSpPr>
          <p:nvPr/>
        </p:nvSpPr>
        <p:spPr>
          <a:xfrm>
            <a:off x="8001000" y="1978025"/>
            <a:ext cx="40806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Additional stuff</a:t>
            </a:r>
          </a:p>
          <a:p>
            <a:r>
              <a:rPr lang="en-GB" dirty="0"/>
              <a:t>Testing and expected behaviour</a:t>
            </a:r>
          </a:p>
          <a:p>
            <a:r>
              <a:rPr lang="en-GB" dirty="0"/>
              <a:t>Memory model</a:t>
            </a:r>
          </a:p>
          <a:p>
            <a:r>
              <a:rPr lang="en-GB" dirty="0"/>
              <a:t>Test driven development</a:t>
            </a:r>
          </a:p>
          <a:p>
            <a:r>
              <a:rPr lang="en-GB" dirty="0"/>
              <a:t>Deep Copy</a:t>
            </a:r>
          </a:p>
        </p:txBody>
      </p:sp>
    </p:spTree>
    <p:extLst>
      <p:ext uri="{BB962C8B-B14F-4D97-AF65-F5344CB8AC3E}">
        <p14:creationId xmlns:p14="http://schemas.microsoft.com/office/powerpoint/2010/main" val="173505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439A61A-4041-0545-93EB-72031005B0B2}"/>
              </a:ext>
            </a:extLst>
          </p:cNvPr>
          <p:cNvSpPr/>
          <p:nvPr/>
        </p:nvSpPr>
        <p:spPr>
          <a:xfrm>
            <a:off x="6096000" y="2500680"/>
            <a:ext cx="458629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H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B42D85-C633-4949-BED2-F433D59C4C83}"/>
              </a:ext>
            </a:extLst>
          </p:cNvPr>
          <p:cNvSpPr/>
          <p:nvPr/>
        </p:nvSpPr>
        <p:spPr>
          <a:xfrm>
            <a:off x="2353396" y="4414321"/>
            <a:ext cx="864037" cy="4665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FFFFFF"/>
                </a:solidFill>
              </a:rPr>
              <a:t>A   C</a:t>
            </a:r>
            <a:endParaRPr lang="en-US" sz="1687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131AA3-B304-094A-A7F4-7E4E9287A724}"/>
              </a:ext>
            </a:extLst>
          </p:cNvPr>
          <p:cNvCxnSpPr>
            <a:stCxn id="5" idx="3"/>
          </p:cNvCxnSpPr>
          <p:nvPr/>
        </p:nvCxnSpPr>
        <p:spPr>
          <a:xfrm flipH="1">
            <a:off x="2401757" y="4812516"/>
            <a:ext cx="78174" cy="23831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D326B6-D985-7248-B3AF-4ABCF729720B}"/>
              </a:ext>
            </a:extLst>
          </p:cNvPr>
          <p:cNvCxnSpPr>
            <a:stCxn id="5" idx="4"/>
          </p:cNvCxnSpPr>
          <p:nvPr/>
        </p:nvCxnSpPr>
        <p:spPr>
          <a:xfrm flipH="1">
            <a:off x="2785414" y="4880836"/>
            <a:ext cx="1" cy="21778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2E8FB3-473D-1F41-B409-3BEC6C3F4E2E}"/>
              </a:ext>
            </a:extLst>
          </p:cNvPr>
          <p:cNvCxnSpPr>
            <a:stCxn id="5" idx="5"/>
          </p:cNvCxnSpPr>
          <p:nvPr/>
        </p:nvCxnSpPr>
        <p:spPr>
          <a:xfrm>
            <a:off x="3090898" y="4812516"/>
            <a:ext cx="83130" cy="2861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545FC9-D1A0-DC45-8E3D-AB832FC6D7D1}"/>
              </a:ext>
            </a:extLst>
          </p:cNvPr>
          <p:cNvCxnSpPr>
            <a:stCxn id="4" idx="3"/>
          </p:cNvCxnSpPr>
          <p:nvPr/>
        </p:nvCxnSpPr>
        <p:spPr>
          <a:xfrm flipH="1">
            <a:off x="6096000" y="2898875"/>
            <a:ext cx="67165" cy="2861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CD17D1-0805-1347-A2D6-AF0DD09CCA08}"/>
              </a:ext>
            </a:extLst>
          </p:cNvPr>
          <p:cNvCxnSpPr>
            <a:stCxn id="4" idx="5"/>
          </p:cNvCxnSpPr>
          <p:nvPr/>
        </p:nvCxnSpPr>
        <p:spPr>
          <a:xfrm>
            <a:off x="6487464" y="2898875"/>
            <a:ext cx="63407" cy="2861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9702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3C2E-7D88-8B47-A24C-B19700F7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and lists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AB9E9A-6233-FB47-8CF7-1F2F80EC5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16437"/>
              </p:ext>
            </p:extLst>
          </p:nvPr>
        </p:nvGraphicFramePr>
        <p:xfrm>
          <a:off x="838200" y="1972790"/>
          <a:ext cx="5257800" cy="145621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1071306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19553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771256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377110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59932102"/>
                    </a:ext>
                  </a:extLst>
                </a:gridCol>
              </a:tblGrid>
              <a:tr h="728105">
                <a:tc>
                  <a:txBody>
                    <a:bodyPr/>
                    <a:lstStyle/>
                    <a:p>
                      <a:r>
                        <a:rPr lang="en-US" sz="2800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69375"/>
                  </a:ext>
                </a:extLst>
              </a:tr>
              <a:tr h="728105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68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6E5D8-5CC4-C84C-AC13-6341B2FA5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32425"/>
              </p:ext>
            </p:extLst>
          </p:nvPr>
        </p:nvGraphicFramePr>
        <p:xfrm>
          <a:off x="3788806" y="3711794"/>
          <a:ext cx="1329878" cy="115880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29878">
                  <a:extLst>
                    <a:ext uri="{9D8B030D-6E8A-4147-A177-3AD203B41FA5}">
                      <a16:colId xmlns:a16="http://schemas.microsoft.com/office/drawing/2014/main" val="767351376"/>
                    </a:ext>
                  </a:extLst>
                </a:gridCol>
              </a:tblGrid>
              <a:tr h="579402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4319"/>
                  </a:ext>
                </a:extLst>
              </a:tr>
              <a:tr h="579402">
                <a:tc>
                  <a:txBody>
                    <a:bodyPr/>
                    <a:lstStyle/>
                    <a:p>
                      <a:r>
                        <a:rPr lang="en-US" sz="2800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230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38B46A-EA04-C94B-9D4B-8889FCEF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40769"/>
              </p:ext>
            </p:extLst>
          </p:nvPr>
        </p:nvGraphicFramePr>
        <p:xfrm>
          <a:off x="7683648" y="3711102"/>
          <a:ext cx="1329878" cy="115880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29878">
                  <a:extLst>
                    <a:ext uri="{9D8B030D-6E8A-4147-A177-3AD203B41FA5}">
                      <a16:colId xmlns:a16="http://schemas.microsoft.com/office/drawing/2014/main" val="767351376"/>
                    </a:ext>
                  </a:extLst>
                </a:gridCol>
              </a:tblGrid>
              <a:tr h="579402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4319"/>
                  </a:ext>
                </a:extLst>
              </a:tr>
              <a:tr h="579402">
                <a:tc>
                  <a:txBody>
                    <a:bodyPr/>
                    <a:lstStyle/>
                    <a:p>
                      <a:r>
                        <a:rPr lang="en-US" sz="2800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230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13A26B-8AEF-484D-A749-CF11788E6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74871"/>
              </p:ext>
            </p:extLst>
          </p:nvPr>
        </p:nvGraphicFramePr>
        <p:xfrm>
          <a:off x="838200" y="3711102"/>
          <a:ext cx="2228935" cy="115880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28935">
                  <a:extLst>
                    <a:ext uri="{9D8B030D-6E8A-4147-A177-3AD203B41FA5}">
                      <a16:colId xmlns:a16="http://schemas.microsoft.com/office/drawing/2014/main" val="767351376"/>
                    </a:ext>
                  </a:extLst>
                </a:gridCol>
              </a:tblGrid>
              <a:tr h="579402">
                <a:tc>
                  <a:txBody>
                    <a:bodyPr/>
                    <a:lstStyle/>
                    <a:p>
                      <a:r>
                        <a:rPr lang="en-US" sz="2800" dirty="0" err="1"/>
                        <a:t>LinkedList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4319"/>
                  </a:ext>
                </a:extLst>
              </a:tr>
              <a:tr h="579402">
                <a:tc>
                  <a:txBody>
                    <a:bodyPr/>
                    <a:lstStyle/>
                    <a:p>
                      <a:r>
                        <a:rPr lang="en-US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23076"/>
                  </a:ext>
                </a:extLst>
              </a:tr>
            </a:tbl>
          </a:graphicData>
        </a:graphic>
      </p:graphicFrame>
      <p:sp>
        <p:nvSpPr>
          <p:cNvPr id="8" name="Curved Up Arrow 7">
            <a:extLst>
              <a:ext uri="{FF2B5EF4-FFF2-40B4-BE49-F238E27FC236}">
                <a16:creationId xmlns:a16="http://schemas.microsoft.com/office/drawing/2014/main" id="{BA049157-DD4C-6149-8C7B-47E89850D7E9}"/>
              </a:ext>
            </a:extLst>
          </p:cNvPr>
          <p:cNvSpPr/>
          <p:nvPr/>
        </p:nvSpPr>
        <p:spPr>
          <a:xfrm>
            <a:off x="1804934" y="5133858"/>
            <a:ext cx="2394474" cy="1146299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Curved Up Arrow 8">
            <a:extLst>
              <a:ext uri="{FF2B5EF4-FFF2-40B4-BE49-F238E27FC236}">
                <a16:creationId xmlns:a16="http://schemas.microsoft.com/office/drawing/2014/main" id="{C552162F-8512-8B43-B5C3-0633A1922406}"/>
              </a:ext>
            </a:extLst>
          </p:cNvPr>
          <p:cNvSpPr/>
          <p:nvPr/>
        </p:nvSpPr>
        <p:spPr>
          <a:xfrm>
            <a:off x="6608379" y="5133858"/>
            <a:ext cx="1841414" cy="1146299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48C24E1-9772-5345-BE8A-0E00FB6AC07C}"/>
              </a:ext>
            </a:extLst>
          </p:cNvPr>
          <p:cNvSpPr/>
          <p:nvPr/>
        </p:nvSpPr>
        <p:spPr>
          <a:xfrm rot="16200000">
            <a:off x="9596416" y="4101691"/>
            <a:ext cx="484632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67CC7-BE85-4549-95C4-75A5EAF4815D}"/>
              </a:ext>
            </a:extLst>
          </p:cNvPr>
          <p:cNvSpPr txBox="1"/>
          <p:nvPr/>
        </p:nvSpPr>
        <p:spPr>
          <a:xfrm>
            <a:off x="10553059" y="4262600"/>
            <a:ext cx="128240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NULL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F7920C-EB64-F547-9B35-1D6A87BE4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22059"/>
              </p:ext>
            </p:extLst>
          </p:nvPr>
        </p:nvGraphicFramePr>
        <p:xfrm>
          <a:off x="5736227" y="3711102"/>
          <a:ext cx="1329878" cy="115880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29878">
                  <a:extLst>
                    <a:ext uri="{9D8B030D-6E8A-4147-A177-3AD203B41FA5}">
                      <a16:colId xmlns:a16="http://schemas.microsoft.com/office/drawing/2014/main" val="767351376"/>
                    </a:ext>
                  </a:extLst>
                </a:gridCol>
              </a:tblGrid>
              <a:tr h="579402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4319"/>
                  </a:ext>
                </a:extLst>
              </a:tr>
              <a:tr h="579402">
                <a:tc>
                  <a:txBody>
                    <a:bodyPr/>
                    <a:lstStyle/>
                    <a:p>
                      <a:r>
                        <a:rPr lang="en-US" sz="2800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23076"/>
                  </a:ext>
                </a:extLst>
              </a:tr>
            </a:tbl>
          </a:graphicData>
        </a:graphic>
      </p:graphicFrame>
      <p:sp>
        <p:nvSpPr>
          <p:cNvPr id="13" name="Curved Up Arrow 12">
            <a:extLst>
              <a:ext uri="{FF2B5EF4-FFF2-40B4-BE49-F238E27FC236}">
                <a16:creationId xmlns:a16="http://schemas.microsoft.com/office/drawing/2014/main" id="{6E7AA84B-E595-B24F-8843-DF78CAB64A72}"/>
              </a:ext>
            </a:extLst>
          </p:cNvPr>
          <p:cNvSpPr/>
          <p:nvPr/>
        </p:nvSpPr>
        <p:spPr>
          <a:xfrm>
            <a:off x="4660958" y="5133858"/>
            <a:ext cx="1745623" cy="1146299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946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08" y="432313"/>
            <a:ext cx="5494413" cy="5990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4758" y="1094245"/>
            <a:ext cx="1117294" cy="331758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000000"/>
                </a:solidFill>
                <a:sym typeface="Helvetica Light"/>
              </a:rPr>
              <a:t>Breakpoints</a:t>
            </a:r>
          </a:p>
        </p:txBody>
      </p:sp>
      <p:sp>
        <p:nvSpPr>
          <p:cNvPr id="6" name="Right Arrow 5"/>
          <p:cNvSpPr/>
          <p:nvPr/>
        </p:nvSpPr>
        <p:spPr>
          <a:xfrm rot="1485246">
            <a:off x="5233085" y="1251226"/>
            <a:ext cx="598596" cy="659025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1687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4585" y="4455994"/>
            <a:ext cx="1583320" cy="331758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/>
              <a:t>S</a:t>
            </a:r>
            <a:r>
              <a:rPr lang="en-US" sz="1687" dirty="0">
                <a:solidFill>
                  <a:srgbClr val="000000"/>
                </a:solidFill>
                <a:sym typeface="Helvetica Light"/>
              </a:rPr>
              <a:t>tate of variables</a:t>
            </a:r>
          </a:p>
        </p:txBody>
      </p:sp>
      <p:sp>
        <p:nvSpPr>
          <p:cNvPr id="9" name="Right Arrow 8"/>
          <p:cNvSpPr/>
          <p:nvPr/>
        </p:nvSpPr>
        <p:spPr>
          <a:xfrm rot="13197670">
            <a:off x="6733201" y="3829999"/>
            <a:ext cx="598596" cy="659025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1687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1193" y="2682742"/>
            <a:ext cx="1121077" cy="59138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000000"/>
                </a:solidFill>
                <a:sym typeface="Helvetica Light"/>
              </a:rPr>
              <a:t>Run till next</a:t>
            </a:r>
          </a:p>
          <a:p>
            <a:pPr defTabSz="410751" hangingPunct="0"/>
            <a:r>
              <a:rPr lang="en-US" sz="1687" dirty="0"/>
              <a:t>breakpoint</a:t>
            </a:r>
            <a:endParaRPr lang="en-US" sz="1687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11" name="Right Arrow 10"/>
          <p:cNvSpPr/>
          <p:nvPr/>
        </p:nvSpPr>
        <p:spPr>
          <a:xfrm rot="1485246">
            <a:off x="2750756" y="3164632"/>
            <a:ext cx="598596" cy="659025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1687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6934" y="2184977"/>
            <a:ext cx="1602299" cy="331758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000000"/>
                </a:solidFill>
                <a:sym typeface="Helvetica Light"/>
              </a:rPr>
              <a:t>One step forward</a:t>
            </a:r>
          </a:p>
        </p:txBody>
      </p:sp>
      <p:sp>
        <p:nvSpPr>
          <p:cNvPr id="13" name="Right Arrow 12"/>
          <p:cNvSpPr/>
          <p:nvPr/>
        </p:nvSpPr>
        <p:spPr>
          <a:xfrm rot="3964199">
            <a:off x="4018113" y="2519783"/>
            <a:ext cx="598596" cy="659025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1687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9310" y="3915989"/>
            <a:ext cx="2158348" cy="331758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/>
              <a:t>S</a:t>
            </a:r>
            <a:r>
              <a:rPr lang="en-US" sz="1687" dirty="0">
                <a:solidFill>
                  <a:srgbClr val="000000"/>
                </a:solidFill>
                <a:sym typeface="Helvetica Light"/>
              </a:rPr>
              <a:t>tep inside</a:t>
            </a:r>
            <a:r>
              <a:rPr lang="en-US" sz="1687" dirty="0"/>
              <a:t> function call</a:t>
            </a:r>
            <a:endParaRPr lang="en-US" sz="1687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15" name="Right Arrow 14"/>
          <p:cNvSpPr/>
          <p:nvPr/>
        </p:nvSpPr>
        <p:spPr>
          <a:xfrm rot="15162008">
            <a:off x="4362552" y="3230293"/>
            <a:ext cx="598596" cy="659025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1687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5295" y="2562320"/>
            <a:ext cx="2221891" cy="59138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000000"/>
                </a:solidFill>
                <a:sym typeface="Helvetica Light"/>
              </a:rPr>
              <a:t>Evaluate code on the fly </a:t>
            </a:r>
          </a:p>
          <a:p>
            <a:pPr defTabSz="410751" hangingPunct="0"/>
            <a:r>
              <a:rPr lang="en-US" sz="1687" dirty="0">
                <a:solidFill>
                  <a:srgbClr val="000000"/>
                </a:solidFill>
                <a:sym typeface="Helvetica Light"/>
              </a:rPr>
              <a:t>in current context</a:t>
            </a:r>
          </a:p>
        </p:txBody>
      </p:sp>
      <p:sp>
        <p:nvSpPr>
          <p:cNvPr id="21" name="Right Arrow 20"/>
          <p:cNvSpPr/>
          <p:nvPr/>
        </p:nvSpPr>
        <p:spPr>
          <a:xfrm rot="9483631">
            <a:off x="5327660" y="2730363"/>
            <a:ext cx="598596" cy="659025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1687">
              <a:solidFill>
                <a:srgbClr val="FFFFFF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26965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A7AC-9DD6-6C48-A22F-AE4D1C88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Basic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F3AC-AA95-5B4B-9436-7C44FF48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1" y="1978025"/>
            <a:ext cx="35052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Analysis tools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3EF57C-9CC4-2142-ACDD-53478D68535F}"/>
              </a:ext>
            </a:extLst>
          </p:cNvPr>
          <p:cNvSpPr txBox="1">
            <a:spLocks/>
          </p:cNvSpPr>
          <p:nvPr/>
        </p:nvSpPr>
        <p:spPr>
          <a:xfrm>
            <a:off x="990601" y="1978025"/>
            <a:ext cx="3505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Algorithms</a:t>
            </a:r>
          </a:p>
          <a:p>
            <a:r>
              <a:rPr lang="en-GB" dirty="0"/>
              <a:t>Arrays and Lists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C72D81-8856-D344-8B63-36B02C2B7D4E}"/>
              </a:ext>
            </a:extLst>
          </p:cNvPr>
          <p:cNvSpPr txBox="1">
            <a:spLocks/>
          </p:cNvSpPr>
          <p:nvPr/>
        </p:nvSpPr>
        <p:spPr>
          <a:xfrm>
            <a:off x="8001000" y="1978025"/>
            <a:ext cx="40806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Additional stuff</a:t>
            </a:r>
          </a:p>
          <a:p>
            <a:r>
              <a:rPr lang="en-GB" dirty="0"/>
              <a:t>Testing and expected behaviour</a:t>
            </a:r>
          </a:p>
        </p:txBody>
      </p:sp>
    </p:spTree>
    <p:extLst>
      <p:ext uri="{BB962C8B-B14F-4D97-AF65-F5344CB8AC3E}">
        <p14:creationId xmlns:p14="http://schemas.microsoft.com/office/powerpoint/2010/main" val="375359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6E4B-F5F4-B840-96F2-7C9E5585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Stacks and Queues</a:t>
            </a:r>
          </a:p>
        </p:txBody>
      </p:sp>
      <p:pic>
        <p:nvPicPr>
          <p:cNvPr id="4" name="Picture 2" descr="Image result for stack plates">
            <a:extLst>
              <a:ext uri="{FF2B5EF4-FFF2-40B4-BE49-F238E27FC236}">
                <a16:creationId xmlns:a16="http://schemas.microsoft.com/office/drawing/2014/main" id="{AA77C752-9A73-3B47-B8EA-97E8EA217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35" y="1690688"/>
            <a:ext cx="2881351" cy="384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queue">
            <a:extLst>
              <a:ext uri="{FF2B5EF4-FFF2-40B4-BE49-F238E27FC236}">
                <a16:creationId xmlns:a16="http://schemas.microsoft.com/office/drawing/2014/main" id="{2F197F21-38D8-5D48-893D-0A0262637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38" y="1475423"/>
            <a:ext cx="6413500" cy="42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0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5522-14F2-A741-A407-FBC557FB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97888F-8EA6-2645-8090-E4EE14499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77418"/>
              </p:ext>
            </p:extLst>
          </p:nvPr>
        </p:nvGraphicFramePr>
        <p:xfrm>
          <a:off x="479913" y="4485226"/>
          <a:ext cx="11232174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18427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1600342272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730700119"/>
                    </a:ext>
                  </a:extLst>
                </a:gridCol>
                <a:gridCol w="292600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46801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462713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68286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Space on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of </a:t>
                      </a:r>
                      <a:r>
                        <a:rPr lang="en-US" i="1" baseline="0" dirty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5" name="Left Arrow 4">
            <a:extLst>
              <a:ext uri="{FF2B5EF4-FFF2-40B4-BE49-F238E27FC236}">
                <a16:creationId xmlns:a16="http://schemas.microsoft.com/office/drawing/2014/main" id="{C2DE8D48-790E-2942-A1B0-C6FFDA35532F}"/>
              </a:ext>
            </a:extLst>
          </p:cNvPr>
          <p:cNvSpPr/>
          <p:nvPr/>
        </p:nvSpPr>
        <p:spPr>
          <a:xfrm>
            <a:off x="4870618" y="2114300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849B275-1313-5341-B0BB-15BF8231BB59}"/>
              </a:ext>
            </a:extLst>
          </p:cNvPr>
          <p:cNvSpPr/>
          <p:nvPr/>
        </p:nvSpPr>
        <p:spPr>
          <a:xfrm>
            <a:off x="1451463" y="3526996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8277E86A-97BC-2C47-B53B-9790D743ED18}"/>
              </a:ext>
            </a:extLst>
          </p:cNvPr>
          <p:cNvSpPr/>
          <p:nvPr/>
        </p:nvSpPr>
        <p:spPr>
          <a:xfrm>
            <a:off x="1337163" y="3390678"/>
            <a:ext cx="653415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338ECA2D-8E27-754F-AC74-A4CAC6A435BD}"/>
              </a:ext>
            </a:extLst>
          </p:cNvPr>
          <p:cNvSpPr/>
          <p:nvPr/>
        </p:nvSpPr>
        <p:spPr>
          <a:xfrm>
            <a:off x="1726619" y="3583508"/>
            <a:ext cx="6054160" cy="82296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437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A7AC-9DD6-6C48-A22F-AE4D1C88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Basic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F3AC-AA95-5B4B-9436-7C44FF48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1" y="1978025"/>
            <a:ext cx="35052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Analysis tools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3EF57C-9CC4-2142-ACDD-53478D68535F}"/>
              </a:ext>
            </a:extLst>
          </p:cNvPr>
          <p:cNvSpPr txBox="1">
            <a:spLocks/>
          </p:cNvSpPr>
          <p:nvPr/>
        </p:nvSpPr>
        <p:spPr>
          <a:xfrm>
            <a:off x="990601" y="1978025"/>
            <a:ext cx="3505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Algorithms</a:t>
            </a:r>
          </a:p>
          <a:p>
            <a:r>
              <a:rPr lang="en-GB" dirty="0"/>
              <a:t>Arrays and Lists</a:t>
            </a:r>
          </a:p>
          <a:p>
            <a:r>
              <a:rPr lang="en-GB" dirty="0"/>
              <a:t>Stacks and Queues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C72D81-8856-D344-8B63-36B02C2B7D4E}"/>
              </a:ext>
            </a:extLst>
          </p:cNvPr>
          <p:cNvSpPr txBox="1">
            <a:spLocks/>
          </p:cNvSpPr>
          <p:nvPr/>
        </p:nvSpPr>
        <p:spPr>
          <a:xfrm>
            <a:off x="8001000" y="1978025"/>
            <a:ext cx="40806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Additional stuff</a:t>
            </a:r>
          </a:p>
          <a:p>
            <a:r>
              <a:rPr lang="en-GB" dirty="0"/>
              <a:t>Testing and expected behaviour</a:t>
            </a:r>
          </a:p>
          <a:p>
            <a:r>
              <a:rPr lang="en-GB" dirty="0"/>
              <a:t>Memory model</a:t>
            </a:r>
          </a:p>
        </p:txBody>
      </p:sp>
    </p:spTree>
    <p:extLst>
      <p:ext uri="{BB962C8B-B14F-4D97-AF65-F5344CB8AC3E}">
        <p14:creationId xmlns:p14="http://schemas.microsoft.com/office/powerpoint/2010/main" val="218111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5118933"/>
                  </p:ext>
                </p:extLst>
              </p:nvPr>
            </p:nvGraphicFramePr>
            <p:xfrm>
              <a:off x="2240799" y="1433452"/>
              <a:ext cx="7520030" cy="5116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4719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676079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84178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757432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94000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94000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94000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94000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8527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dirty="0"/>
                        </a:p>
                        <a:p>
                          <a:r>
                            <a:rPr lang="en-US" sz="2000" i="1" dirty="0"/>
                            <a:t>1</a:t>
                          </a:r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dirty="0"/>
                        </a:p>
                        <a:p>
                          <a:r>
                            <a:rPr lang="en-US" sz="2000" i="1" dirty="0"/>
                            <a:t>log</a:t>
                          </a:r>
                          <a:r>
                            <a:rPr lang="en-US" sz="2000" i="1" baseline="0" dirty="0"/>
                            <a:t> n</a:t>
                          </a:r>
                          <a:endParaRPr lang="en-US" sz="2000" i="1" dirty="0"/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dirty="0"/>
                        </a:p>
                        <a:p>
                          <a:r>
                            <a:rPr lang="en-US" sz="2000" i="1" dirty="0"/>
                            <a:t>n</a:t>
                          </a:r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dirty="0"/>
                        </a:p>
                        <a:p>
                          <a:r>
                            <a:rPr lang="en-US" sz="2000" i="1" dirty="0"/>
                            <a:t>n log n</a:t>
                          </a:r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dirty="0"/>
                        </a:p>
                        <a:p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i="1" baseline="60000" dirty="0"/>
                            <a:t>2</a:t>
                          </a:r>
                          <a:endParaRPr lang="en-US" sz="2000" i="1" dirty="0"/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i="1" baseline="60000" dirty="0"/>
                            <a:t>3</a:t>
                          </a:r>
                          <a:endParaRPr lang="en-US" sz="2000" i="1" dirty="0"/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dirty="0"/>
                        </a:p>
                        <a:p>
                          <a:r>
                            <a:rPr lang="en-US" sz="2000" i="1" dirty="0"/>
                            <a:t>2</a:t>
                          </a:r>
                          <a:r>
                            <a:rPr lang="en-US" sz="2000" i="1" baseline="60000" dirty="0"/>
                            <a:t>n</a:t>
                          </a:r>
                          <a:endParaRPr lang="en-US" sz="2000" i="1" dirty="0"/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8527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0" i="0" dirty="0" smtClean="0"/>
                                  <m:t>O</m:t>
                                </m:r>
                                <m:d>
                                  <m:d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8527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0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8527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0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8527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852700">
                    <a:tc>
                      <a:txBody>
                        <a:bodyPr/>
                        <a:lstStyle/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5118933"/>
                  </p:ext>
                </p:extLst>
              </p:nvPr>
            </p:nvGraphicFramePr>
            <p:xfrm>
              <a:off x="2240799" y="1433452"/>
              <a:ext cx="7520030" cy="5116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4719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676079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84178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757432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94000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94000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94000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94000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8527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dirty="0"/>
                        </a:p>
                        <a:p>
                          <a:r>
                            <a:rPr lang="en-US" sz="2000" i="1" dirty="0"/>
                            <a:t>1</a:t>
                          </a:r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dirty="0"/>
                        </a:p>
                        <a:p>
                          <a:r>
                            <a:rPr lang="en-US" sz="2000" i="1" dirty="0"/>
                            <a:t>log</a:t>
                          </a:r>
                          <a:r>
                            <a:rPr lang="en-US" sz="2000" i="1" baseline="0" dirty="0"/>
                            <a:t> n</a:t>
                          </a:r>
                          <a:endParaRPr lang="en-US" sz="2000" i="1" dirty="0"/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dirty="0"/>
                        </a:p>
                        <a:p>
                          <a:r>
                            <a:rPr lang="en-US" sz="2000" i="1" dirty="0"/>
                            <a:t>n</a:t>
                          </a:r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dirty="0"/>
                        </a:p>
                        <a:p>
                          <a:r>
                            <a:rPr lang="en-US" sz="2000" i="1" dirty="0"/>
                            <a:t>n log n</a:t>
                          </a:r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dirty="0"/>
                        </a:p>
                        <a:p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i="1" baseline="60000" dirty="0"/>
                            <a:t>2</a:t>
                          </a:r>
                          <a:endParaRPr lang="en-US" sz="2000" i="1" dirty="0"/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i="1" baseline="60000" dirty="0"/>
                            <a:t>3</a:t>
                          </a:r>
                          <a:endParaRPr lang="en-US" sz="2000" i="1" dirty="0"/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i="1" dirty="0"/>
                        </a:p>
                        <a:p>
                          <a:r>
                            <a:rPr lang="en-US" sz="2000" i="1" dirty="0"/>
                            <a:t>2</a:t>
                          </a:r>
                          <a:r>
                            <a:rPr lang="en-US" sz="2000" i="1" baseline="60000" dirty="0"/>
                            <a:t>n</a:t>
                          </a:r>
                          <a:endParaRPr lang="en-US" sz="2000" i="1" dirty="0"/>
                        </a:p>
                      </a:txBody>
                      <a:tcPr marL="64294" marR="64294" marT="32147" marB="32147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85270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64294" marR="64294" marT="32147" marB="32147">
                        <a:blipFill>
                          <a:blip r:embed="rId3"/>
                          <a:stretch>
                            <a:fillRect l="-855" t="-98529" r="-406838" b="-3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85270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64294" marR="64294" marT="32147" marB="32147">
                        <a:blipFill>
                          <a:blip r:embed="rId3"/>
                          <a:stretch>
                            <a:fillRect l="-855" t="-201493" r="-406838" b="-3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85270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64294" marR="64294" marT="32147" marB="32147">
                        <a:blipFill>
                          <a:blip r:embed="rId3"/>
                          <a:stretch>
                            <a:fillRect l="-855" t="-301493" r="-406838" b="-2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85270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64294" marR="64294" marT="32147" marB="32147">
                        <a:blipFill>
                          <a:blip r:embed="rId3"/>
                          <a:stretch>
                            <a:fillRect l="-855" t="-395588" r="-406838" b="-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85270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64294" marR="64294" marT="32147" marB="32147">
                        <a:blipFill>
                          <a:blip r:embed="rId3"/>
                          <a:stretch>
                            <a:fillRect l="-855" t="-502985" r="-406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marL="64294" marR="64294" marT="32147" marB="32147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marL="64294" marR="64294" marT="32147" marB="32147"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7D0F72CF-F9FC-F54C-A18C-D063ACEA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Runtime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42321798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561</Words>
  <Application>Microsoft Macintosh PowerPoint</Application>
  <PresentationFormat>Widescreen</PresentationFormat>
  <Paragraphs>221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PG4200 – Algorithms and Data Structures  - Quick Recap -</vt:lpstr>
      <vt:lpstr>3 Basic areas</vt:lpstr>
      <vt:lpstr>Arrays and lists</vt:lpstr>
      <vt:lpstr>PowerPoint Presentation</vt:lpstr>
      <vt:lpstr>3 Basic areas</vt:lpstr>
      <vt:lpstr>Stacks and Queues</vt:lpstr>
      <vt:lpstr>Memory model</vt:lpstr>
      <vt:lpstr>3 Basic areas</vt:lpstr>
      <vt:lpstr>Runtime complexity</vt:lpstr>
      <vt:lpstr>PowerPoint Presentation</vt:lpstr>
      <vt:lpstr>Sorting – bubble and insertion</vt:lpstr>
      <vt:lpstr>3 Basic areas</vt:lpstr>
      <vt:lpstr>Recursion</vt:lpstr>
      <vt:lpstr>3 Basic areas</vt:lpstr>
      <vt:lpstr>Tree-based Maps</vt:lpstr>
      <vt:lpstr>2-3 Search Trees</vt:lpstr>
      <vt:lpstr>PowerPoint Presentation</vt:lpstr>
      <vt:lpstr>3 Basic areas</vt:lpstr>
      <vt:lpstr>Hash Maps and Sets</vt:lpstr>
      <vt:lpstr>3 Basic areas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PG4200 – Algorithms and Data Structures  - Quick Recap -</dc:title>
  <dc:creator>Bogdan Marculescu</dc:creator>
  <cp:lastModifiedBy>Bogdan Marculescu</cp:lastModifiedBy>
  <cp:revision>16</cp:revision>
  <cp:lastPrinted>2021-10-08T09:58:51Z</cp:lastPrinted>
  <dcterms:created xsi:type="dcterms:W3CDTF">2021-10-08T08:20:14Z</dcterms:created>
  <dcterms:modified xsi:type="dcterms:W3CDTF">2021-10-10T14:19:48Z</dcterms:modified>
</cp:coreProperties>
</file>