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Nunito" pitchFamily="2" charset="77"/>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70c4f34c85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0c4f34c8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658290b37c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658290b37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65a2c1d09a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65a2c1d09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58290b37c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58290b37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7080df5e20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7080df5e2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0962ea7d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0962ea7d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65a2c1d09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65a2c1d09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6ad255a87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6ad255a87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ad4449d60_1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6ad4449d60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70c4f34c8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70c4f34c8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080df5e20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080df5e20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6ad4449d60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6ad4449d60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6ad4449d60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6ad4449d60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ad255a873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ad255a873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65a2c1d09a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65a2c1d09a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6ad255a873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6ad255a873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6ad255a873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6ad255a873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ad255a873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ad255a87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65a2c1d09a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65a2c1d09a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65a2c1d09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65a2c1d09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6ad255a873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6ad255a873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65a2c1d09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65a2c1d0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ad4449d60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ad4449d60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6b234e792c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6b234e792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6b234e792c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6b234e792c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6ad4449d60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6ad4449d6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70c4f34c8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70c4f34c8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6ad255a873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6ad255a8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658290b37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658290b37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ad255a87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ad255a8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7080df5e20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080df5e20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Autofit/>
          </a:bodyPr>
          <a:lstStyle>
            <a:lvl1pPr marL="457200" lvl="0" indent="-311150" algn="ctr">
              <a:spcBef>
                <a:spcPts val="0"/>
              </a:spcBef>
              <a:spcAft>
                <a:spcPts val="0"/>
              </a:spcAft>
              <a:buSzPts val="1300"/>
              <a:buChar char="●"/>
              <a:defRPr/>
            </a:lvl1pPr>
            <a:lvl2pPr marL="914400" lvl="1" indent="-298450" algn="ctr">
              <a:spcBef>
                <a:spcPts val="1600"/>
              </a:spcBef>
              <a:spcAft>
                <a:spcPts val="0"/>
              </a:spcAft>
              <a:buSzPts val="1100"/>
              <a:buChar char="○"/>
              <a:defRPr/>
            </a:lvl2pPr>
            <a:lvl3pPr marL="1371600" lvl="2" indent="-298450" algn="ctr">
              <a:spcBef>
                <a:spcPts val="1600"/>
              </a:spcBef>
              <a:spcAft>
                <a:spcPts val="0"/>
              </a:spcAft>
              <a:buSzPts val="1100"/>
              <a:buChar char="■"/>
              <a:defRPr/>
            </a:lvl3pPr>
            <a:lvl4pPr marL="1828800" lvl="3" indent="-298450" algn="ctr">
              <a:spcBef>
                <a:spcPts val="1600"/>
              </a:spcBef>
              <a:spcAft>
                <a:spcPts val="0"/>
              </a:spcAft>
              <a:buSzPts val="1100"/>
              <a:buChar char="●"/>
              <a:defRPr/>
            </a:lvl4pPr>
            <a:lvl5pPr marL="2286000" lvl="4" indent="-298450" algn="ctr">
              <a:spcBef>
                <a:spcPts val="1600"/>
              </a:spcBef>
              <a:spcAft>
                <a:spcPts val="0"/>
              </a:spcAft>
              <a:buSzPts val="1100"/>
              <a:buChar char="○"/>
              <a:defRPr/>
            </a:lvl5pPr>
            <a:lvl6pPr marL="2743200" lvl="5" indent="-298450" algn="ctr">
              <a:spcBef>
                <a:spcPts val="1600"/>
              </a:spcBef>
              <a:spcAft>
                <a:spcPts val="0"/>
              </a:spcAft>
              <a:buSzPts val="1100"/>
              <a:buChar char="■"/>
              <a:defRPr/>
            </a:lvl6pPr>
            <a:lvl7pPr marL="3200400" lvl="6" indent="-298450" algn="ctr">
              <a:spcBef>
                <a:spcPts val="1600"/>
              </a:spcBef>
              <a:spcAft>
                <a:spcPts val="0"/>
              </a:spcAft>
              <a:buSzPts val="1100"/>
              <a:buChar char="●"/>
              <a:defRPr/>
            </a:lvl7pPr>
            <a:lvl8pPr marL="3657600" lvl="7" indent="-298450" algn="ctr">
              <a:spcBef>
                <a:spcPts val="1600"/>
              </a:spcBef>
              <a:spcAft>
                <a:spcPts val="0"/>
              </a:spcAft>
              <a:buSzPts val="1100"/>
              <a:buChar char="○"/>
              <a:defRPr/>
            </a:lvl8pPr>
            <a:lvl9pPr marL="4114800" lvl="8" indent="-298450" algn="ctr">
              <a:spcBef>
                <a:spcPts val="1600"/>
              </a:spcBef>
              <a:spcAft>
                <a:spcPts val="160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hyperlink" Target="https://public.tableau.com/profile/ronak.shah8593#!/vizhome/AMS572_Project/Dashboard1"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kaggle.com/christinahartnett/ams-572-cod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678850" y="1525650"/>
            <a:ext cx="5721000" cy="144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FIFA 2019 Player Data</a:t>
            </a:r>
            <a:endParaRPr b="1"/>
          </a:p>
        </p:txBody>
      </p:sp>
      <p:sp>
        <p:nvSpPr>
          <p:cNvPr id="129" name="Google Shape;129;p13"/>
          <p:cNvSpPr txBox="1">
            <a:spLocks noGrp="1"/>
          </p:cNvSpPr>
          <p:nvPr>
            <p:ph type="subTitle" idx="1"/>
          </p:nvPr>
        </p:nvSpPr>
        <p:spPr>
          <a:xfrm>
            <a:off x="1858700" y="2973743"/>
            <a:ext cx="5361300" cy="98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t>Group 8</a:t>
            </a:r>
            <a:endParaRPr sz="2400" b="1"/>
          </a:p>
          <a:p>
            <a:pPr marL="0" lvl="0" indent="0" algn="ctr" rtl="0">
              <a:spcBef>
                <a:spcPts val="0"/>
              </a:spcBef>
              <a:spcAft>
                <a:spcPts val="0"/>
              </a:spcAft>
              <a:buNone/>
            </a:pPr>
            <a:r>
              <a:rPr lang="en"/>
              <a:t>Christina Hartnett, Ronak Dilip Shah, Joshua Foote, </a:t>
            </a:r>
            <a:endParaRPr/>
          </a:p>
          <a:p>
            <a:pPr marL="0" lvl="0" indent="0" algn="ctr" rtl="0">
              <a:spcBef>
                <a:spcPts val="0"/>
              </a:spcBef>
              <a:spcAft>
                <a:spcPts val="0"/>
              </a:spcAft>
              <a:buNone/>
            </a:pPr>
            <a:r>
              <a:rPr lang="en"/>
              <a:t>Stephanie Taboada and Michael LaBarbera</a:t>
            </a:r>
            <a:endParaRPr/>
          </a:p>
          <a:p>
            <a:pPr marL="0" lvl="0" indent="0" algn="ctr" rtl="0">
              <a:spcBef>
                <a:spcPts val="0"/>
              </a:spcBef>
              <a:spcAft>
                <a:spcPts val="0"/>
              </a:spcAft>
              <a:buNone/>
            </a:pP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424350" y="2753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 test for comparing Variances</a:t>
            </a:r>
            <a:endParaRPr/>
          </a:p>
        </p:txBody>
      </p:sp>
      <p:pic>
        <p:nvPicPr>
          <p:cNvPr id="197" name="Google Shape;197;p22"/>
          <p:cNvPicPr preferRelativeResize="0"/>
          <p:nvPr/>
        </p:nvPicPr>
        <p:blipFill>
          <a:blip r:embed="rId3">
            <a:alphaModFix/>
          </a:blip>
          <a:stretch>
            <a:fillRect/>
          </a:stretch>
        </p:blipFill>
        <p:spPr>
          <a:xfrm>
            <a:off x="308075" y="944250"/>
            <a:ext cx="8458501" cy="3352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a:spLocks noGrp="1"/>
          </p:cNvSpPr>
          <p:nvPr>
            <p:ph type="title"/>
          </p:nvPr>
        </p:nvSpPr>
        <p:spPr>
          <a:xfrm>
            <a:off x="475950" y="2254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for testing</a:t>
            </a:r>
            <a:endParaRPr/>
          </a:p>
        </p:txBody>
      </p:sp>
      <p:sp>
        <p:nvSpPr>
          <p:cNvPr id="203" name="Google Shape;203;p23"/>
          <p:cNvSpPr/>
          <p:nvPr/>
        </p:nvSpPr>
        <p:spPr>
          <a:xfrm>
            <a:off x="475950" y="801425"/>
            <a:ext cx="8192100" cy="399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p:nvPr/>
        </p:nvSpPr>
        <p:spPr>
          <a:xfrm>
            <a:off x="475950" y="2776025"/>
            <a:ext cx="4096200" cy="20313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3"/>
          <p:cNvSpPr/>
          <p:nvPr/>
        </p:nvSpPr>
        <p:spPr>
          <a:xfrm>
            <a:off x="4572150" y="2776025"/>
            <a:ext cx="4096200" cy="20313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txBox="1">
            <a:spLocks noGrp="1"/>
          </p:cNvSpPr>
          <p:nvPr>
            <p:ph type="body" idx="1"/>
          </p:nvPr>
        </p:nvSpPr>
        <p:spPr>
          <a:xfrm>
            <a:off x="819150" y="937225"/>
            <a:ext cx="7505700" cy="2098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For our first hypothesis we will be testing the 1- sided alternative hypothesis to check if the mean wage for Manchester United is greater than the mean wage for Manchester City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We know the data is normally distributed and that the variances are equal shown by the F test</a:t>
            </a:r>
            <a:endParaRPr sz="1800">
              <a:solidFill>
                <a:srgbClr val="000000"/>
              </a:solidFill>
            </a:endParaRPr>
          </a:p>
        </p:txBody>
      </p:sp>
      <p:sp>
        <p:nvSpPr>
          <p:cNvPr id="207" name="Google Shape;207;p23"/>
          <p:cNvSpPr txBox="1"/>
          <p:nvPr/>
        </p:nvSpPr>
        <p:spPr>
          <a:xfrm>
            <a:off x="854675" y="2776025"/>
            <a:ext cx="3597300" cy="209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u="sng">
                <a:latin typeface="Calibri"/>
                <a:ea typeface="Calibri"/>
                <a:cs typeface="Calibri"/>
                <a:sym typeface="Calibri"/>
              </a:rPr>
              <a:t>MU</a:t>
            </a:r>
            <a:endParaRPr sz="1800" b="1" u="sng">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Sample size: 18</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Max Wage for ST: 260,000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Min Wage for ST: 105,000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Mean Wage for ST: 152,500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SD of Wage for ST: 46,849.25764</a:t>
            </a: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p:txBody>
      </p:sp>
      <p:sp>
        <p:nvSpPr>
          <p:cNvPr id="208" name="Google Shape;208;p23"/>
          <p:cNvSpPr txBox="1"/>
          <p:nvPr/>
        </p:nvSpPr>
        <p:spPr>
          <a:xfrm>
            <a:off x="4890925" y="2776025"/>
            <a:ext cx="3597300" cy="194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u="sng">
                <a:latin typeface="Calibri"/>
                <a:ea typeface="Calibri"/>
                <a:cs typeface="Calibri"/>
                <a:sym typeface="Calibri"/>
              </a:rPr>
              <a:t>MC</a:t>
            </a:r>
            <a:endParaRPr sz="1800" b="1" u="sng">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Sample size: 19</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Max Wage for ST: 355,000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Min Wage for ST: 105,000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Mean Wage for ST: 180,526.3158</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SD of Wage for ST: 67,616.04709</a:t>
            </a: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u="sng">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p:nvPr/>
        </p:nvSpPr>
        <p:spPr>
          <a:xfrm>
            <a:off x="286625" y="257975"/>
            <a:ext cx="5259900" cy="6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Calibri"/>
                <a:ea typeface="Calibri"/>
                <a:cs typeface="Calibri"/>
                <a:sym typeface="Calibri"/>
              </a:rPr>
              <a:t>T test in R using log of wage data</a:t>
            </a:r>
            <a:endParaRPr sz="2400">
              <a:solidFill>
                <a:schemeClr val="lt1"/>
              </a:solidFill>
              <a:latin typeface="Calibri"/>
              <a:ea typeface="Calibri"/>
              <a:cs typeface="Calibri"/>
              <a:sym typeface="Calibri"/>
            </a:endParaRPr>
          </a:p>
        </p:txBody>
      </p:sp>
      <p:pic>
        <p:nvPicPr>
          <p:cNvPr id="214" name="Google Shape;214;p24"/>
          <p:cNvPicPr preferRelativeResize="0"/>
          <p:nvPr/>
        </p:nvPicPr>
        <p:blipFill>
          <a:blip r:embed="rId3">
            <a:alphaModFix/>
          </a:blip>
          <a:stretch>
            <a:fillRect/>
          </a:stretch>
        </p:blipFill>
        <p:spPr>
          <a:xfrm>
            <a:off x="286625" y="1026575"/>
            <a:ext cx="8704975" cy="341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374850" y="3583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20" name="Google Shape;220;p25"/>
          <p:cNvSpPr/>
          <p:nvPr/>
        </p:nvSpPr>
        <p:spPr>
          <a:xfrm>
            <a:off x="655200" y="1108325"/>
            <a:ext cx="7989000" cy="30804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21" name="Google Shape;221;p25"/>
          <p:cNvSpPr txBox="1">
            <a:spLocks noGrp="1"/>
          </p:cNvSpPr>
          <p:nvPr>
            <p:ph type="body" idx="1"/>
          </p:nvPr>
        </p:nvSpPr>
        <p:spPr>
          <a:xfrm>
            <a:off x="578450" y="1108325"/>
            <a:ext cx="7781700" cy="3860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400">
                <a:solidFill>
                  <a:srgbClr val="000000"/>
                </a:solidFill>
                <a:latin typeface="Arial"/>
                <a:ea typeface="Arial"/>
                <a:cs typeface="Arial"/>
                <a:sym typeface="Arial"/>
              </a:rPr>
              <a:t>Our conclusion is not reject the Null Hypothesis   (H</a:t>
            </a:r>
            <a:r>
              <a:rPr lang="en" sz="2400" baseline="-25000">
                <a:solidFill>
                  <a:srgbClr val="000000"/>
                </a:solidFill>
                <a:latin typeface="Arial"/>
                <a:ea typeface="Arial"/>
                <a:cs typeface="Arial"/>
                <a:sym typeface="Arial"/>
              </a:rPr>
              <a:t>0</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MU </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MC</a:t>
            </a:r>
            <a:r>
              <a:rPr lang="en" sz="2400">
                <a:solidFill>
                  <a:srgbClr val="000000"/>
                </a:solidFill>
                <a:latin typeface="Arial"/>
                <a:ea typeface="Arial"/>
                <a:cs typeface="Arial"/>
                <a:sym typeface="Arial"/>
              </a:rPr>
              <a:t>) because our p-value is 0.9248 which is greater than our alpha we were testing against. </a:t>
            </a:r>
            <a:endParaRPr sz="2400">
              <a:solidFill>
                <a:srgbClr val="000000"/>
              </a:solidFill>
              <a:latin typeface="Arial"/>
              <a:ea typeface="Arial"/>
              <a:cs typeface="Arial"/>
              <a:sym typeface="Arial"/>
            </a:endParaRPr>
          </a:p>
          <a:p>
            <a:pPr marL="457200" lvl="0" indent="0" algn="ctr" rtl="0">
              <a:spcBef>
                <a:spcPts val="1600"/>
              </a:spcBef>
              <a:spcAft>
                <a:spcPts val="0"/>
              </a:spcAft>
              <a:buNone/>
            </a:pPr>
            <a:r>
              <a:rPr lang="en" sz="2400">
                <a:solidFill>
                  <a:srgbClr val="000000"/>
                </a:solidFill>
                <a:latin typeface="Arial"/>
                <a:ea typeface="Arial"/>
                <a:cs typeface="Arial"/>
                <a:sym typeface="Arial"/>
              </a:rPr>
              <a:t>This means that we do not have enough evidence to claim that the wage for Manchester United players is higher than that of Manchester City players.</a:t>
            </a:r>
            <a:endParaRPr sz="2400">
              <a:solidFill>
                <a:srgbClr val="000000"/>
              </a:solidFill>
              <a:latin typeface="Arial"/>
              <a:ea typeface="Arial"/>
              <a:cs typeface="Arial"/>
              <a:sym typeface="Arial"/>
            </a:endParaRPr>
          </a:p>
          <a:p>
            <a:pPr marL="457200" lvl="0" indent="0" algn="ctr" rtl="0">
              <a:spcBef>
                <a:spcPts val="1600"/>
              </a:spcBef>
              <a:spcAft>
                <a:spcPts val="0"/>
              </a:spcAft>
              <a:buNone/>
            </a:pPr>
            <a:endParaRPr sz="2400">
              <a:solidFill>
                <a:srgbClr val="000000"/>
              </a:solidFill>
              <a:latin typeface="Arial"/>
              <a:ea typeface="Arial"/>
              <a:cs typeface="Arial"/>
              <a:sym typeface="Arial"/>
            </a:endParaRPr>
          </a:p>
          <a:p>
            <a:pPr marL="457200" lvl="0" indent="0" algn="l" rtl="0">
              <a:spcBef>
                <a:spcPts val="1600"/>
              </a:spcBef>
              <a:spcAft>
                <a:spcPts val="1600"/>
              </a:spcAft>
              <a:buNone/>
            </a:pPr>
            <a:endParaRPr sz="2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601725" y="2092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2</a:t>
            </a:r>
            <a:endParaRPr/>
          </a:p>
        </p:txBody>
      </p:sp>
      <p:sp>
        <p:nvSpPr>
          <p:cNvPr id="227" name="Google Shape;227;p26"/>
          <p:cNvSpPr txBox="1">
            <a:spLocks noGrp="1"/>
          </p:cNvSpPr>
          <p:nvPr>
            <p:ph type="body" idx="1"/>
          </p:nvPr>
        </p:nvSpPr>
        <p:spPr>
          <a:xfrm>
            <a:off x="819150" y="760275"/>
            <a:ext cx="7505700" cy="4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Chi-Squared test</a:t>
            </a:r>
            <a:endParaRPr sz="2000"/>
          </a:p>
          <a:p>
            <a:pPr marL="0" lvl="0" indent="0" algn="l" rtl="0">
              <a:spcBef>
                <a:spcPts val="1600"/>
              </a:spcBef>
              <a:spcAft>
                <a:spcPts val="0"/>
              </a:spcAft>
              <a:buNone/>
            </a:pPr>
            <a:endParaRPr sz="110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800"/>
          </a:p>
          <a:p>
            <a:pPr marL="0" lvl="0" indent="0" algn="l" rtl="0">
              <a:spcBef>
                <a:spcPts val="1600"/>
              </a:spcBef>
              <a:spcAft>
                <a:spcPts val="1600"/>
              </a:spcAft>
              <a:buNone/>
            </a:pPr>
            <a:endParaRPr/>
          </a:p>
        </p:txBody>
      </p:sp>
      <p:sp>
        <p:nvSpPr>
          <p:cNvPr id="228" name="Google Shape;228;p26"/>
          <p:cNvSpPr/>
          <p:nvPr/>
        </p:nvSpPr>
        <p:spPr>
          <a:xfrm>
            <a:off x="326838" y="1250775"/>
            <a:ext cx="8490300" cy="34545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29" name="Google Shape;229;p26"/>
          <p:cNvSpPr txBox="1"/>
          <p:nvPr/>
        </p:nvSpPr>
        <p:spPr>
          <a:xfrm>
            <a:off x="291900" y="1250775"/>
            <a:ext cx="8560200" cy="377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200"/>
              <a:t>Our second Hypothesis we decided to test is if the Zone of origin  and Position of the players are dependent at alpha level 0.1</a:t>
            </a:r>
            <a:endParaRPr sz="2200"/>
          </a:p>
          <a:p>
            <a:pPr marL="0" lvl="0" indent="0" algn="ctr" rtl="0">
              <a:lnSpc>
                <a:spcPct val="115000"/>
              </a:lnSpc>
              <a:spcBef>
                <a:spcPts val="1600"/>
              </a:spcBef>
              <a:spcAft>
                <a:spcPts val="0"/>
              </a:spcAft>
              <a:buNone/>
            </a:pPr>
            <a:r>
              <a:rPr lang="en" sz="2200"/>
              <a:t>Our Null Hypothesis is that the zone of origins have the same average number of players per position.</a:t>
            </a:r>
            <a:endParaRPr sz="2200"/>
          </a:p>
          <a:p>
            <a:pPr marL="0" lvl="0" indent="0" algn="ctr" rtl="0">
              <a:lnSpc>
                <a:spcPct val="115000"/>
              </a:lnSpc>
              <a:spcBef>
                <a:spcPts val="1600"/>
              </a:spcBef>
              <a:spcAft>
                <a:spcPts val="0"/>
              </a:spcAft>
              <a:buNone/>
            </a:pPr>
            <a:r>
              <a:rPr lang="en" sz="2200"/>
              <a:t>Our Alternative Hypothesis is that the average number of players per position is dependent on the zone they originate from</a:t>
            </a:r>
            <a:endParaRPr sz="2200"/>
          </a:p>
          <a:p>
            <a:pPr marL="0" lvl="0" indent="0" algn="l" rtl="0">
              <a:lnSpc>
                <a:spcPct val="115000"/>
              </a:lnSpc>
              <a:spcBef>
                <a:spcPts val="0"/>
              </a:spcBef>
              <a:spcAft>
                <a:spcPts val="0"/>
              </a:spcAft>
              <a:buNone/>
            </a:pP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1600"/>
              </a:spcAft>
              <a:buNone/>
            </a:pPr>
            <a:endParaRPr sz="1800">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7"/>
          <p:cNvPicPr preferRelativeResize="0"/>
          <p:nvPr/>
        </p:nvPicPr>
        <p:blipFill>
          <a:blip r:embed="rId3">
            <a:alphaModFix/>
          </a:blip>
          <a:stretch>
            <a:fillRect/>
          </a:stretch>
        </p:blipFill>
        <p:spPr>
          <a:xfrm>
            <a:off x="6261875" y="1171475"/>
            <a:ext cx="1905000" cy="2628900"/>
          </a:xfrm>
          <a:prstGeom prst="rect">
            <a:avLst/>
          </a:prstGeom>
          <a:noFill/>
          <a:ln>
            <a:noFill/>
          </a:ln>
        </p:spPr>
      </p:pic>
      <p:pic>
        <p:nvPicPr>
          <p:cNvPr id="235" name="Google Shape;235;p27"/>
          <p:cNvPicPr preferRelativeResize="0"/>
          <p:nvPr/>
        </p:nvPicPr>
        <p:blipFill>
          <a:blip r:embed="rId4">
            <a:alphaModFix/>
          </a:blip>
          <a:stretch>
            <a:fillRect/>
          </a:stretch>
        </p:blipFill>
        <p:spPr>
          <a:xfrm>
            <a:off x="565375" y="363975"/>
            <a:ext cx="5275649" cy="4415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Google Shape;240;p28"/>
          <p:cNvPicPr preferRelativeResize="0"/>
          <p:nvPr/>
        </p:nvPicPr>
        <p:blipFill rotWithShape="1">
          <a:blip r:embed="rId3">
            <a:alphaModFix/>
          </a:blip>
          <a:srcRect r="2104"/>
          <a:stretch/>
        </p:blipFill>
        <p:spPr>
          <a:xfrm>
            <a:off x="1594250" y="419600"/>
            <a:ext cx="5830376" cy="1642275"/>
          </a:xfrm>
          <a:prstGeom prst="rect">
            <a:avLst/>
          </a:prstGeom>
          <a:noFill/>
          <a:ln>
            <a:noFill/>
          </a:ln>
        </p:spPr>
      </p:pic>
      <p:sp>
        <p:nvSpPr>
          <p:cNvPr id="241" name="Google Shape;241;p28"/>
          <p:cNvSpPr/>
          <p:nvPr/>
        </p:nvSpPr>
        <p:spPr>
          <a:xfrm>
            <a:off x="475800" y="2255950"/>
            <a:ext cx="4096200" cy="2545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a:off x="4572000" y="2255950"/>
            <a:ext cx="4096200" cy="2545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a:off x="475788" y="419600"/>
            <a:ext cx="8192400" cy="18369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txBox="1"/>
          <p:nvPr/>
        </p:nvSpPr>
        <p:spPr>
          <a:xfrm>
            <a:off x="614400" y="2255950"/>
            <a:ext cx="3819000" cy="254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alibri"/>
                <a:ea typeface="Calibri"/>
                <a:cs typeface="Calibri"/>
                <a:sym typeface="Calibri"/>
              </a:rPr>
              <a:t>Zone 1:</a:t>
            </a:r>
            <a:endParaRPr sz="2400">
              <a:latin typeface="Calibri"/>
              <a:ea typeface="Calibri"/>
              <a:cs typeface="Calibri"/>
              <a:sym typeface="Calibri"/>
            </a:endParaRPr>
          </a:p>
          <a:p>
            <a:pPr marL="0" lvl="0" indent="0" algn="ctr" rtl="0">
              <a:spcBef>
                <a:spcPts val="0"/>
              </a:spcBef>
              <a:spcAft>
                <a:spcPts val="0"/>
              </a:spcAft>
              <a:buNone/>
            </a:pPr>
            <a:r>
              <a:rPr lang="en" sz="2400">
                <a:latin typeface="Calibri"/>
                <a:ea typeface="Calibri"/>
                <a:cs typeface="Calibri"/>
                <a:sym typeface="Calibri"/>
              </a:rPr>
              <a:t>N= 45</a:t>
            </a:r>
            <a:endParaRPr sz="2400">
              <a:latin typeface="Calibri"/>
              <a:ea typeface="Calibri"/>
              <a:cs typeface="Calibri"/>
              <a:sym typeface="Calibri"/>
            </a:endParaRPr>
          </a:p>
          <a:p>
            <a:pPr marL="0" lvl="0" indent="0" algn="ctr" rtl="0">
              <a:spcBef>
                <a:spcPts val="0"/>
              </a:spcBef>
              <a:spcAft>
                <a:spcPts val="0"/>
              </a:spcAft>
              <a:buNone/>
            </a:pP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Probability of:</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Defense: 0.2</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Forward: 0.33333333</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Keeper: 0.06666667</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Midfield: 0.4</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a:p>
            <a:pPr marL="0" lvl="0" indent="0" algn="l" rtl="0">
              <a:spcBef>
                <a:spcPts val="0"/>
              </a:spcBef>
              <a:spcAft>
                <a:spcPts val="0"/>
              </a:spcAft>
              <a:buNone/>
            </a:pPr>
            <a:endParaRPr sz="24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45" name="Google Shape;245;p28"/>
          <p:cNvSpPr txBox="1"/>
          <p:nvPr/>
        </p:nvSpPr>
        <p:spPr>
          <a:xfrm>
            <a:off x="4898250" y="2219350"/>
            <a:ext cx="3443700" cy="2618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alibri"/>
                <a:ea typeface="Calibri"/>
                <a:cs typeface="Calibri"/>
                <a:sym typeface="Calibri"/>
              </a:rPr>
              <a:t>Zone 2: </a:t>
            </a:r>
            <a:endParaRPr sz="2400">
              <a:latin typeface="Calibri"/>
              <a:ea typeface="Calibri"/>
              <a:cs typeface="Calibri"/>
              <a:sym typeface="Calibri"/>
            </a:endParaRPr>
          </a:p>
          <a:p>
            <a:pPr marL="0" lvl="0" indent="0" algn="ctr" rtl="0">
              <a:spcBef>
                <a:spcPts val="0"/>
              </a:spcBef>
              <a:spcAft>
                <a:spcPts val="0"/>
              </a:spcAft>
              <a:buNone/>
            </a:pPr>
            <a:r>
              <a:rPr lang="en" sz="2400">
                <a:latin typeface="Calibri"/>
                <a:ea typeface="Calibri"/>
                <a:cs typeface="Calibri"/>
                <a:sym typeface="Calibri"/>
              </a:rPr>
              <a:t>N= 140</a:t>
            </a:r>
            <a:endParaRPr sz="2400">
              <a:latin typeface="Calibri"/>
              <a:ea typeface="Calibri"/>
              <a:cs typeface="Calibri"/>
              <a:sym typeface="Calibri"/>
            </a:endParaRPr>
          </a:p>
          <a:p>
            <a:pPr marL="0" lvl="0" indent="0" algn="ctr" rtl="0">
              <a:spcBef>
                <a:spcPts val="0"/>
              </a:spcBef>
              <a:spcAft>
                <a:spcPts val="0"/>
              </a:spcAft>
              <a:buNone/>
            </a:pPr>
            <a:endParaRPr sz="24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Probability of: </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Defense: 0.27857143</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Forward: 0.24285714</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Keeper: 0.07857143</a:t>
            </a:r>
            <a:endParaRPr sz="1800">
              <a:latin typeface="Calibri"/>
              <a:ea typeface="Calibri"/>
              <a:cs typeface="Calibri"/>
              <a:sym typeface="Calibri"/>
            </a:endParaRPr>
          </a:p>
          <a:p>
            <a:pPr marL="0" lvl="0" indent="0" algn="ctr" rtl="0">
              <a:spcBef>
                <a:spcPts val="0"/>
              </a:spcBef>
              <a:spcAft>
                <a:spcPts val="0"/>
              </a:spcAft>
              <a:buNone/>
            </a:pPr>
            <a:r>
              <a:rPr lang="en" sz="1800">
                <a:latin typeface="Calibri"/>
                <a:ea typeface="Calibri"/>
                <a:cs typeface="Calibri"/>
                <a:sym typeface="Calibri"/>
              </a:rPr>
              <a:t>Midfield: 0.4</a:t>
            </a:r>
            <a:endParaRPr sz="1800">
              <a:latin typeface="Calibri"/>
              <a:ea typeface="Calibri"/>
              <a:cs typeface="Calibri"/>
              <a:sym typeface="Calibri"/>
            </a:endParaRPr>
          </a:p>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txBox="1">
            <a:spLocks noGrp="1"/>
          </p:cNvSpPr>
          <p:nvPr>
            <p:ph type="title"/>
          </p:nvPr>
        </p:nvSpPr>
        <p:spPr>
          <a:xfrm>
            <a:off x="374850" y="3583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51" name="Google Shape;251;p29"/>
          <p:cNvSpPr/>
          <p:nvPr/>
        </p:nvSpPr>
        <p:spPr>
          <a:xfrm>
            <a:off x="473700" y="908325"/>
            <a:ext cx="8196600" cy="38601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52" name="Google Shape;252;p29"/>
          <p:cNvSpPr txBox="1">
            <a:spLocks noGrp="1"/>
          </p:cNvSpPr>
          <p:nvPr>
            <p:ph type="body" idx="1"/>
          </p:nvPr>
        </p:nvSpPr>
        <p:spPr>
          <a:xfrm>
            <a:off x="532950" y="908325"/>
            <a:ext cx="8078100" cy="3860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400">
                <a:solidFill>
                  <a:srgbClr val="000000"/>
                </a:solidFill>
                <a:latin typeface="Arial"/>
                <a:ea typeface="Arial"/>
                <a:cs typeface="Arial"/>
                <a:sym typeface="Arial"/>
              </a:rPr>
              <a:t>Our conclusion is to not reject the Null Hypothesis because our p-value is larger than the alpha level.</a:t>
            </a:r>
            <a:endParaRPr sz="2400">
              <a:solidFill>
                <a:srgbClr val="000000"/>
              </a:solidFill>
              <a:latin typeface="Arial"/>
              <a:ea typeface="Arial"/>
              <a:cs typeface="Arial"/>
              <a:sym typeface="Arial"/>
            </a:endParaRPr>
          </a:p>
          <a:p>
            <a:pPr marL="457200" lvl="0" indent="0" algn="ctr" rtl="0">
              <a:spcBef>
                <a:spcPts val="1600"/>
              </a:spcBef>
              <a:spcAft>
                <a:spcPts val="0"/>
              </a:spcAft>
              <a:buNone/>
            </a:pPr>
            <a:r>
              <a:rPr lang="en" sz="2400">
                <a:solidFill>
                  <a:srgbClr val="000000"/>
                </a:solidFill>
                <a:latin typeface="Arial"/>
                <a:ea typeface="Arial"/>
                <a:cs typeface="Arial"/>
                <a:sym typeface="Arial"/>
              </a:rPr>
              <a:t>0.7422 &gt;.1</a:t>
            </a:r>
            <a:endParaRPr sz="2400">
              <a:solidFill>
                <a:srgbClr val="000000"/>
              </a:solidFill>
              <a:latin typeface="Arial"/>
              <a:ea typeface="Arial"/>
              <a:cs typeface="Arial"/>
              <a:sym typeface="Arial"/>
            </a:endParaRPr>
          </a:p>
          <a:p>
            <a:pPr marL="0" lvl="0" indent="0" algn="ctr" rtl="0">
              <a:spcBef>
                <a:spcPts val="1600"/>
              </a:spcBef>
              <a:spcAft>
                <a:spcPts val="1600"/>
              </a:spcAft>
              <a:buNone/>
            </a:pPr>
            <a:r>
              <a:rPr lang="en" sz="2400">
                <a:solidFill>
                  <a:srgbClr val="000000"/>
                </a:solidFill>
                <a:latin typeface="Arial"/>
                <a:ea typeface="Arial"/>
                <a:cs typeface="Arial"/>
                <a:sym typeface="Arial"/>
              </a:rPr>
              <a:t>So there is insufficient evidence to claim that the proportion of players per position differs depending on the zone of origin.</a:t>
            </a:r>
            <a:endParaRPr sz="24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0"/>
          <p:cNvSpPr txBox="1">
            <a:spLocks noGrp="1"/>
          </p:cNvSpPr>
          <p:nvPr>
            <p:ph type="title"/>
          </p:nvPr>
        </p:nvSpPr>
        <p:spPr>
          <a:xfrm>
            <a:off x="473700" y="5201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Anova- Hypothesis 3</a:t>
            </a:r>
            <a:endParaRPr/>
          </a:p>
          <a:p>
            <a:pPr marL="0" lvl="0" indent="0" algn="l" rtl="0">
              <a:spcBef>
                <a:spcPts val="0"/>
              </a:spcBef>
              <a:spcAft>
                <a:spcPts val="0"/>
              </a:spcAft>
              <a:buNone/>
            </a:pPr>
            <a:endParaRPr/>
          </a:p>
        </p:txBody>
      </p:sp>
      <p:sp>
        <p:nvSpPr>
          <p:cNvPr id="258" name="Google Shape;258;p30"/>
          <p:cNvSpPr/>
          <p:nvPr/>
        </p:nvSpPr>
        <p:spPr>
          <a:xfrm>
            <a:off x="473700" y="1161375"/>
            <a:ext cx="8196600" cy="33678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59" name="Google Shape;259;p30"/>
          <p:cNvSpPr txBox="1">
            <a:spLocks noGrp="1"/>
          </p:cNvSpPr>
          <p:nvPr>
            <p:ph type="body" idx="1"/>
          </p:nvPr>
        </p:nvSpPr>
        <p:spPr>
          <a:xfrm>
            <a:off x="363300" y="1345200"/>
            <a:ext cx="8417400" cy="379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000000"/>
                </a:solidFill>
                <a:latin typeface="Arial"/>
                <a:ea typeface="Arial"/>
                <a:cs typeface="Arial"/>
                <a:sym typeface="Arial"/>
              </a:rPr>
              <a:t>We wish to test if the mean weights for at least one club differs from the others. The clubs we tested are Arsenal vs. Chelsea vs. FC Barcelona vs. Juventus</a:t>
            </a:r>
            <a:endParaRPr sz="2400">
              <a:solidFill>
                <a:srgbClr val="000000"/>
              </a:solidFill>
              <a:latin typeface="Arial"/>
              <a:ea typeface="Arial"/>
              <a:cs typeface="Arial"/>
              <a:sym typeface="Arial"/>
            </a:endParaRPr>
          </a:p>
          <a:p>
            <a:pPr marL="0" lvl="0" indent="0" algn="ctr" rtl="0">
              <a:spcBef>
                <a:spcPts val="1600"/>
              </a:spcBef>
              <a:spcAft>
                <a:spcPts val="0"/>
              </a:spcAft>
              <a:buNone/>
            </a:pPr>
            <a:r>
              <a:rPr lang="en" sz="2400">
                <a:solidFill>
                  <a:srgbClr val="000000"/>
                </a:solidFill>
                <a:latin typeface="Arial"/>
                <a:ea typeface="Arial"/>
                <a:cs typeface="Arial"/>
                <a:sym typeface="Arial"/>
              </a:rPr>
              <a:t>H</a:t>
            </a:r>
            <a:r>
              <a:rPr lang="en" sz="2400" baseline="-25000">
                <a:solidFill>
                  <a:srgbClr val="000000"/>
                </a:solidFill>
                <a:latin typeface="Arial"/>
                <a:ea typeface="Arial"/>
                <a:cs typeface="Arial"/>
                <a:sym typeface="Arial"/>
              </a:rPr>
              <a:t>0</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A </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C</a:t>
            </a:r>
            <a:r>
              <a:rPr lang="en" sz="2400">
                <a:solidFill>
                  <a:srgbClr val="000000"/>
                </a:solidFill>
                <a:latin typeface="Arial"/>
                <a:ea typeface="Arial"/>
                <a:cs typeface="Arial"/>
                <a:sym typeface="Arial"/>
              </a:rPr>
              <a:t>=</a:t>
            </a:r>
            <a:r>
              <a:rPr lang="en" sz="2400" baseline="-25000">
                <a:solidFill>
                  <a:srgbClr val="000000"/>
                </a:solidFill>
                <a:latin typeface="Arial"/>
                <a:ea typeface="Arial"/>
                <a:cs typeface="Arial"/>
                <a:sym typeface="Arial"/>
              </a:rPr>
              <a:t> </a:t>
            </a:r>
            <a:r>
              <a:rPr lang="en" sz="2400">
                <a:solidFill>
                  <a:srgbClr val="000000"/>
                </a:solidFill>
                <a:latin typeface="Arial"/>
                <a:ea typeface="Arial"/>
                <a:cs typeface="Arial"/>
                <a:sym typeface="Arial"/>
              </a:rPr>
              <a:t>μ</a:t>
            </a:r>
            <a:r>
              <a:rPr lang="en" sz="2400" baseline="-25000">
                <a:solidFill>
                  <a:srgbClr val="000000"/>
                </a:solidFill>
                <a:latin typeface="Arial"/>
                <a:ea typeface="Arial"/>
                <a:cs typeface="Arial"/>
                <a:sym typeface="Arial"/>
              </a:rPr>
              <a:t>B </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J</a:t>
            </a:r>
            <a:endParaRPr sz="2400" baseline="-25000">
              <a:solidFill>
                <a:srgbClr val="000000"/>
              </a:solidFill>
              <a:latin typeface="Arial"/>
              <a:ea typeface="Arial"/>
              <a:cs typeface="Arial"/>
              <a:sym typeface="Arial"/>
            </a:endParaRPr>
          </a:p>
          <a:p>
            <a:pPr marL="0" lvl="0" indent="0" algn="ctr" rtl="0">
              <a:spcBef>
                <a:spcPts val="1600"/>
              </a:spcBef>
              <a:spcAft>
                <a:spcPts val="0"/>
              </a:spcAft>
              <a:buNone/>
            </a:pPr>
            <a:r>
              <a:rPr lang="en" sz="2400">
                <a:solidFill>
                  <a:srgbClr val="000000"/>
                </a:solidFill>
                <a:latin typeface="Arial"/>
                <a:ea typeface="Arial"/>
                <a:cs typeface="Arial"/>
                <a:sym typeface="Arial"/>
              </a:rPr>
              <a:t>H</a:t>
            </a:r>
            <a:r>
              <a:rPr lang="en" sz="2400" baseline="-25000">
                <a:solidFill>
                  <a:srgbClr val="000000"/>
                </a:solidFill>
                <a:latin typeface="Arial"/>
                <a:ea typeface="Arial"/>
                <a:cs typeface="Arial"/>
                <a:sym typeface="Arial"/>
              </a:rPr>
              <a:t>a</a:t>
            </a:r>
            <a:r>
              <a:rPr lang="en" sz="2400">
                <a:solidFill>
                  <a:srgbClr val="000000"/>
                </a:solidFill>
                <a:latin typeface="Arial"/>
                <a:ea typeface="Arial"/>
                <a:cs typeface="Arial"/>
                <a:sym typeface="Arial"/>
              </a:rPr>
              <a:t>: At least one of the mean weights does not equal</a:t>
            </a:r>
            <a:endParaRPr/>
          </a:p>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1"/>
          <p:cNvSpPr txBox="1">
            <a:spLocks noGrp="1"/>
          </p:cNvSpPr>
          <p:nvPr>
            <p:ph type="title"/>
          </p:nvPr>
        </p:nvSpPr>
        <p:spPr>
          <a:xfrm>
            <a:off x="263875" y="196075"/>
            <a:ext cx="7248600" cy="7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Checking assumptions- testing normality</a:t>
            </a:r>
            <a:endParaRPr/>
          </a:p>
        </p:txBody>
      </p:sp>
      <p:pic>
        <p:nvPicPr>
          <p:cNvPr id="265" name="Google Shape;265;p31"/>
          <p:cNvPicPr preferRelativeResize="0"/>
          <p:nvPr/>
        </p:nvPicPr>
        <p:blipFill rotWithShape="1">
          <a:blip r:embed="rId3">
            <a:alphaModFix/>
          </a:blip>
          <a:srcRect t="9616"/>
          <a:stretch/>
        </p:blipFill>
        <p:spPr>
          <a:xfrm>
            <a:off x="752288" y="796488"/>
            <a:ext cx="3347550" cy="1943875"/>
          </a:xfrm>
          <a:prstGeom prst="rect">
            <a:avLst/>
          </a:prstGeom>
          <a:noFill/>
          <a:ln>
            <a:noFill/>
          </a:ln>
        </p:spPr>
      </p:pic>
      <p:pic>
        <p:nvPicPr>
          <p:cNvPr id="266" name="Google Shape;266;p31"/>
          <p:cNvPicPr preferRelativeResize="0"/>
          <p:nvPr/>
        </p:nvPicPr>
        <p:blipFill rotWithShape="1">
          <a:blip r:embed="rId4">
            <a:alphaModFix/>
          </a:blip>
          <a:srcRect t="5730" b="8864"/>
          <a:stretch/>
        </p:blipFill>
        <p:spPr>
          <a:xfrm>
            <a:off x="4802125" y="849975"/>
            <a:ext cx="3158350" cy="1836900"/>
          </a:xfrm>
          <a:prstGeom prst="rect">
            <a:avLst/>
          </a:prstGeom>
          <a:noFill/>
          <a:ln>
            <a:noFill/>
          </a:ln>
        </p:spPr>
      </p:pic>
      <p:pic>
        <p:nvPicPr>
          <p:cNvPr id="267" name="Google Shape;267;p31"/>
          <p:cNvPicPr preferRelativeResize="0"/>
          <p:nvPr/>
        </p:nvPicPr>
        <p:blipFill rotWithShape="1">
          <a:blip r:embed="rId5">
            <a:alphaModFix/>
          </a:blip>
          <a:srcRect t="6288"/>
          <a:stretch/>
        </p:blipFill>
        <p:spPr>
          <a:xfrm>
            <a:off x="941475" y="2897375"/>
            <a:ext cx="3158350" cy="1949011"/>
          </a:xfrm>
          <a:prstGeom prst="rect">
            <a:avLst/>
          </a:prstGeom>
          <a:noFill/>
          <a:ln>
            <a:noFill/>
          </a:ln>
        </p:spPr>
      </p:pic>
      <p:pic>
        <p:nvPicPr>
          <p:cNvPr id="268" name="Google Shape;268;p31"/>
          <p:cNvPicPr preferRelativeResize="0"/>
          <p:nvPr/>
        </p:nvPicPr>
        <p:blipFill rotWithShape="1">
          <a:blip r:embed="rId6">
            <a:alphaModFix/>
          </a:blip>
          <a:srcRect b="5499"/>
          <a:stretch/>
        </p:blipFill>
        <p:spPr>
          <a:xfrm>
            <a:off x="4867000" y="3009475"/>
            <a:ext cx="3158350" cy="1836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4872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Background Information</a:t>
            </a:r>
            <a:endParaRPr b="1"/>
          </a:p>
        </p:txBody>
      </p:sp>
      <p:sp>
        <p:nvSpPr>
          <p:cNvPr id="135" name="Google Shape;135;p14"/>
          <p:cNvSpPr/>
          <p:nvPr/>
        </p:nvSpPr>
        <p:spPr>
          <a:xfrm>
            <a:off x="527550" y="1183925"/>
            <a:ext cx="8140500" cy="3564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txBox="1">
            <a:spLocks noGrp="1"/>
          </p:cNvSpPr>
          <p:nvPr>
            <p:ph type="body" idx="1"/>
          </p:nvPr>
        </p:nvSpPr>
        <p:spPr>
          <a:xfrm>
            <a:off x="596300" y="1251725"/>
            <a:ext cx="7794600" cy="3428400"/>
          </a:xfrm>
          <a:prstGeom prst="rect">
            <a:avLst/>
          </a:prstGeom>
        </p:spPr>
        <p:txBody>
          <a:bodyPr spcFirstLastPara="1" wrap="square" lIns="91425" tIns="91425" rIns="91425" bIns="91425" anchor="t" anchorCtr="0">
            <a:noAutofit/>
          </a:bodyPr>
          <a:lstStyle/>
          <a:p>
            <a:pPr marL="457200" lvl="0" indent="-355600" algn="l" rtl="0">
              <a:lnSpc>
                <a:spcPct val="150000"/>
              </a:lnSpc>
              <a:spcBef>
                <a:spcPts val="0"/>
              </a:spcBef>
              <a:spcAft>
                <a:spcPts val="0"/>
              </a:spcAft>
              <a:buSzPts val="2000"/>
              <a:buChar char="●"/>
            </a:pPr>
            <a:r>
              <a:rPr lang="en" sz="2000"/>
              <a:t>Our data set has 188 players and 10  variables about each of these players</a:t>
            </a:r>
            <a:endParaRPr sz="2000"/>
          </a:p>
          <a:p>
            <a:pPr marL="457200" lvl="0" indent="-355600" algn="l" rtl="0">
              <a:lnSpc>
                <a:spcPct val="150000"/>
              </a:lnSpc>
              <a:spcBef>
                <a:spcPts val="0"/>
              </a:spcBef>
              <a:spcAft>
                <a:spcPts val="0"/>
              </a:spcAft>
              <a:buSzPts val="2000"/>
              <a:buChar char="●"/>
            </a:pPr>
            <a:r>
              <a:rPr lang="en" sz="2000"/>
              <a:t>This set has 4 useful/ insightful categorical data columns</a:t>
            </a:r>
            <a:endParaRPr sz="2000"/>
          </a:p>
          <a:p>
            <a:pPr marL="457200" lvl="0" indent="-355600" algn="l" rtl="0">
              <a:spcBef>
                <a:spcPts val="0"/>
              </a:spcBef>
              <a:spcAft>
                <a:spcPts val="0"/>
              </a:spcAft>
              <a:buSzPts val="2000"/>
              <a:buChar char="●"/>
            </a:pPr>
            <a:r>
              <a:rPr lang="en" sz="2000"/>
              <a:t>Some important variables we might want to use to analyze this data are wage, nationality, club, position, height and weight</a:t>
            </a:r>
            <a:endParaRPr sz="2000"/>
          </a:p>
          <a:p>
            <a:pPr marL="457200" lvl="0" indent="-317500" algn="l" rtl="0">
              <a:spcBef>
                <a:spcPts val="0"/>
              </a:spcBef>
              <a:spcAft>
                <a:spcPts val="0"/>
              </a:spcAft>
              <a:buSzPts val="1400"/>
              <a:buChar char="●"/>
            </a:pPr>
            <a:r>
              <a:rPr lang="en" sz="1400" u="sng">
                <a:solidFill>
                  <a:schemeClr val="hlink"/>
                </a:solidFill>
                <a:latin typeface="Arial"/>
                <a:ea typeface="Arial"/>
                <a:cs typeface="Arial"/>
                <a:sym typeface="Arial"/>
                <a:hlinkClick r:id="rId3"/>
              </a:rPr>
              <a:t>Data Dashboard</a:t>
            </a:r>
            <a:endParaRPr sz="1400"/>
          </a:p>
          <a:p>
            <a:pPr marL="457200" lvl="0" indent="-317500" algn="l" rtl="0">
              <a:spcBef>
                <a:spcPts val="0"/>
              </a:spcBef>
              <a:spcAft>
                <a:spcPts val="0"/>
              </a:spcAft>
              <a:buSzPts val="1400"/>
              <a:buChar char="●"/>
            </a:pPr>
            <a:r>
              <a:rPr lang="en" sz="1400" u="sng">
                <a:solidFill>
                  <a:schemeClr val="hlink"/>
                </a:solidFill>
                <a:latin typeface="Arial"/>
                <a:ea typeface="Arial"/>
                <a:cs typeface="Arial"/>
                <a:sym typeface="Arial"/>
                <a:hlinkClick r:id="rId4"/>
              </a:rPr>
              <a:t>Code for our project</a:t>
            </a:r>
            <a:endParaRPr sz="1400"/>
          </a:p>
          <a:p>
            <a:pPr marL="0" lvl="0" indent="0" algn="l" rtl="0">
              <a:spcBef>
                <a:spcPts val="1600"/>
              </a:spcBef>
              <a:spcAft>
                <a:spcPts val="1600"/>
              </a:spcAft>
              <a:buNone/>
            </a:pPr>
            <a:endParaRPr sz="1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2"/>
          <p:cNvSpPr txBox="1"/>
          <p:nvPr/>
        </p:nvSpPr>
        <p:spPr>
          <a:xfrm>
            <a:off x="5928975" y="771300"/>
            <a:ext cx="2809800" cy="21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latin typeface="Calibri"/>
                <a:ea typeface="Calibri"/>
                <a:cs typeface="Calibri"/>
                <a:sym typeface="Calibri"/>
              </a:rPr>
              <a:t>Our means weights of Arsenal, Chelsea, FC Barcelona and Juventus players are graphed to the left</a:t>
            </a:r>
            <a:endParaRPr sz="2400">
              <a:latin typeface="Calibri"/>
              <a:ea typeface="Calibri"/>
              <a:cs typeface="Calibri"/>
              <a:sym typeface="Calibri"/>
            </a:endParaRPr>
          </a:p>
        </p:txBody>
      </p:sp>
      <p:pic>
        <p:nvPicPr>
          <p:cNvPr id="274" name="Google Shape;274;p32"/>
          <p:cNvPicPr preferRelativeResize="0"/>
          <p:nvPr/>
        </p:nvPicPr>
        <p:blipFill rotWithShape="1">
          <a:blip r:embed="rId3">
            <a:alphaModFix/>
          </a:blip>
          <a:srcRect t="6820"/>
          <a:stretch/>
        </p:blipFill>
        <p:spPr>
          <a:xfrm>
            <a:off x="304800" y="259375"/>
            <a:ext cx="5624176" cy="3211750"/>
          </a:xfrm>
          <a:prstGeom prst="rect">
            <a:avLst/>
          </a:prstGeom>
          <a:noFill/>
          <a:ln>
            <a:noFill/>
          </a:ln>
        </p:spPr>
      </p:pic>
      <p:pic>
        <p:nvPicPr>
          <p:cNvPr id="275" name="Google Shape;275;p32"/>
          <p:cNvPicPr preferRelativeResize="0"/>
          <p:nvPr/>
        </p:nvPicPr>
        <p:blipFill>
          <a:blip r:embed="rId4">
            <a:alphaModFix/>
          </a:blip>
          <a:stretch>
            <a:fillRect/>
          </a:stretch>
        </p:blipFill>
        <p:spPr>
          <a:xfrm>
            <a:off x="3410450" y="3643225"/>
            <a:ext cx="5328325" cy="10495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374850" y="3583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281" name="Google Shape;281;p33"/>
          <p:cNvSpPr/>
          <p:nvPr/>
        </p:nvSpPr>
        <p:spPr>
          <a:xfrm>
            <a:off x="473700" y="918575"/>
            <a:ext cx="8196600" cy="38601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82" name="Google Shape;282;p33"/>
          <p:cNvSpPr txBox="1">
            <a:spLocks noGrp="1"/>
          </p:cNvSpPr>
          <p:nvPr>
            <p:ph type="body" idx="1"/>
          </p:nvPr>
        </p:nvSpPr>
        <p:spPr>
          <a:xfrm>
            <a:off x="532950" y="918575"/>
            <a:ext cx="8078100" cy="3860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400">
                <a:solidFill>
                  <a:srgbClr val="000000"/>
                </a:solidFill>
                <a:latin typeface="Arial"/>
                <a:ea typeface="Arial"/>
                <a:cs typeface="Arial"/>
                <a:sym typeface="Arial"/>
              </a:rPr>
              <a:t>Our conclusion is to reject the null hypothesis in favor if the alternative hypothesis (p-value is less than the alpha level).</a:t>
            </a:r>
            <a:endParaRPr sz="2400">
              <a:solidFill>
                <a:srgbClr val="000000"/>
              </a:solidFill>
              <a:latin typeface="Arial"/>
              <a:ea typeface="Arial"/>
              <a:cs typeface="Arial"/>
              <a:sym typeface="Arial"/>
            </a:endParaRPr>
          </a:p>
          <a:p>
            <a:pPr marL="457200" lvl="0" indent="0" algn="ctr" rtl="0">
              <a:spcBef>
                <a:spcPts val="1600"/>
              </a:spcBef>
              <a:spcAft>
                <a:spcPts val="0"/>
              </a:spcAft>
              <a:buNone/>
            </a:pPr>
            <a:r>
              <a:rPr lang="en" sz="2400">
                <a:solidFill>
                  <a:srgbClr val="000000"/>
                </a:solidFill>
                <a:latin typeface="Arial"/>
                <a:ea typeface="Arial"/>
                <a:cs typeface="Arial"/>
                <a:sym typeface="Arial"/>
              </a:rPr>
              <a:t>0.0706 &lt;.1</a:t>
            </a:r>
            <a:endParaRPr sz="2400">
              <a:solidFill>
                <a:srgbClr val="000000"/>
              </a:solidFill>
              <a:latin typeface="Arial"/>
              <a:ea typeface="Arial"/>
              <a:cs typeface="Arial"/>
              <a:sym typeface="Arial"/>
            </a:endParaRPr>
          </a:p>
          <a:p>
            <a:pPr marL="0" lvl="0" indent="0" algn="ctr" rtl="0">
              <a:spcBef>
                <a:spcPts val="1600"/>
              </a:spcBef>
              <a:spcAft>
                <a:spcPts val="0"/>
              </a:spcAft>
              <a:buNone/>
            </a:pPr>
            <a:r>
              <a:rPr lang="en" sz="2400">
                <a:solidFill>
                  <a:srgbClr val="000000"/>
                </a:solidFill>
                <a:latin typeface="Arial"/>
                <a:ea typeface="Arial"/>
                <a:cs typeface="Arial"/>
                <a:sym typeface="Arial"/>
              </a:rPr>
              <a:t>So there is sufficient evidence to claim that at least one mean weight does not equal among the 4 clubs (Arsenal, Chelsea, FC Barcelona and Juventus)</a:t>
            </a:r>
            <a:endParaRPr sz="2400">
              <a:solidFill>
                <a:srgbClr val="000000"/>
              </a:solidFill>
              <a:latin typeface="Arial"/>
              <a:ea typeface="Arial"/>
              <a:cs typeface="Arial"/>
              <a:sym typeface="Arial"/>
            </a:endParaRPr>
          </a:p>
          <a:p>
            <a:pPr marL="0" lvl="0" indent="0" algn="ctr" rtl="0">
              <a:spcBef>
                <a:spcPts val="1600"/>
              </a:spcBef>
              <a:spcAft>
                <a:spcPts val="0"/>
              </a:spcAft>
              <a:buNone/>
            </a:pPr>
            <a:endParaRPr sz="2400">
              <a:solidFill>
                <a:srgbClr val="000000"/>
              </a:solidFill>
              <a:latin typeface="Arial"/>
              <a:ea typeface="Arial"/>
              <a:cs typeface="Arial"/>
              <a:sym typeface="Arial"/>
            </a:endParaRPr>
          </a:p>
          <a:p>
            <a:pPr marL="457200" lvl="0" indent="0" algn="l" rtl="0">
              <a:spcBef>
                <a:spcPts val="1600"/>
              </a:spcBef>
              <a:spcAft>
                <a:spcPts val="1600"/>
              </a:spcAft>
              <a:buNone/>
            </a:pPr>
            <a:endParaRPr sz="2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4"/>
          <p:cNvSpPr txBox="1">
            <a:spLocks noGrp="1"/>
          </p:cNvSpPr>
          <p:nvPr>
            <p:ph type="title"/>
          </p:nvPr>
        </p:nvSpPr>
        <p:spPr>
          <a:xfrm>
            <a:off x="775550" y="4178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4</a:t>
            </a:r>
            <a:endParaRPr/>
          </a:p>
        </p:txBody>
      </p:sp>
      <p:sp>
        <p:nvSpPr>
          <p:cNvPr id="288" name="Google Shape;288;p34"/>
          <p:cNvSpPr txBox="1">
            <a:spLocks noGrp="1"/>
          </p:cNvSpPr>
          <p:nvPr>
            <p:ph type="body" idx="1"/>
          </p:nvPr>
        </p:nvSpPr>
        <p:spPr>
          <a:xfrm>
            <a:off x="819150" y="881950"/>
            <a:ext cx="7505700" cy="4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Generalized Linear Model</a:t>
            </a:r>
            <a:endParaRPr sz="2000"/>
          </a:p>
          <a:p>
            <a:pPr marL="0" lvl="0" indent="0" algn="l" rtl="0">
              <a:spcBef>
                <a:spcPts val="1600"/>
              </a:spcBef>
              <a:spcAft>
                <a:spcPts val="0"/>
              </a:spcAft>
              <a:buNone/>
            </a:pPr>
            <a:endParaRPr sz="110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800"/>
          </a:p>
          <a:p>
            <a:pPr marL="0" lvl="0" indent="0" algn="l" rtl="0">
              <a:spcBef>
                <a:spcPts val="1600"/>
              </a:spcBef>
              <a:spcAft>
                <a:spcPts val="1600"/>
              </a:spcAft>
              <a:buNone/>
            </a:pPr>
            <a:endParaRPr/>
          </a:p>
        </p:txBody>
      </p:sp>
      <p:sp>
        <p:nvSpPr>
          <p:cNvPr id="289" name="Google Shape;289;p34"/>
          <p:cNvSpPr/>
          <p:nvPr/>
        </p:nvSpPr>
        <p:spPr>
          <a:xfrm>
            <a:off x="519525" y="1372450"/>
            <a:ext cx="8196600" cy="32898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290" name="Google Shape;290;p34"/>
          <p:cNvSpPr txBox="1"/>
          <p:nvPr/>
        </p:nvSpPr>
        <p:spPr>
          <a:xfrm>
            <a:off x="543525" y="1470025"/>
            <a:ext cx="8148600" cy="377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a:t>For the Generalized Linear Model test we tested if the Wages are dependent on zones of origin or preferred foot at alpha level .1</a:t>
            </a:r>
            <a:endParaRPr sz="1800"/>
          </a:p>
          <a:p>
            <a:pPr marL="0" lvl="0" indent="0" algn="ctr" rtl="0">
              <a:lnSpc>
                <a:spcPct val="200000"/>
              </a:lnSpc>
              <a:spcBef>
                <a:spcPts val="1600"/>
              </a:spcBef>
              <a:spcAft>
                <a:spcPts val="0"/>
              </a:spcAft>
              <a:buNone/>
            </a:pPr>
            <a:r>
              <a:rPr lang="en" sz="1800"/>
              <a:t>Ho = Wages of the players are independent on their zone of origin and their preferred foot</a:t>
            </a:r>
            <a:endParaRPr sz="1800"/>
          </a:p>
          <a:p>
            <a:pPr marL="0" lvl="0" indent="0" algn="ctr" rtl="0">
              <a:lnSpc>
                <a:spcPct val="200000"/>
              </a:lnSpc>
              <a:spcBef>
                <a:spcPts val="0"/>
              </a:spcBef>
              <a:spcAft>
                <a:spcPts val="0"/>
              </a:spcAft>
              <a:buNone/>
            </a:pPr>
            <a:r>
              <a:rPr lang="en" sz="1800"/>
              <a:t>Ha =  Wages of the players are dependent on their zone of origin and their preferred foot</a:t>
            </a:r>
            <a:endParaRPr sz="1800"/>
          </a:p>
          <a:p>
            <a:pPr marL="0" lvl="0" indent="0" algn="l" rtl="0">
              <a:lnSpc>
                <a:spcPct val="115000"/>
              </a:lnSpc>
              <a:spcBef>
                <a:spcPts val="0"/>
              </a:spcBef>
              <a:spcAft>
                <a:spcPts val="0"/>
              </a:spcAft>
              <a:buNone/>
            </a:pP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1600"/>
              </a:spcAft>
              <a:buNone/>
            </a:pPr>
            <a:endParaRPr sz="1800">
              <a:solidFill>
                <a:schemeClr val="dk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p35"/>
          <p:cNvPicPr preferRelativeResize="0"/>
          <p:nvPr/>
        </p:nvPicPr>
        <p:blipFill>
          <a:blip r:embed="rId3">
            <a:alphaModFix/>
          </a:blip>
          <a:stretch>
            <a:fillRect/>
          </a:stretch>
        </p:blipFill>
        <p:spPr>
          <a:xfrm>
            <a:off x="453425" y="299400"/>
            <a:ext cx="7934874" cy="4355775"/>
          </a:xfrm>
          <a:prstGeom prst="rect">
            <a:avLst/>
          </a:prstGeom>
          <a:noFill/>
          <a:ln>
            <a:noFill/>
          </a:ln>
        </p:spPr>
      </p:pic>
      <p:sp>
        <p:nvSpPr>
          <p:cNvPr id="296" name="Google Shape;296;p35"/>
          <p:cNvSpPr/>
          <p:nvPr/>
        </p:nvSpPr>
        <p:spPr>
          <a:xfrm>
            <a:off x="6657400" y="1823400"/>
            <a:ext cx="1523100" cy="97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a:spLocks noGrp="1"/>
          </p:cNvSpPr>
          <p:nvPr>
            <p:ph type="title"/>
          </p:nvPr>
        </p:nvSpPr>
        <p:spPr>
          <a:xfrm>
            <a:off x="388425" y="2633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302" name="Google Shape;302;p36"/>
          <p:cNvSpPr/>
          <p:nvPr/>
        </p:nvSpPr>
        <p:spPr>
          <a:xfrm>
            <a:off x="473700" y="803175"/>
            <a:ext cx="8196600" cy="40482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03" name="Google Shape;303;p36"/>
          <p:cNvSpPr txBox="1">
            <a:spLocks noGrp="1"/>
          </p:cNvSpPr>
          <p:nvPr>
            <p:ph type="body" idx="1"/>
          </p:nvPr>
        </p:nvSpPr>
        <p:spPr>
          <a:xfrm>
            <a:off x="681150" y="803175"/>
            <a:ext cx="7781700" cy="40002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400">
                <a:solidFill>
                  <a:srgbClr val="000000"/>
                </a:solidFill>
                <a:latin typeface="Arial"/>
                <a:ea typeface="Arial"/>
                <a:cs typeface="Arial"/>
                <a:sym typeface="Arial"/>
              </a:rPr>
              <a:t>Our conclusion is to reject the null hypothesis in favor of the alternative for zone, meaning that wage is dependent on zone</a:t>
            </a:r>
            <a:endParaRPr sz="2400">
              <a:solidFill>
                <a:srgbClr val="000000"/>
              </a:solidFill>
              <a:latin typeface="Arial"/>
              <a:ea typeface="Arial"/>
              <a:cs typeface="Arial"/>
              <a:sym typeface="Arial"/>
            </a:endParaRPr>
          </a:p>
          <a:p>
            <a:pPr marL="457200" lvl="0" indent="0" algn="ctr" rtl="0">
              <a:spcBef>
                <a:spcPts val="1600"/>
              </a:spcBef>
              <a:spcAft>
                <a:spcPts val="0"/>
              </a:spcAft>
              <a:buNone/>
            </a:pPr>
            <a:r>
              <a:rPr lang="en" sz="2400">
                <a:solidFill>
                  <a:srgbClr val="000000"/>
                </a:solidFill>
                <a:latin typeface="Arial"/>
                <a:ea typeface="Arial"/>
                <a:cs typeface="Arial"/>
                <a:sym typeface="Arial"/>
              </a:rPr>
              <a:t>but we will fail to reject the null hypothesis for preferred foot, claiming that the wage does not depend on the preferred foot of the player</a:t>
            </a:r>
            <a:endParaRPr sz="2400">
              <a:solidFill>
                <a:srgbClr val="000000"/>
              </a:solidFill>
              <a:latin typeface="Arial"/>
              <a:ea typeface="Arial"/>
              <a:cs typeface="Arial"/>
              <a:sym typeface="Arial"/>
            </a:endParaRPr>
          </a:p>
          <a:p>
            <a:pPr marL="457200" lvl="0" indent="0" algn="ctr" rtl="0">
              <a:spcBef>
                <a:spcPts val="1600"/>
              </a:spcBef>
              <a:spcAft>
                <a:spcPts val="0"/>
              </a:spcAft>
              <a:buNone/>
            </a:pPr>
            <a:r>
              <a:rPr lang="en" sz="2400">
                <a:solidFill>
                  <a:srgbClr val="000000"/>
                </a:solidFill>
                <a:latin typeface="Arial"/>
                <a:ea typeface="Arial"/>
                <a:cs typeface="Arial"/>
                <a:sym typeface="Arial"/>
              </a:rPr>
              <a:t>Zone: 0.0681 &lt; .1</a:t>
            </a:r>
            <a:endParaRPr sz="2400">
              <a:solidFill>
                <a:srgbClr val="000000"/>
              </a:solidFill>
              <a:latin typeface="Arial"/>
              <a:ea typeface="Arial"/>
              <a:cs typeface="Arial"/>
              <a:sym typeface="Arial"/>
            </a:endParaRPr>
          </a:p>
          <a:p>
            <a:pPr marL="457200" lvl="0" indent="0" algn="ctr" rtl="0">
              <a:spcBef>
                <a:spcPts val="1600"/>
              </a:spcBef>
              <a:spcAft>
                <a:spcPts val="0"/>
              </a:spcAft>
              <a:buNone/>
            </a:pPr>
            <a:r>
              <a:rPr lang="en" sz="2400">
                <a:solidFill>
                  <a:srgbClr val="000000"/>
                </a:solidFill>
                <a:latin typeface="Arial"/>
                <a:ea typeface="Arial"/>
                <a:cs typeface="Arial"/>
                <a:sym typeface="Arial"/>
              </a:rPr>
              <a:t>Preferred Foot: 0.4818 &gt; .1</a:t>
            </a:r>
            <a:endParaRPr sz="2400">
              <a:solidFill>
                <a:srgbClr val="000000"/>
              </a:solidFill>
              <a:latin typeface="Arial"/>
              <a:ea typeface="Arial"/>
              <a:cs typeface="Arial"/>
              <a:sym typeface="Arial"/>
            </a:endParaRPr>
          </a:p>
          <a:p>
            <a:pPr marL="457200" lvl="0" indent="0" algn="ctr" rtl="0">
              <a:spcBef>
                <a:spcPts val="1600"/>
              </a:spcBef>
              <a:spcAft>
                <a:spcPts val="0"/>
              </a:spcAft>
              <a:buNone/>
            </a:pPr>
            <a:endParaRPr sz="2400">
              <a:solidFill>
                <a:srgbClr val="000000"/>
              </a:solidFill>
              <a:latin typeface="Arial"/>
              <a:ea typeface="Arial"/>
              <a:cs typeface="Arial"/>
              <a:sym typeface="Arial"/>
            </a:endParaRPr>
          </a:p>
          <a:p>
            <a:pPr marL="457200" lvl="0" indent="0" algn="l" rtl="0">
              <a:spcBef>
                <a:spcPts val="1600"/>
              </a:spcBef>
              <a:spcAft>
                <a:spcPts val="1600"/>
              </a:spcAft>
              <a:buNone/>
            </a:pPr>
            <a:endParaRPr sz="24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7"/>
          <p:cNvSpPr txBox="1">
            <a:spLocks noGrp="1"/>
          </p:cNvSpPr>
          <p:nvPr>
            <p:ph type="title"/>
          </p:nvPr>
        </p:nvSpPr>
        <p:spPr>
          <a:xfrm>
            <a:off x="696000" y="2986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5</a:t>
            </a:r>
            <a:endParaRPr/>
          </a:p>
        </p:txBody>
      </p:sp>
      <p:sp>
        <p:nvSpPr>
          <p:cNvPr id="309" name="Google Shape;309;p37"/>
          <p:cNvSpPr txBox="1">
            <a:spLocks noGrp="1"/>
          </p:cNvSpPr>
          <p:nvPr>
            <p:ph type="body" idx="1"/>
          </p:nvPr>
        </p:nvSpPr>
        <p:spPr>
          <a:xfrm>
            <a:off x="819150" y="762750"/>
            <a:ext cx="7505700" cy="49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Generalized Linear Model</a:t>
            </a:r>
            <a:endParaRPr sz="2000"/>
          </a:p>
          <a:p>
            <a:pPr marL="0" lvl="0" indent="0" algn="l" rtl="0">
              <a:spcBef>
                <a:spcPts val="1600"/>
              </a:spcBef>
              <a:spcAft>
                <a:spcPts val="0"/>
              </a:spcAft>
              <a:buNone/>
            </a:pPr>
            <a:endParaRPr sz="110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0"/>
              </a:spcAft>
              <a:buNone/>
            </a:pPr>
            <a:endParaRPr sz="1800"/>
          </a:p>
          <a:p>
            <a:pPr marL="0" lvl="0" indent="0" algn="l" rtl="0">
              <a:spcBef>
                <a:spcPts val="1600"/>
              </a:spcBef>
              <a:spcAft>
                <a:spcPts val="1600"/>
              </a:spcAft>
              <a:buNone/>
            </a:pPr>
            <a:endParaRPr/>
          </a:p>
        </p:txBody>
      </p:sp>
      <p:sp>
        <p:nvSpPr>
          <p:cNvPr id="310" name="Google Shape;310;p37"/>
          <p:cNvSpPr/>
          <p:nvPr/>
        </p:nvSpPr>
        <p:spPr>
          <a:xfrm>
            <a:off x="473700" y="1253250"/>
            <a:ext cx="8196600" cy="35565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11" name="Google Shape;311;p37"/>
          <p:cNvSpPr txBox="1"/>
          <p:nvPr/>
        </p:nvSpPr>
        <p:spPr>
          <a:xfrm>
            <a:off x="500100" y="1253250"/>
            <a:ext cx="8143800" cy="3436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200"/>
              <a:t>We ran the GLM distribution test on the same set of data with random missing values. For the test, 20% of the player wages values were set to “NA.” The missing values were randomly selected.</a:t>
            </a:r>
            <a:endParaRPr sz="2200"/>
          </a:p>
          <a:p>
            <a:pPr marL="0" lvl="0" indent="0" algn="ctr" rtl="0">
              <a:lnSpc>
                <a:spcPct val="115000"/>
              </a:lnSpc>
              <a:spcBef>
                <a:spcPts val="0"/>
              </a:spcBef>
              <a:spcAft>
                <a:spcPts val="0"/>
              </a:spcAft>
              <a:buNone/>
            </a:pPr>
            <a:endParaRPr sz="2200"/>
          </a:p>
          <a:p>
            <a:pPr marL="0" lvl="0" indent="0" algn="ctr" rtl="0">
              <a:lnSpc>
                <a:spcPct val="115000"/>
              </a:lnSpc>
              <a:spcBef>
                <a:spcPts val="0"/>
              </a:spcBef>
              <a:spcAft>
                <a:spcPts val="0"/>
              </a:spcAft>
              <a:buNone/>
            </a:pPr>
            <a:r>
              <a:rPr lang="en" sz="2200"/>
              <a:t>Ho = Wages of the players are independent on their zone of origin and their preferred foot</a:t>
            </a:r>
            <a:endParaRPr sz="2200"/>
          </a:p>
          <a:p>
            <a:pPr marL="0" lvl="0" indent="0" algn="ctr" rtl="0">
              <a:lnSpc>
                <a:spcPct val="115000"/>
              </a:lnSpc>
              <a:spcBef>
                <a:spcPts val="0"/>
              </a:spcBef>
              <a:spcAft>
                <a:spcPts val="0"/>
              </a:spcAft>
              <a:buNone/>
            </a:pPr>
            <a:r>
              <a:rPr lang="en" sz="2200"/>
              <a:t>Ha =  Wages of the players are dependent on their zone of origin and their preferred foot</a:t>
            </a:r>
            <a:endParaRPr sz="2200"/>
          </a:p>
          <a:p>
            <a:pPr marL="0" lvl="0" indent="0" algn="ctr" rtl="0">
              <a:lnSpc>
                <a:spcPct val="115000"/>
              </a:lnSpc>
              <a:spcBef>
                <a:spcPts val="0"/>
              </a:spcBef>
              <a:spcAft>
                <a:spcPts val="0"/>
              </a:spcAft>
              <a:buNone/>
            </a:pPr>
            <a:endParaRPr sz="2200"/>
          </a:p>
          <a:p>
            <a:pPr marL="0" lvl="0" indent="0" algn="l" rtl="0">
              <a:lnSpc>
                <a:spcPct val="115000"/>
              </a:lnSpc>
              <a:spcBef>
                <a:spcPts val="0"/>
              </a:spcBef>
              <a:spcAft>
                <a:spcPts val="0"/>
              </a:spcAft>
              <a:buNone/>
            </a:pPr>
            <a:endParaRPr sz="1300">
              <a:solidFill>
                <a:schemeClr val="dk2"/>
              </a:solidFill>
              <a:latin typeface="Calibri"/>
              <a:ea typeface="Calibri"/>
              <a:cs typeface="Calibri"/>
              <a:sym typeface="Calibri"/>
            </a:endParaRPr>
          </a:p>
          <a:p>
            <a:pPr marL="0" lvl="0" indent="0" algn="l" rtl="0">
              <a:lnSpc>
                <a:spcPct val="115000"/>
              </a:lnSpc>
              <a:spcBef>
                <a:spcPts val="1600"/>
              </a:spcBef>
              <a:spcAft>
                <a:spcPts val="1600"/>
              </a:spcAft>
              <a:buNone/>
            </a:pPr>
            <a:endParaRPr sz="1800">
              <a:solidFill>
                <a:schemeClr val="dk2"/>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8"/>
          <p:cNvSpPr txBox="1">
            <a:spLocks noGrp="1"/>
          </p:cNvSpPr>
          <p:nvPr>
            <p:ph type="title"/>
          </p:nvPr>
        </p:nvSpPr>
        <p:spPr>
          <a:xfrm>
            <a:off x="185250" y="256700"/>
            <a:ext cx="87735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Replacing missing values &amp; Non-ignorable missing values</a:t>
            </a:r>
            <a:endParaRPr sz="2400"/>
          </a:p>
        </p:txBody>
      </p:sp>
      <p:sp>
        <p:nvSpPr>
          <p:cNvPr id="317" name="Google Shape;317;p38"/>
          <p:cNvSpPr/>
          <p:nvPr/>
        </p:nvSpPr>
        <p:spPr>
          <a:xfrm>
            <a:off x="401850" y="762200"/>
            <a:ext cx="8305800" cy="39927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18" name="Google Shape;318;p38"/>
          <p:cNvSpPr txBox="1">
            <a:spLocks noGrp="1"/>
          </p:cNvSpPr>
          <p:nvPr>
            <p:ph type="body" idx="1"/>
          </p:nvPr>
        </p:nvSpPr>
        <p:spPr>
          <a:xfrm>
            <a:off x="401850" y="848100"/>
            <a:ext cx="8176200" cy="4295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For our first test with missing values we decided to fill in all NA’s with the mean value of our wages</a:t>
            </a:r>
            <a:endParaRPr sz="1800">
              <a:solidFill>
                <a:srgbClr val="000000"/>
              </a:solidFill>
              <a:latin typeface="Arial"/>
              <a:ea typeface="Arial"/>
              <a:cs typeface="Arial"/>
              <a:sym typeface="Arial"/>
            </a:endParaRPr>
          </a:p>
          <a:p>
            <a:pPr marL="457200" lvl="0" indent="-342900" algn="l" rtl="0">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For the second test we replaced the missing values with the median value of the wages</a:t>
            </a:r>
            <a:endParaRPr sz="1800">
              <a:solidFill>
                <a:srgbClr val="000000"/>
              </a:solidFill>
              <a:latin typeface="Arial"/>
              <a:ea typeface="Arial"/>
              <a:cs typeface="Arial"/>
              <a:sym typeface="Arial"/>
            </a:endParaRPr>
          </a:p>
          <a:p>
            <a:pPr marL="457200" lvl="0" indent="-342900" algn="just" rtl="0">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When given non-ignorable missing data we cannot just replace the data with the mean or median. This non-ignorable missing data can change our whole conclusion, which makes the analysis extremely misleading.</a:t>
            </a:r>
            <a:endParaRPr sz="1800">
              <a:solidFill>
                <a:srgbClr val="000000"/>
              </a:solidFill>
              <a:latin typeface="Arial"/>
              <a:ea typeface="Arial"/>
              <a:cs typeface="Arial"/>
              <a:sym typeface="Arial"/>
            </a:endParaRPr>
          </a:p>
          <a:p>
            <a:pPr marL="457200" lvl="0" indent="-342900" algn="just" rtl="0">
              <a:lnSpc>
                <a:spcPct val="115000"/>
              </a:lnSpc>
              <a:spcBef>
                <a:spcPts val="0"/>
              </a:spcBef>
              <a:spcAft>
                <a:spcPts val="0"/>
              </a:spcAft>
              <a:buClr>
                <a:srgbClr val="000000"/>
              </a:buClr>
              <a:buSzPts val="1800"/>
              <a:buFont typeface="Arial"/>
              <a:buChar char="●"/>
            </a:pPr>
            <a:r>
              <a:rPr lang="en" sz="1800">
                <a:solidFill>
                  <a:srgbClr val="000000"/>
                </a:solidFill>
                <a:latin typeface="Arial"/>
                <a:ea typeface="Arial"/>
                <a:cs typeface="Arial"/>
                <a:sym typeface="Arial"/>
              </a:rPr>
              <a:t>One reason data might be missing in the wage column is because of insecurities of players with wages lower than that of their teammates/ competitors (if enough data of low wages is missing the data might appear normal when in reality it would be skewed)</a:t>
            </a:r>
            <a:endParaRPr sz="1800">
              <a:solidFill>
                <a:srgbClr val="000000"/>
              </a:solidFill>
              <a:latin typeface="Arial"/>
              <a:ea typeface="Arial"/>
              <a:cs typeface="Arial"/>
              <a:sym typeface="Arial"/>
            </a:endParaRPr>
          </a:p>
          <a:p>
            <a:pPr marL="457200" lvl="0" indent="0" algn="just" rtl="0">
              <a:lnSpc>
                <a:spcPct val="200000"/>
              </a:lnSpc>
              <a:spcBef>
                <a:spcPts val="0"/>
              </a:spcBef>
              <a:spcAft>
                <a:spcPts val="0"/>
              </a:spcAft>
              <a:buNone/>
            </a:pP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9"/>
          <p:cNvSpPr txBox="1"/>
          <p:nvPr/>
        </p:nvSpPr>
        <p:spPr>
          <a:xfrm>
            <a:off x="371725" y="284000"/>
            <a:ext cx="52971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Calibri"/>
                <a:ea typeface="Calibri"/>
                <a:cs typeface="Calibri"/>
                <a:sym typeface="Calibri"/>
              </a:rPr>
              <a:t>Replacing NA’s with mean of Wage</a:t>
            </a:r>
            <a:endParaRPr sz="2400">
              <a:solidFill>
                <a:schemeClr val="lt1"/>
              </a:solidFill>
              <a:latin typeface="Calibri"/>
              <a:ea typeface="Calibri"/>
              <a:cs typeface="Calibri"/>
              <a:sym typeface="Calibri"/>
            </a:endParaRPr>
          </a:p>
        </p:txBody>
      </p:sp>
      <p:pic>
        <p:nvPicPr>
          <p:cNvPr id="324" name="Google Shape;324;p39"/>
          <p:cNvPicPr preferRelativeResize="0"/>
          <p:nvPr/>
        </p:nvPicPr>
        <p:blipFill>
          <a:blip r:embed="rId3">
            <a:alphaModFix/>
          </a:blip>
          <a:stretch>
            <a:fillRect/>
          </a:stretch>
        </p:blipFill>
        <p:spPr>
          <a:xfrm>
            <a:off x="371725" y="815325"/>
            <a:ext cx="8160301" cy="3901375"/>
          </a:xfrm>
          <a:prstGeom prst="rect">
            <a:avLst/>
          </a:prstGeom>
          <a:noFill/>
          <a:ln>
            <a:noFill/>
          </a:ln>
        </p:spPr>
      </p:pic>
      <p:sp>
        <p:nvSpPr>
          <p:cNvPr id="325" name="Google Shape;325;p39"/>
          <p:cNvSpPr/>
          <p:nvPr/>
        </p:nvSpPr>
        <p:spPr>
          <a:xfrm>
            <a:off x="6696450" y="2095650"/>
            <a:ext cx="1691700" cy="95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0"/>
          <p:cNvSpPr txBox="1"/>
          <p:nvPr/>
        </p:nvSpPr>
        <p:spPr>
          <a:xfrm>
            <a:off x="319200" y="318050"/>
            <a:ext cx="52971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lt1"/>
                </a:solidFill>
                <a:latin typeface="Calibri"/>
                <a:ea typeface="Calibri"/>
                <a:cs typeface="Calibri"/>
                <a:sym typeface="Calibri"/>
              </a:rPr>
              <a:t>Replacing NA’s with Median of Wage</a:t>
            </a:r>
            <a:endParaRPr sz="2400">
              <a:solidFill>
                <a:schemeClr val="lt1"/>
              </a:solidFill>
              <a:latin typeface="Calibri"/>
              <a:ea typeface="Calibri"/>
              <a:cs typeface="Calibri"/>
              <a:sym typeface="Calibri"/>
            </a:endParaRPr>
          </a:p>
        </p:txBody>
      </p:sp>
      <p:pic>
        <p:nvPicPr>
          <p:cNvPr id="331" name="Google Shape;331;p40"/>
          <p:cNvPicPr preferRelativeResize="0"/>
          <p:nvPr/>
        </p:nvPicPr>
        <p:blipFill>
          <a:blip r:embed="rId3">
            <a:alphaModFix/>
          </a:blip>
          <a:stretch>
            <a:fillRect/>
          </a:stretch>
        </p:blipFill>
        <p:spPr>
          <a:xfrm>
            <a:off x="441575" y="848100"/>
            <a:ext cx="8260849" cy="4061925"/>
          </a:xfrm>
          <a:prstGeom prst="rect">
            <a:avLst/>
          </a:prstGeom>
          <a:noFill/>
          <a:ln>
            <a:noFill/>
          </a:ln>
        </p:spPr>
      </p:pic>
      <p:sp>
        <p:nvSpPr>
          <p:cNvPr id="332" name="Google Shape;332;p40"/>
          <p:cNvSpPr/>
          <p:nvPr/>
        </p:nvSpPr>
        <p:spPr>
          <a:xfrm>
            <a:off x="6530650" y="2229150"/>
            <a:ext cx="1537800" cy="952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000000"/>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1"/>
          <p:cNvSpPr txBox="1"/>
          <p:nvPr/>
        </p:nvSpPr>
        <p:spPr>
          <a:xfrm>
            <a:off x="459075" y="309175"/>
            <a:ext cx="3000000" cy="64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Nunito"/>
                <a:ea typeface="Nunito"/>
                <a:cs typeface="Nunito"/>
                <a:sym typeface="Nunito"/>
              </a:rPr>
              <a:t>Conclusion</a:t>
            </a:r>
            <a:endParaRPr sz="3000">
              <a:solidFill>
                <a:schemeClr val="lt1"/>
              </a:solidFill>
              <a:latin typeface="Nunito"/>
              <a:ea typeface="Nunito"/>
              <a:cs typeface="Nunito"/>
              <a:sym typeface="Nunito"/>
            </a:endParaRPr>
          </a:p>
        </p:txBody>
      </p:sp>
      <p:sp>
        <p:nvSpPr>
          <p:cNvPr id="338" name="Google Shape;338;p41"/>
          <p:cNvSpPr/>
          <p:nvPr/>
        </p:nvSpPr>
        <p:spPr>
          <a:xfrm>
            <a:off x="616275" y="829750"/>
            <a:ext cx="8196600" cy="40482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339" name="Google Shape;339;p41"/>
          <p:cNvSpPr txBox="1">
            <a:spLocks noGrp="1"/>
          </p:cNvSpPr>
          <p:nvPr>
            <p:ph type="body" idx="1"/>
          </p:nvPr>
        </p:nvSpPr>
        <p:spPr>
          <a:xfrm>
            <a:off x="616275" y="923800"/>
            <a:ext cx="7781700" cy="3860100"/>
          </a:xfrm>
          <a:prstGeom prst="rect">
            <a:avLst/>
          </a:prstGeom>
        </p:spPr>
        <p:txBody>
          <a:bodyPr spcFirstLastPara="1" wrap="square" lIns="91425" tIns="91425" rIns="91425" bIns="91425" anchor="t" anchorCtr="0">
            <a:noAutofit/>
          </a:bodyPr>
          <a:lstStyle/>
          <a:p>
            <a:pPr marL="457200" lvl="0" indent="0" algn="ctr" rtl="0">
              <a:spcBef>
                <a:spcPts val="0"/>
              </a:spcBef>
              <a:spcAft>
                <a:spcPts val="0"/>
              </a:spcAft>
              <a:buNone/>
            </a:pPr>
            <a:r>
              <a:rPr lang="en" sz="2200">
                <a:solidFill>
                  <a:srgbClr val="000000"/>
                </a:solidFill>
                <a:latin typeface="Arial"/>
                <a:ea typeface="Arial"/>
                <a:cs typeface="Arial"/>
                <a:sym typeface="Arial"/>
              </a:rPr>
              <a:t>Our conclusion for both is to reject the null hypothesis in favor of the alternative for zone, meaning that wage is dependent on zone but again we will fail to reject the null hypothesis for both mean and median on preferred foot, claiming that the Wage does not depend on the preferred foot of the player. This is the same conclusion as we saw with the original GLM but the zone p-value has decreased significantly in both mean and median and the preferred foot value has about doubled in both. </a:t>
            </a:r>
            <a:endParaRPr sz="2200">
              <a:solidFill>
                <a:srgbClr val="000000"/>
              </a:solidFill>
              <a:latin typeface="Arial"/>
              <a:ea typeface="Arial"/>
              <a:cs typeface="Arial"/>
              <a:sym typeface="Arial"/>
            </a:endParaRPr>
          </a:p>
          <a:p>
            <a:pPr marL="457200" lvl="0" indent="0" algn="ctr" rtl="0">
              <a:spcBef>
                <a:spcPts val="1600"/>
              </a:spcBef>
              <a:spcAft>
                <a:spcPts val="0"/>
              </a:spcAft>
              <a:buNone/>
            </a:pPr>
            <a:endParaRPr sz="2400">
              <a:solidFill>
                <a:srgbClr val="000000"/>
              </a:solidFill>
              <a:latin typeface="Arial"/>
              <a:ea typeface="Arial"/>
              <a:cs typeface="Arial"/>
              <a:sym typeface="Arial"/>
            </a:endParaRPr>
          </a:p>
          <a:p>
            <a:pPr marL="457200" lvl="0" indent="0" algn="l" rtl="0">
              <a:spcBef>
                <a:spcPts val="1600"/>
              </a:spcBef>
              <a:spcAft>
                <a:spcPts val="1600"/>
              </a:spcAft>
              <a:buNone/>
            </a:pPr>
            <a:endParaRPr sz="2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title"/>
          </p:nvPr>
        </p:nvSpPr>
        <p:spPr>
          <a:xfrm>
            <a:off x="568625" y="35307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Hypothesis 1</a:t>
            </a:r>
            <a:endParaRPr/>
          </a:p>
        </p:txBody>
      </p:sp>
      <p:sp>
        <p:nvSpPr>
          <p:cNvPr id="142" name="Google Shape;142;p15"/>
          <p:cNvSpPr txBox="1">
            <a:spLocks noGrp="1"/>
          </p:cNvSpPr>
          <p:nvPr>
            <p:ph type="body" idx="1"/>
          </p:nvPr>
        </p:nvSpPr>
        <p:spPr>
          <a:xfrm>
            <a:off x="819150" y="1610275"/>
            <a:ext cx="7505700" cy="2828400"/>
          </a:xfrm>
          <a:prstGeom prst="rect">
            <a:avLst/>
          </a:prstGeom>
        </p:spPr>
        <p:txBody>
          <a:bodyPr spcFirstLastPara="1" wrap="square" lIns="91425" tIns="91425" rIns="91425" bIns="91425" anchor="t" anchorCtr="0">
            <a:noAutofit/>
          </a:bodyPr>
          <a:lstStyle/>
          <a:p>
            <a:pPr marL="0" lvl="0" indent="457200" algn="ctr" rtl="0">
              <a:spcBef>
                <a:spcPts val="0"/>
              </a:spcBef>
              <a:spcAft>
                <a:spcPts val="0"/>
              </a:spcAft>
              <a:buNone/>
            </a:pPr>
            <a:r>
              <a:rPr lang="en" sz="2400">
                <a:solidFill>
                  <a:srgbClr val="000000"/>
                </a:solidFill>
              </a:rPr>
              <a:t>For our first test thought it would be interesting to test the hypothesis that Manchester United players mean wage is greater than that of all other club players.</a:t>
            </a:r>
            <a:endParaRPr sz="2400">
              <a:solidFill>
                <a:srgbClr val="000000"/>
              </a:solidFill>
            </a:endParaRPr>
          </a:p>
          <a:p>
            <a:pPr marL="0" lvl="0" indent="0" algn="ctr" rtl="0">
              <a:spcBef>
                <a:spcPts val="1600"/>
              </a:spcBef>
              <a:spcAft>
                <a:spcPts val="0"/>
              </a:spcAft>
              <a:buNone/>
            </a:pPr>
            <a:r>
              <a:rPr lang="en" sz="2400">
                <a:solidFill>
                  <a:srgbClr val="000000"/>
                </a:solidFill>
                <a:latin typeface="Arial"/>
                <a:ea typeface="Arial"/>
                <a:cs typeface="Arial"/>
                <a:sym typeface="Arial"/>
              </a:rPr>
              <a:t>H</a:t>
            </a:r>
            <a:r>
              <a:rPr lang="en" sz="2400" baseline="-25000">
                <a:solidFill>
                  <a:srgbClr val="000000"/>
                </a:solidFill>
                <a:latin typeface="Arial"/>
                <a:ea typeface="Arial"/>
                <a:cs typeface="Arial"/>
                <a:sym typeface="Arial"/>
              </a:rPr>
              <a:t>0</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MAN </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ALL</a:t>
            </a:r>
            <a:endParaRPr sz="240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r>
              <a:rPr lang="en" sz="2400">
                <a:solidFill>
                  <a:srgbClr val="000000"/>
                </a:solidFill>
                <a:latin typeface="Arial"/>
                <a:ea typeface="Arial"/>
                <a:cs typeface="Arial"/>
                <a:sym typeface="Arial"/>
              </a:rPr>
              <a:t>H</a:t>
            </a:r>
            <a:r>
              <a:rPr lang="en" sz="2400" baseline="-25000">
                <a:solidFill>
                  <a:srgbClr val="000000"/>
                </a:solidFill>
                <a:latin typeface="Arial"/>
                <a:ea typeface="Arial"/>
                <a:cs typeface="Arial"/>
                <a:sym typeface="Arial"/>
              </a:rPr>
              <a:t>a</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MAN</a:t>
            </a:r>
            <a:r>
              <a:rPr lang="en" sz="2400">
                <a:solidFill>
                  <a:srgbClr val="000000"/>
                </a:solidFill>
                <a:latin typeface="Arial"/>
                <a:ea typeface="Arial"/>
                <a:cs typeface="Arial"/>
                <a:sym typeface="Arial"/>
              </a:rPr>
              <a:t>&gt; μ</a:t>
            </a:r>
            <a:r>
              <a:rPr lang="en" sz="2400" baseline="-25000">
                <a:solidFill>
                  <a:srgbClr val="000000"/>
                </a:solidFill>
                <a:latin typeface="Arial"/>
                <a:ea typeface="Arial"/>
                <a:cs typeface="Arial"/>
                <a:sym typeface="Arial"/>
              </a:rPr>
              <a:t>ALL</a:t>
            </a:r>
            <a:endParaRPr sz="2400">
              <a:solidFill>
                <a:srgbClr val="000000"/>
              </a:solidFill>
              <a:latin typeface="Arial"/>
              <a:ea typeface="Arial"/>
              <a:cs typeface="Arial"/>
              <a:sym typeface="Arial"/>
            </a:endParaRPr>
          </a:p>
          <a:p>
            <a:pPr marL="0" lvl="0" indent="0" algn="l" rtl="0">
              <a:spcBef>
                <a:spcPts val="0"/>
              </a:spcBef>
              <a:spcAft>
                <a:spcPts val="1600"/>
              </a:spcAft>
              <a:buNone/>
            </a:pPr>
            <a:endParaRPr/>
          </a:p>
        </p:txBody>
      </p:sp>
      <p:sp>
        <p:nvSpPr>
          <p:cNvPr id="143" name="Google Shape;143;p15"/>
          <p:cNvSpPr txBox="1"/>
          <p:nvPr/>
        </p:nvSpPr>
        <p:spPr>
          <a:xfrm>
            <a:off x="889400" y="959075"/>
            <a:ext cx="43044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Student's T test </a:t>
            </a:r>
            <a:endParaRPr sz="20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2"/>
          <p:cNvSpPr txBox="1"/>
          <p:nvPr/>
        </p:nvSpPr>
        <p:spPr>
          <a:xfrm>
            <a:off x="186850" y="271650"/>
            <a:ext cx="4319100" cy="46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install.packages("caret")</a:t>
            </a:r>
            <a:endParaRPr sz="1000"/>
          </a:p>
          <a:p>
            <a:pPr marL="0" lvl="0" indent="0" algn="l" rtl="0">
              <a:spcBef>
                <a:spcPts val="0"/>
              </a:spcBef>
              <a:spcAft>
                <a:spcPts val="0"/>
              </a:spcAft>
              <a:buNone/>
            </a:pPr>
            <a:r>
              <a:rPr lang="en" sz="1000"/>
              <a:t>install.packages("datatable")</a:t>
            </a:r>
            <a:endParaRPr sz="1000"/>
          </a:p>
          <a:p>
            <a:pPr marL="0" lvl="0" indent="0" algn="l" rtl="0">
              <a:spcBef>
                <a:spcPts val="0"/>
              </a:spcBef>
              <a:spcAft>
                <a:spcPts val="0"/>
              </a:spcAft>
              <a:buNone/>
            </a:pPr>
            <a:r>
              <a:rPr lang="en" sz="1000"/>
              <a:t>install.packages("mltools")</a:t>
            </a:r>
            <a:endParaRPr sz="1000"/>
          </a:p>
          <a:p>
            <a:pPr marL="0" lvl="0" indent="0" algn="l" rtl="0">
              <a:spcBef>
                <a:spcPts val="0"/>
              </a:spcBef>
              <a:spcAft>
                <a:spcPts val="0"/>
              </a:spcAft>
              <a:buNone/>
            </a:pPr>
            <a:r>
              <a:rPr lang="en" sz="1000"/>
              <a:t>install.packages("Hmisc")</a:t>
            </a:r>
            <a:endParaRPr sz="1000"/>
          </a:p>
          <a:p>
            <a:pPr marL="0" lvl="0" indent="0" algn="l" rtl="0">
              <a:spcBef>
                <a:spcPts val="0"/>
              </a:spcBef>
              <a:spcAft>
                <a:spcPts val="0"/>
              </a:spcAft>
              <a:buNone/>
            </a:pPr>
            <a:r>
              <a:rPr lang="en" sz="1000"/>
              <a:t>install.packages("ggplot2")</a:t>
            </a:r>
            <a:endParaRPr sz="1000"/>
          </a:p>
          <a:p>
            <a:pPr marL="0" lvl="0" indent="0" algn="l" rtl="0">
              <a:spcBef>
                <a:spcPts val="0"/>
              </a:spcBef>
              <a:spcAft>
                <a:spcPts val="0"/>
              </a:spcAft>
              <a:buNone/>
            </a:pPr>
            <a:r>
              <a:rPr lang="en" sz="1000"/>
              <a:t>library(caret)</a:t>
            </a:r>
            <a:endParaRPr sz="1000"/>
          </a:p>
          <a:p>
            <a:pPr marL="0" lvl="0" indent="0" algn="l" rtl="0">
              <a:spcBef>
                <a:spcPts val="0"/>
              </a:spcBef>
              <a:spcAft>
                <a:spcPts val="0"/>
              </a:spcAft>
              <a:buNone/>
            </a:pPr>
            <a:r>
              <a:rPr lang="en" sz="1000"/>
              <a:t>library(data.table)</a:t>
            </a:r>
            <a:endParaRPr sz="1000"/>
          </a:p>
          <a:p>
            <a:pPr marL="0" lvl="0" indent="0" algn="l" rtl="0">
              <a:spcBef>
                <a:spcPts val="0"/>
              </a:spcBef>
              <a:spcAft>
                <a:spcPts val="0"/>
              </a:spcAft>
              <a:buNone/>
            </a:pPr>
            <a:r>
              <a:rPr lang="en" sz="1000"/>
              <a:t>library(mltools)</a:t>
            </a:r>
            <a:endParaRPr sz="1000"/>
          </a:p>
          <a:p>
            <a:pPr marL="0" lvl="0" indent="0" algn="l" rtl="0">
              <a:spcBef>
                <a:spcPts val="0"/>
              </a:spcBef>
              <a:spcAft>
                <a:spcPts val="0"/>
              </a:spcAft>
              <a:buNone/>
            </a:pPr>
            <a:r>
              <a:rPr lang="en" sz="1000"/>
              <a:t>library(Hmisc)</a:t>
            </a:r>
            <a:endParaRPr sz="1000"/>
          </a:p>
          <a:p>
            <a:pPr marL="0" lvl="0" indent="0" algn="l" rtl="0">
              <a:spcBef>
                <a:spcPts val="0"/>
              </a:spcBef>
              <a:spcAft>
                <a:spcPts val="0"/>
              </a:spcAft>
              <a:buNone/>
            </a:pPr>
            <a:r>
              <a:rPr lang="en" sz="1000"/>
              <a:t>library(ggplot2)</a:t>
            </a:r>
            <a:endParaRPr sz="1000"/>
          </a:p>
          <a:p>
            <a:pPr marL="0" lvl="0" indent="0" algn="l" rtl="0">
              <a:spcBef>
                <a:spcPts val="0"/>
              </a:spcBef>
              <a:spcAft>
                <a:spcPts val="0"/>
              </a:spcAft>
              <a:buNone/>
            </a:pPr>
            <a:r>
              <a:rPr lang="en" sz="1000"/>
              <a:t>ams572_2 &lt;- read.csv("./Desktop/AMS 572 FINAL CODE 2.csv", header =TRUE)</a:t>
            </a:r>
            <a:endParaRPr sz="1000"/>
          </a:p>
          <a:p>
            <a:pPr marL="0" lvl="0" indent="0" algn="l" rtl="0">
              <a:spcBef>
                <a:spcPts val="0"/>
              </a:spcBef>
              <a:spcAft>
                <a:spcPts val="0"/>
              </a:spcAft>
              <a:buNone/>
            </a:pPr>
            <a:r>
              <a:rPr lang="en" sz="1000"/>
              <a:t>data &lt;- ams572_2</a:t>
            </a:r>
            <a:endParaRPr sz="1000"/>
          </a:p>
          <a:p>
            <a:pPr marL="0" lvl="0" indent="0" algn="l" rtl="0">
              <a:spcBef>
                <a:spcPts val="0"/>
              </a:spcBef>
              <a:spcAft>
                <a:spcPts val="0"/>
              </a:spcAft>
              <a:buNone/>
            </a:pPr>
            <a:r>
              <a:rPr lang="en" sz="1000"/>
              <a:t>data$Wage1&lt;-(log(data$Wage))</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 Check for normal distribution for wage</a:t>
            </a:r>
            <a:endParaRPr sz="1000"/>
          </a:p>
          <a:p>
            <a:pPr marL="0" lvl="0" indent="0" algn="l" rtl="0">
              <a:spcBef>
                <a:spcPts val="0"/>
              </a:spcBef>
              <a:spcAft>
                <a:spcPts val="0"/>
              </a:spcAft>
              <a:buNone/>
            </a:pPr>
            <a:r>
              <a:rPr lang="en" sz="1000"/>
              <a:t>qqnorm(data$Wage1)</a:t>
            </a:r>
            <a:endParaRPr sz="1000"/>
          </a:p>
          <a:p>
            <a:pPr marL="0" lvl="0" indent="0" algn="l" rtl="0">
              <a:spcBef>
                <a:spcPts val="0"/>
              </a:spcBef>
              <a:spcAft>
                <a:spcPts val="0"/>
              </a:spcAft>
              <a:buNone/>
            </a:pPr>
            <a:r>
              <a:rPr lang="en" sz="1000"/>
              <a:t>par(mfrow=c(2,2))</a:t>
            </a:r>
            <a:endParaRPr sz="1000"/>
          </a:p>
          <a:p>
            <a:pPr marL="0" lvl="0" indent="0" algn="l" rtl="0">
              <a:spcBef>
                <a:spcPts val="0"/>
              </a:spcBef>
              <a:spcAft>
                <a:spcPts val="0"/>
              </a:spcAft>
              <a:buNone/>
            </a:pPr>
            <a:r>
              <a:rPr lang="en" sz="1000"/>
              <a:t>###plot for normal QQ looks fairly straight so assume normality is met</a:t>
            </a:r>
            <a:endParaRPr sz="1000"/>
          </a:p>
          <a:p>
            <a:pPr marL="0" lvl="0" indent="0" algn="l" rtl="0">
              <a:spcBef>
                <a:spcPts val="0"/>
              </a:spcBef>
              <a:spcAft>
                <a:spcPts val="0"/>
              </a:spcAft>
              <a:buNone/>
            </a:pPr>
            <a:r>
              <a:rPr lang="en" sz="1000"/>
              <a:t>plot(lm(data$Wage1~data$Club))</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 Mean wage of Man. Utd vs Man. City using T-test</a:t>
            </a:r>
            <a:endParaRPr sz="1000"/>
          </a:p>
          <a:p>
            <a:pPr marL="0" lvl="0" indent="0" algn="l" rtl="0">
              <a:spcBef>
                <a:spcPts val="0"/>
              </a:spcBef>
              <a:spcAft>
                <a:spcPts val="0"/>
              </a:spcAft>
              <a:buNone/>
            </a:pPr>
            <a:r>
              <a:rPr lang="en" sz="1000"/>
              <a:t>man_utd &lt;- data$Wage1[data$Club == "Manchester United"]</a:t>
            </a:r>
            <a:endParaRPr sz="1000"/>
          </a:p>
          <a:p>
            <a:pPr marL="0" lvl="0" indent="0" algn="l" rtl="0">
              <a:spcBef>
                <a:spcPts val="0"/>
              </a:spcBef>
              <a:spcAft>
                <a:spcPts val="0"/>
              </a:spcAft>
              <a:buNone/>
            </a:pPr>
            <a:r>
              <a:rPr lang="en" sz="1000"/>
              <a:t>man_city &lt;- data$Wage1[data$Club == "Manchester City"]</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#Equal Variances bc P-value is greater than alpha level</a:t>
            </a:r>
            <a:endParaRPr sz="1000"/>
          </a:p>
          <a:p>
            <a:pPr marL="0" lvl="0" indent="0" algn="l" rtl="0">
              <a:spcBef>
                <a:spcPts val="0"/>
              </a:spcBef>
              <a:spcAft>
                <a:spcPts val="0"/>
              </a:spcAft>
              <a:buNone/>
            </a:pPr>
            <a:r>
              <a:rPr lang="en" sz="1000"/>
              <a:t>var.test(man_utd,man_city)</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p:txBody>
      </p:sp>
      <p:sp>
        <p:nvSpPr>
          <p:cNvPr id="345" name="Google Shape;345;p42"/>
          <p:cNvSpPr txBox="1"/>
          <p:nvPr/>
        </p:nvSpPr>
        <p:spPr>
          <a:xfrm>
            <a:off x="4626950" y="313925"/>
            <a:ext cx="4253400" cy="452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##fail to reject null hypothesis </a:t>
            </a:r>
            <a:endParaRPr sz="1000"/>
          </a:p>
          <a:p>
            <a:pPr marL="0" lvl="0" indent="0" algn="l" rtl="0">
              <a:spcBef>
                <a:spcPts val="0"/>
              </a:spcBef>
              <a:spcAft>
                <a:spcPts val="0"/>
              </a:spcAft>
              <a:buNone/>
            </a:pPr>
            <a:r>
              <a:rPr lang="en" sz="1000"/>
              <a:t>t.test(x=man_utd, y=man_city,alternative = "greater", conf.level = 0.1)</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 Mean wage of Man. Utd vs all using T-test</a:t>
            </a:r>
            <a:endParaRPr sz="1000"/>
          </a:p>
          <a:p>
            <a:pPr marL="0" lvl="0" indent="0" algn="l" rtl="0">
              <a:spcBef>
                <a:spcPts val="0"/>
              </a:spcBef>
              <a:spcAft>
                <a:spcPts val="0"/>
              </a:spcAft>
              <a:buNone/>
            </a:pPr>
            <a:r>
              <a:rPr lang="en" sz="1000"/>
              <a:t>man_utd &lt;- data$Wage1[data$Club == "Manchester United"]</a:t>
            </a:r>
            <a:endParaRPr sz="1000"/>
          </a:p>
          <a:p>
            <a:pPr marL="0" lvl="0" indent="0" algn="l" rtl="0">
              <a:spcBef>
                <a:spcPts val="0"/>
              </a:spcBef>
              <a:spcAft>
                <a:spcPts val="0"/>
              </a:spcAft>
              <a:buNone/>
            </a:pPr>
            <a:r>
              <a:rPr lang="en" sz="1000"/>
              <a:t>all_clubs &lt;- data$Wage1[data$Club != "Manchester United"]</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#Equal Variances bc P-value is greater than alpha level</a:t>
            </a:r>
            <a:endParaRPr sz="1000"/>
          </a:p>
          <a:p>
            <a:pPr marL="0" lvl="0" indent="0" algn="l" rtl="0">
              <a:spcBef>
                <a:spcPts val="0"/>
              </a:spcBef>
              <a:spcAft>
                <a:spcPts val="0"/>
              </a:spcAft>
              <a:buNone/>
            </a:pPr>
            <a:r>
              <a:rPr lang="en" sz="1000"/>
              <a:t>var.test(man_utd,all_clubs)</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##fail to reject null hypothesis </a:t>
            </a:r>
            <a:endParaRPr sz="1000"/>
          </a:p>
          <a:p>
            <a:pPr marL="0" lvl="0" indent="0" algn="l" rtl="0">
              <a:spcBef>
                <a:spcPts val="0"/>
              </a:spcBef>
              <a:spcAft>
                <a:spcPts val="0"/>
              </a:spcAft>
              <a:buNone/>
            </a:pPr>
            <a:r>
              <a:rPr lang="en" sz="1000"/>
              <a:t>t.test(x=man_utd, y=all_clubs,alternative = "greater", conf.level = 0.1)</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##Extra information about the data</a:t>
            </a:r>
            <a:endParaRPr sz="1000"/>
          </a:p>
          <a:p>
            <a:pPr marL="0" lvl="0" indent="0" algn="l" rtl="0">
              <a:spcBef>
                <a:spcPts val="0"/>
              </a:spcBef>
              <a:spcAft>
                <a:spcPts val="0"/>
              </a:spcAft>
              <a:buNone/>
            </a:pPr>
            <a:r>
              <a:rPr lang="en" sz="1000"/>
              <a:t>mean(data$Wage[data$Club == "Manchester United"])</a:t>
            </a:r>
            <a:endParaRPr sz="1000"/>
          </a:p>
          <a:p>
            <a:pPr marL="0" lvl="0" indent="0" algn="l" rtl="0">
              <a:spcBef>
                <a:spcPts val="0"/>
              </a:spcBef>
              <a:spcAft>
                <a:spcPts val="0"/>
              </a:spcAft>
              <a:buNone/>
            </a:pPr>
            <a:r>
              <a:rPr lang="en" sz="1000"/>
              <a:t>sd(data$Wage[data$Club == "Manchester United"])</a:t>
            </a:r>
            <a:endParaRPr sz="1000"/>
          </a:p>
          <a:p>
            <a:pPr marL="0" lvl="0" indent="0" algn="l" rtl="0">
              <a:spcBef>
                <a:spcPts val="0"/>
              </a:spcBef>
              <a:spcAft>
                <a:spcPts val="0"/>
              </a:spcAft>
              <a:buNone/>
            </a:pPr>
            <a:r>
              <a:rPr lang="en" sz="1000"/>
              <a:t>min(data$Wage[data$Club == "Manchester United"])</a:t>
            </a:r>
            <a:endParaRPr sz="1000"/>
          </a:p>
          <a:p>
            <a:pPr marL="0" lvl="0" indent="0" algn="l" rtl="0">
              <a:spcBef>
                <a:spcPts val="0"/>
              </a:spcBef>
              <a:spcAft>
                <a:spcPts val="0"/>
              </a:spcAft>
              <a:buNone/>
            </a:pPr>
            <a:r>
              <a:rPr lang="en" sz="1000"/>
              <a:t>max(data$Wage[data$Club == "Manchester United"])</a:t>
            </a:r>
            <a:endParaRPr sz="1000"/>
          </a:p>
          <a:p>
            <a:pPr marL="0" lvl="0" indent="0" algn="l" rtl="0">
              <a:spcBef>
                <a:spcPts val="0"/>
              </a:spcBef>
              <a:spcAft>
                <a:spcPts val="0"/>
              </a:spcAft>
              <a:buNone/>
            </a:pPr>
            <a:r>
              <a:rPr lang="en" sz="1000"/>
              <a:t>mean(data$Wage[data$Club == "Manchester City"])</a:t>
            </a:r>
            <a:endParaRPr sz="1000"/>
          </a:p>
          <a:p>
            <a:pPr marL="0" lvl="0" indent="0" algn="l" rtl="0">
              <a:spcBef>
                <a:spcPts val="0"/>
              </a:spcBef>
              <a:spcAft>
                <a:spcPts val="0"/>
              </a:spcAft>
              <a:buNone/>
            </a:pPr>
            <a:r>
              <a:rPr lang="en" sz="1000"/>
              <a:t>sd(data$Wage[data$Club == "Manchester City"])</a:t>
            </a:r>
            <a:endParaRPr sz="1000"/>
          </a:p>
          <a:p>
            <a:pPr marL="0" lvl="0" indent="0" algn="l" rtl="0">
              <a:spcBef>
                <a:spcPts val="0"/>
              </a:spcBef>
              <a:spcAft>
                <a:spcPts val="0"/>
              </a:spcAft>
              <a:buNone/>
            </a:pPr>
            <a:r>
              <a:rPr lang="en" sz="1000"/>
              <a:t>min(data$Wage[data$Club == "Manchester City"])</a:t>
            </a:r>
            <a:endParaRPr sz="1000"/>
          </a:p>
          <a:p>
            <a:pPr marL="0" lvl="0" indent="0" algn="l" rtl="0">
              <a:spcBef>
                <a:spcPts val="0"/>
              </a:spcBef>
              <a:spcAft>
                <a:spcPts val="0"/>
              </a:spcAft>
              <a:buNone/>
            </a:pPr>
            <a:r>
              <a:rPr lang="en" sz="1000"/>
              <a:t>max(data$Wage[data$Club == "Manchester City"])</a:t>
            </a:r>
            <a:endParaRPr sz="1000"/>
          </a:p>
          <a:p>
            <a:pPr marL="0" lvl="0" indent="0" algn="l" rtl="0">
              <a:spcBef>
                <a:spcPts val="0"/>
              </a:spcBef>
              <a:spcAft>
                <a:spcPts val="0"/>
              </a:spcAft>
              <a:buNone/>
            </a:pPr>
            <a:r>
              <a:rPr lang="en" sz="1000"/>
              <a:t>mean(data$Wage[data$Club != "Manchester United"])</a:t>
            </a:r>
            <a:endParaRPr sz="1000"/>
          </a:p>
          <a:p>
            <a:pPr marL="0" lvl="0" indent="0" algn="l" rtl="0">
              <a:spcBef>
                <a:spcPts val="0"/>
              </a:spcBef>
              <a:spcAft>
                <a:spcPts val="0"/>
              </a:spcAft>
              <a:buNone/>
            </a:pPr>
            <a:r>
              <a:rPr lang="en" sz="1000"/>
              <a:t>sd(data$Wage[data$Club != "Manchester United"])</a:t>
            </a:r>
            <a:endParaRPr sz="1000"/>
          </a:p>
          <a:p>
            <a:pPr marL="0" lvl="0" indent="0" algn="l" rtl="0">
              <a:spcBef>
                <a:spcPts val="0"/>
              </a:spcBef>
              <a:spcAft>
                <a:spcPts val="0"/>
              </a:spcAft>
              <a:buNone/>
            </a:pPr>
            <a:r>
              <a:rPr lang="en" sz="1000"/>
              <a:t>min(data$Wage[data$Club != "Manchester United"])</a:t>
            </a:r>
            <a:endParaRPr sz="1000"/>
          </a:p>
          <a:p>
            <a:pPr marL="0" lvl="0" indent="0" algn="l" rtl="0">
              <a:spcBef>
                <a:spcPts val="0"/>
              </a:spcBef>
              <a:spcAft>
                <a:spcPts val="0"/>
              </a:spcAft>
              <a:buNone/>
            </a:pPr>
            <a:r>
              <a:rPr lang="en" sz="1000"/>
              <a:t>max(data$Wage[data$Club != "Manchester United"])</a:t>
            </a:r>
            <a:endParaRPr sz="1000"/>
          </a:p>
          <a:p>
            <a:pPr marL="0" lvl="0" indent="0" algn="l" rtl="0">
              <a:spcBef>
                <a:spcPts val="0"/>
              </a:spcBef>
              <a:spcAft>
                <a:spcPts val="0"/>
              </a:spcAft>
              <a:buNone/>
            </a:pPr>
            <a:endParaRPr>
              <a:latin typeface="Calibri"/>
              <a:ea typeface="Calibri"/>
              <a:cs typeface="Calibri"/>
              <a:sym typeface="Calibri"/>
            </a:endParaRPr>
          </a:p>
        </p:txBody>
      </p:sp>
      <p:sp>
        <p:nvSpPr>
          <p:cNvPr id="346" name="Google Shape;346;p42"/>
          <p:cNvSpPr/>
          <p:nvPr/>
        </p:nvSpPr>
        <p:spPr>
          <a:xfrm>
            <a:off x="263700" y="258875"/>
            <a:ext cx="4308300" cy="463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2"/>
          <p:cNvSpPr/>
          <p:nvPr/>
        </p:nvSpPr>
        <p:spPr>
          <a:xfrm>
            <a:off x="4599500" y="258875"/>
            <a:ext cx="4308300" cy="463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3"/>
          <p:cNvSpPr txBox="1"/>
          <p:nvPr/>
        </p:nvSpPr>
        <p:spPr>
          <a:xfrm>
            <a:off x="241775" y="296725"/>
            <a:ext cx="4330200" cy="457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 chi sq test for zones vs the position</a:t>
            </a:r>
            <a:endParaRPr sz="1000"/>
          </a:p>
          <a:p>
            <a:pPr marL="0" lvl="0" indent="0" algn="l" rtl="0">
              <a:spcBef>
                <a:spcPts val="0"/>
              </a:spcBef>
              <a:spcAft>
                <a:spcPts val="0"/>
              </a:spcAft>
              <a:buNone/>
            </a:pPr>
            <a:r>
              <a:rPr lang="en" sz="1000"/>
              <a:t>Position&lt;- data$New_Position</a:t>
            </a:r>
            <a:endParaRPr sz="1000"/>
          </a:p>
          <a:p>
            <a:pPr marL="0" lvl="0" indent="0" algn="l" rtl="0">
              <a:spcBef>
                <a:spcPts val="0"/>
              </a:spcBef>
              <a:spcAft>
                <a:spcPts val="0"/>
              </a:spcAft>
              <a:buNone/>
            </a:pPr>
            <a:r>
              <a:rPr lang="en" sz="1000"/>
              <a:t>Zone&lt;- data$Zone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Zone1&lt;- Zone[Zone== 1]</a:t>
            </a:r>
            <a:endParaRPr sz="1000"/>
          </a:p>
          <a:p>
            <a:pPr marL="0" lvl="0" indent="0" algn="l" rtl="0">
              <a:spcBef>
                <a:spcPts val="0"/>
              </a:spcBef>
              <a:spcAft>
                <a:spcPts val="0"/>
              </a:spcAft>
              <a:buNone/>
            </a:pPr>
            <a:r>
              <a:rPr lang="en" sz="1000"/>
              <a:t>Zone2&lt;- Zone[Zone== 2]</a:t>
            </a:r>
            <a:endParaRPr sz="1000"/>
          </a:p>
          <a:p>
            <a:pPr marL="0" lvl="0" indent="0" algn="l" rtl="0">
              <a:spcBef>
                <a:spcPts val="0"/>
              </a:spcBef>
              <a:spcAft>
                <a:spcPts val="0"/>
              </a:spcAft>
              <a:buNone/>
            </a:pPr>
            <a:r>
              <a:rPr lang="en" sz="1000"/>
              <a:t>  </a:t>
            </a:r>
            <a:endParaRPr sz="1000"/>
          </a:p>
          <a:p>
            <a:pPr marL="0" lvl="0" indent="0" algn="l" rtl="0">
              <a:spcBef>
                <a:spcPts val="0"/>
              </a:spcBef>
              <a:spcAft>
                <a:spcPts val="0"/>
              </a:spcAft>
              <a:buNone/>
            </a:pPr>
            <a:r>
              <a:rPr lang="en" sz="1000"/>
              <a:t>Z1&lt;- Position[Zone== 1]</a:t>
            </a:r>
            <a:endParaRPr sz="1000"/>
          </a:p>
          <a:p>
            <a:pPr marL="0" lvl="0" indent="0" algn="l" rtl="0">
              <a:spcBef>
                <a:spcPts val="0"/>
              </a:spcBef>
              <a:spcAft>
                <a:spcPts val="0"/>
              </a:spcAft>
              <a:buNone/>
            </a:pPr>
            <a:r>
              <a:rPr lang="en" sz="1000"/>
              <a:t>(length(Z1[Z1== "Midfield"])/length(Z1)) #percentage of Midfield from Z1</a:t>
            </a:r>
            <a:endParaRPr sz="1000"/>
          </a:p>
          <a:p>
            <a:pPr marL="0" lvl="0" indent="0" algn="l" rtl="0">
              <a:spcBef>
                <a:spcPts val="0"/>
              </a:spcBef>
              <a:spcAft>
                <a:spcPts val="0"/>
              </a:spcAft>
              <a:buNone/>
            </a:pPr>
            <a:r>
              <a:rPr lang="en" sz="1000"/>
              <a:t>(length(Z1[Z1== "Defense"])/length(Z1)) #percentage of Defense from Z1</a:t>
            </a:r>
            <a:endParaRPr sz="1000"/>
          </a:p>
          <a:p>
            <a:pPr marL="0" lvl="0" indent="0" algn="l" rtl="0">
              <a:spcBef>
                <a:spcPts val="0"/>
              </a:spcBef>
              <a:spcAft>
                <a:spcPts val="0"/>
              </a:spcAft>
              <a:buNone/>
            </a:pPr>
            <a:r>
              <a:rPr lang="en" sz="1000"/>
              <a:t>(length(Z1[Z1== "Forward"])/length(Z1)) #percentage of Forward from Z1</a:t>
            </a:r>
            <a:endParaRPr sz="1000"/>
          </a:p>
          <a:p>
            <a:pPr marL="0" lvl="0" indent="0" algn="l" rtl="0">
              <a:spcBef>
                <a:spcPts val="0"/>
              </a:spcBef>
              <a:spcAft>
                <a:spcPts val="0"/>
              </a:spcAft>
              <a:buNone/>
            </a:pPr>
            <a:r>
              <a:rPr lang="en" sz="1000"/>
              <a:t>(length(Z1[Z1== "Keeper"])/length(Z1)) #percentage of Keeper from Z1</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Z2&lt;- Position[Zone== 2]</a:t>
            </a:r>
            <a:endParaRPr sz="1000"/>
          </a:p>
          <a:p>
            <a:pPr marL="0" lvl="0" indent="0" algn="l" rtl="0">
              <a:spcBef>
                <a:spcPts val="0"/>
              </a:spcBef>
              <a:spcAft>
                <a:spcPts val="0"/>
              </a:spcAft>
              <a:buNone/>
            </a:pPr>
            <a:r>
              <a:rPr lang="en" sz="1000"/>
              <a:t>(length(Z2[Z2== "Midfield"])/length(Z2)) #percentage of Midfield from Z2</a:t>
            </a:r>
            <a:endParaRPr sz="1000"/>
          </a:p>
          <a:p>
            <a:pPr marL="0" lvl="0" indent="0" algn="l" rtl="0">
              <a:spcBef>
                <a:spcPts val="0"/>
              </a:spcBef>
              <a:spcAft>
                <a:spcPts val="0"/>
              </a:spcAft>
              <a:buNone/>
            </a:pPr>
            <a:r>
              <a:rPr lang="en" sz="1000"/>
              <a:t>(length(Z2[Z2== "Defense"])/length(Z2)) #percentage of Defense from Z2</a:t>
            </a:r>
            <a:endParaRPr sz="1000"/>
          </a:p>
          <a:p>
            <a:pPr marL="0" lvl="0" indent="0" algn="l" rtl="0">
              <a:spcBef>
                <a:spcPts val="0"/>
              </a:spcBef>
              <a:spcAft>
                <a:spcPts val="0"/>
              </a:spcAft>
              <a:buNone/>
            </a:pPr>
            <a:r>
              <a:rPr lang="en" sz="1000"/>
              <a:t>(length(Z2[Z2== "Forward"])/length(Z2)) #percentage of Forward from Z2</a:t>
            </a:r>
            <a:endParaRPr sz="1000"/>
          </a:p>
          <a:p>
            <a:pPr marL="0" lvl="0" indent="0" algn="l" rtl="0">
              <a:spcBef>
                <a:spcPts val="0"/>
              </a:spcBef>
              <a:spcAft>
                <a:spcPts val="0"/>
              </a:spcAft>
              <a:buNone/>
            </a:pPr>
            <a:r>
              <a:rPr lang="en" sz="1000"/>
              <a:t>(length(Z2[Z2== "Keeper"])/length(Z2)) #percentage of Keeper from Z2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chisq.test(Zone,Position)</a:t>
            </a:r>
            <a:endParaRPr sz="1000"/>
          </a:p>
          <a:p>
            <a:pPr marL="0" lvl="0" indent="0" algn="l" rtl="0">
              <a:spcBef>
                <a:spcPts val="0"/>
              </a:spcBef>
              <a:spcAft>
                <a:spcPts val="0"/>
              </a:spcAft>
              <a:buNone/>
            </a:pPr>
            <a:endParaRPr>
              <a:latin typeface="Calibri"/>
              <a:ea typeface="Calibri"/>
              <a:cs typeface="Calibri"/>
              <a:sym typeface="Calibri"/>
            </a:endParaRPr>
          </a:p>
        </p:txBody>
      </p:sp>
      <p:sp>
        <p:nvSpPr>
          <p:cNvPr id="353" name="Google Shape;353;p43"/>
          <p:cNvSpPr txBox="1"/>
          <p:nvPr/>
        </p:nvSpPr>
        <p:spPr>
          <a:xfrm>
            <a:off x="4648925" y="226000"/>
            <a:ext cx="4154400" cy="46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#ANOVA test for mean weight for 4 clubs</a:t>
            </a:r>
            <a:endParaRPr sz="1000"/>
          </a:p>
          <a:p>
            <a:pPr marL="0" lvl="0" indent="0" algn="l" rtl="0">
              <a:spcBef>
                <a:spcPts val="0"/>
              </a:spcBef>
              <a:spcAft>
                <a:spcPts val="0"/>
              </a:spcAft>
              <a:buNone/>
            </a:pPr>
            <a:r>
              <a:rPr lang="en" sz="1000"/>
              <a:t>WeightA&lt;- data$Weight[data$Club== c("Arsenal")]#weights for Arsenal players</a:t>
            </a:r>
            <a:endParaRPr sz="1000"/>
          </a:p>
          <a:p>
            <a:pPr marL="0" lvl="0" indent="0" algn="l" rtl="0">
              <a:spcBef>
                <a:spcPts val="0"/>
              </a:spcBef>
              <a:spcAft>
                <a:spcPts val="0"/>
              </a:spcAft>
              <a:buNone/>
            </a:pPr>
            <a:r>
              <a:rPr lang="en" sz="1000"/>
              <a:t>WeightC&lt;- data$Weight[data$Club== c("Chelsea")]  #weights for Chelsea players</a:t>
            </a:r>
            <a:endParaRPr sz="1000"/>
          </a:p>
          <a:p>
            <a:pPr marL="0" lvl="0" indent="0" algn="l" rtl="0">
              <a:spcBef>
                <a:spcPts val="0"/>
              </a:spcBef>
              <a:spcAft>
                <a:spcPts val="0"/>
              </a:spcAft>
              <a:buNone/>
            </a:pPr>
            <a:r>
              <a:rPr lang="en" sz="1000"/>
              <a:t>WeightB&lt;- data$Weight[data$Club== c("FC Barcelona")] #weights for FC Barcelona players</a:t>
            </a:r>
            <a:endParaRPr sz="1000"/>
          </a:p>
          <a:p>
            <a:pPr marL="0" lvl="0" indent="0" algn="l" rtl="0">
              <a:spcBef>
                <a:spcPts val="0"/>
              </a:spcBef>
              <a:spcAft>
                <a:spcPts val="0"/>
              </a:spcAft>
              <a:buNone/>
            </a:pPr>
            <a:r>
              <a:rPr lang="en" sz="1000"/>
              <a:t>WeightJ&lt;- data$Weight[data$Club== c("Juventus")] #weights for Juventus players</a:t>
            </a:r>
            <a:endParaRPr sz="1000"/>
          </a:p>
          <a:p>
            <a:pPr marL="0" lvl="0" indent="0" algn="l" rtl="0">
              <a:spcBef>
                <a:spcPts val="0"/>
              </a:spcBef>
              <a:spcAft>
                <a:spcPts val="0"/>
              </a:spcAft>
              <a:buNone/>
            </a:pPr>
            <a:r>
              <a:rPr lang="en" sz="1000"/>
              <a:t>##checking normality</a:t>
            </a:r>
            <a:endParaRPr sz="1000"/>
          </a:p>
          <a:p>
            <a:pPr marL="0" lvl="0" indent="0" algn="l" rtl="0">
              <a:spcBef>
                <a:spcPts val="0"/>
              </a:spcBef>
              <a:spcAft>
                <a:spcPts val="0"/>
              </a:spcAft>
              <a:buNone/>
            </a:pPr>
            <a:r>
              <a:rPr lang="en" sz="1000"/>
              <a:t>plot(lm(data$Weight~data$Club== c("Arsenal")))</a:t>
            </a:r>
            <a:endParaRPr sz="1000"/>
          </a:p>
          <a:p>
            <a:pPr marL="0" lvl="0" indent="0" algn="l" rtl="0">
              <a:spcBef>
                <a:spcPts val="0"/>
              </a:spcBef>
              <a:spcAft>
                <a:spcPts val="0"/>
              </a:spcAft>
              <a:buNone/>
            </a:pPr>
            <a:r>
              <a:rPr lang="en" sz="1000"/>
              <a:t>plot(lm(data$Weight~data$Club== c("Chelsea")))</a:t>
            </a:r>
            <a:endParaRPr sz="1000"/>
          </a:p>
          <a:p>
            <a:pPr marL="0" lvl="0" indent="0" algn="l" rtl="0">
              <a:spcBef>
                <a:spcPts val="0"/>
              </a:spcBef>
              <a:spcAft>
                <a:spcPts val="0"/>
              </a:spcAft>
              <a:buNone/>
            </a:pPr>
            <a:r>
              <a:rPr lang="en" sz="1000"/>
              <a:t>plot(lm(data$Weight~data$Club== c("FC Barcelona")))</a:t>
            </a:r>
            <a:endParaRPr sz="1000"/>
          </a:p>
          <a:p>
            <a:pPr marL="0" lvl="0" indent="0" algn="l" rtl="0">
              <a:spcBef>
                <a:spcPts val="0"/>
              </a:spcBef>
              <a:spcAft>
                <a:spcPts val="0"/>
              </a:spcAft>
              <a:buNone/>
            </a:pPr>
            <a:r>
              <a:rPr lang="en" sz="1000"/>
              <a:t>plot(lm(data$Weight~data$Club== c("Juventus")))</a:t>
            </a:r>
            <a:endParaRPr sz="1000"/>
          </a:p>
          <a:p>
            <a:pPr marL="0" lvl="0" indent="0" algn="l" rtl="0">
              <a:spcBef>
                <a:spcPts val="0"/>
              </a:spcBef>
              <a:spcAft>
                <a:spcPts val="0"/>
              </a:spcAft>
              <a:buNone/>
            </a:pPr>
            <a:r>
              <a:rPr lang="en" sz="1000"/>
              <a:t>mean_amt &lt;- c(mean(WeightA),mean(WeightB),mean(WeightC),mean(WeightJ))</a:t>
            </a:r>
            <a:endParaRPr sz="1000"/>
          </a:p>
          <a:p>
            <a:pPr marL="0" lvl="0" indent="0" algn="l" rtl="0">
              <a:spcBef>
                <a:spcPts val="0"/>
              </a:spcBef>
              <a:spcAft>
                <a:spcPts val="0"/>
              </a:spcAft>
              <a:buNone/>
            </a:pPr>
            <a:r>
              <a:rPr lang="en" sz="1000"/>
              <a:t>Club_name &lt;- c('Arsenal','Chelsea', 'FC Barcelona',	'Juventus')</a:t>
            </a:r>
            <a:endParaRPr sz="1000"/>
          </a:p>
          <a:p>
            <a:pPr marL="0" lvl="0" indent="0" algn="l" rtl="0">
              <a:spcBef>
                <a:spcPts val="0"/>
              </a:spcBef>
              <a:spcAft>
                <a:spcPts val="0"/>
              </a:spcAft>
              <a:buNone/>
            </a:pPr>
            <a:r>
              <a:rPr lang="en" sz="1000"/>
              <a:t>plot(mean_amt, xlab = "Club", ylab = "Mean amount",  xaxt='n', ann=FALSE)</a:t>
            </a:r>
            <a:endParaRPr sz="1000"/>
          </a:p>
          <a:p>
            <a:pPr marL="0" lvl="0" indent="0" algn="l" rtl="0">
              <a:spcBef>
                <a:spcPts val="0"/>
              </a:spcBef>
              <a:spcAft>
                <a:spcPts val="0"/>
              </a:spcAft>
              <a:buNone/>
            </a:pPr>
            <a:r>
              <a:rPr lang="en" sz="1000"/>
              <a:t>axis(1, at= 1:4, labels=Club_name)</a:t>
            </a:r>
            <a:endParaRPr sz="1000"/>
          </a:p>
          <a:p>
            <a:pPr marL="0" lvl="0" indent="0" algn="l" rtl="0">
              <a:spcBef>
                <a:spcPts val="0"/>
              </a:spcBef>
              <a:spcAft>
                <a:spcPts val="0"/>
              </a:spcAft>
              <a:buNone/>
            </a:pPr>
            <a:r>
              <a:rPr lang="en" sz="1000"/>
              <a:t>A&lt;- length(WeightA) #how many players for Arsenal</a:t>
            </a:r>
            <a:endParaRPr sz="1000"/>
          </a:p>
          <a:p>
            <a:pPr marL="0" lvl="0" indent="0" algn="l" rtl="0">
              <a:spcBef>
                <a:spcPts val="0"/>
              </a:spcBef>
              <a:spcAft>
                <a:spcPts val="0"/>
              </a:spcAft>
              <a:buNone/>
            </a:pPr>
            <a:r>
              <a:rPr lang="en" sz="1000"/>
              <a:t>C&lt;- length(WeightC) #how many players for Chelsea</a:t>
            </a:r>
            <a:endParaRPr sz="1000"/>
          </a:p>
          <a:p>
            <a:pPr marL="0" lvl="0" indent="0" algn="l" rtl="0">
              <a:spcBef>
                <a:spcPts val="0"/>
              </a:spcBef>
              <a:spcAft>
                <a:spcPts val="0"/>
              </a:spcAft>
              <a:buNone/>
            </a:pPr>
            <a:r>
              <a:rPr lang="en" sz="1000"/>
              <a:t>B&lt;- length(WeightB) #how many players for FC Barcelona</a:t>
            </a:r>
            <a:endParaRPr sz="1000"/>
          </a:p>
          <a:p>
            <a:pPr marL="0" lvl="0" indent="0" algn="l" rtl="0">
              <a:spcBef>
                <a:spcPts val="0"/>
              </a:spcBef>
              <a:spcAft>
                <a:spcPts val="0"/>
              </a:spcAft>
              <a:buNone/>
            </a:pPr>
            <a:r>
              <a:rPr lang="en" sz="1000"/>
              <a:t>J&lt;- length(WeightJ) #how many players for Juventus</a:t>
            </a:r>
            <a:endParaRPr sz="1000"/>
          </a:p>
          <a:p>
            <a:pPr marL="0" lvl="0" indent="0" algn="l" rtl="0">
              <a:spcBef>
                <a:spcPts val="0"/>
              </a:spcBef>
              <a:spcAft>
                <a:spcPts val="0"/>
              </a:spcAft>
              <a:buNone/>
            </a:pPr>
            <a:r>
              <a:rPr lang="en" sz="1000"/>
              <a:t>Weights&lt;- c(WeightA, WeightC, WeightB, WeightJ)</a:t>
            </a:r>
            <a:endParaRPr sz="1000"/>
          </a:p>
          <a:p>
            <a:pPr marL="0" lvl="0" indent="0" algn="l" rtl="0">
              <a:spcBef>
                <a:spcPts val="0"/>
              </a:spcBef>
              <a:spcAft>
                <a:spcPts val="0"/>
              </a:spcAft>
              <a:buNone/>
            </a:pPr>
            <a:r>
              <a:rPr lang="en" sz="1000"/>
              <a:t>Club_names &lt;- rep(c('Arsenal','Chelsea', 'FC Barcelona','Juventus'),c(A,C,B,J))</a:t>
            </a:r>
            <a:endParaRPr sz="1000"/>
          </a:p>
          <a:p>
            <a:pPr marL="0" lvl="0" indent="0" algn="l" rtl="0">
              <a:spcBef>
                <a:spcPts val="0"/>
              </a:spcBef>
              <a:spcAft>
                <a:spcPts val="0"/>
              </a:spcAft>
              <a:buNone/>
            </a:pPr>
            <a:r>
              <a:rPr lang="en" sz="1000"/>
              <a:t>fitAOV&lt;- aov(Weights~Club_names)</a:t>
            </a:r>
            <a:endParaRPr sz="1000"/>
          </a:p>
          <a:p>
            <a:pPr marL="0" lvl="0" indent="0" algn="l" rtl="0">
              <a:spcBef>
                <a:spcPts val="0"/>
              </a:spcBef>
              <a:spcAft>
                <a:spcPts val="0"/>
              </a:spcAft>
              <a:buNone/>
            </a:pPr>
            <a:r>
              <a:rPr lang="en" sz="1000"/>
              <a:t>summary(fitAOV)</a:t>
            </a:r>
            <a:endParaRPr sz="1000"/>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354" name="Google Shape;354;p43"/>
          <p:cNvSpPr/>
          <p:nvPr/>
        </p:nvSpPr>
        <p:spPr>
          <a:xfrm>
            <a:off x="263775" y="241800"/>
            <a:ext cx="4308300" cy="463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3"/>
          <p:cNvSpPr/>
          <p:nvPr/>
        </p:nvSpPr>
        <p:spPr>
          <a:xfrm>
            <a:off x="4648925" y="266875"/>
            <a:ext cx="4154400" cy="463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4"/>
          <p:cNvSpPr txBox="1"/>
          <p:nvPr/>
        </p:nvSpPr>
        <p:spPr>
          <a:xfrm>
            <a:off x="285750" y="226000"/>
            <a:ext cx="5407200" cy="46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attach(data)</a:t>
            </a:r>
            <a:endParaRPr sz="1000"/>
          </a:p>
          <a:p>
            <a:pPr marL="0" lvl="0" indent="0" algn="l" rtl="0">
              <a:spcBef>
                <a:spcPts val="0"/>
              </a:spcBef>
              <a:spcAft>
                <a:spcPts val="0"/>
              </a:spcAft>
              <a:buNone/>
            </a:pPr>
            <a:r>
              <a:rPr lang="en" sz="1000"/>
              <a:t>Zone[which(Zone==2)]= "Europe"</a:t>
            </a:r>
            <a:endParaRPr sz="1000"/>
          </a:p>
          <a:p>
            <a:pPr marL="0" lvl="0" indent="0" algn="l" rtl="0">
              <a:spcBef>
                <a:spcPts val="0"/>
              </a:spcBef>
              <a:spcAft>
                <a:spcPts val="0"/>
              </a:spcAft>
              <a:buNone/>
            </a:pPr>
            <a:r>
              <a:rPr lang="en" sz="1000"/>
              <a:t>Zone[which(Zone==1)] = "Americas"</a:t>
            </a:r>
            <a:endParaRPr sz="1000"/>
          </a:p>
          <a:p>
            <a:pPr marL="0" lvl="0" indent="0" algn="l" rtl="0">
              <a:spcBef>
                <a:spcPts val="0"/>
              </a:spcBef>
              <a:spcAft>
                <a:spcPts val="0"/>
              </a:spcAft>
              <a:buNone/>
            </a:pPr>
            <a:r>
              <a:rPr lang="en" sz="1000"/>
              <a:t>Zone.new = Zone[which(Zone!=3)]</a:t>
            </a:r>
            <a:endParaRPr sz="1000"/>
          </a:p>
          <a:p>
            <a:pPr marL="0" lvl="0" indent="0" algn="l" rtl="0">
              <a:spcBef>
                <a:spcPts val="0"/>
              </a:spcBef>
              <a:spcAft>
                <a:spcPts val="0"/>
              </a:spcAft>
              <a:buNone/>
            </a:pPr>
            <a:r>
              <a:rPr lang="en" sz="1000"/>
              <a:t>preferred.foot.new = Preferred.Foot[which(Zone!=3)]</a:t>
            </a:r>
            <a:endParaRPr sz="1000"/>
          </a:p>
          <a:p>
            <a:pPr marL="0" lvl="0" indent="0" algn="l" rtl="0">
              <a:spcBef>
                <a:spcPts val="0"/>
              </a:spcBef>
              <a:spcAft>
                <a:spcPts val="0"/>
              </a:spcAft>
              <a:buNone/>
            </a:pPr>
            <a:r>
              <a:rPr lang="en" sz="1000"/>
              <a:t>wage.new = Wage[which(Zone!=3)]</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fit1&lt;- glm(wage.new~Zone.new + preferred.foot.new)</a:t>
            </a:r>
            <a:endParaRPr sz="1000"/>
          </a:p>
          <a:p>
            <a:pPr marL="0" lvl="0" indent="0" algn="l" rtl="0">
              <a:spcBef>
                <a:spcPts val="0"/>
              </a:spcBef>
              <a:spcAft>
                <a:spcPts val="0"/>
              </a:spcAft>
              <a:buNone/>
            </a:pPr>
            <a:r>
              <a:rPr lang="en" sz="1000"/>
              <a:t>summary(fit1)</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#ZONE IS SIG ON WAGE BUT PREF FOOT ISNT</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 effect of Missing value mean imputation</a:t>
            </a:r>
            <a:endParaRPr sz="1000"/>
          </a:p>
          <a:p>
            <a:pPr marL="0" lvl="0" indent="0" algn="l" rtl="0">
              <a:spcBef>
                <a:spcPts val="0"/>
              </a:spcBef>
              <a:spcAft>
                <a:spcPts val="0"/>
              </a:spcAft>
              <a:buNone/>
            </a:pPr>
            <a:r>
              <a:rPr lang="en" sz="1000"/>
              <a:t>Wage.Missing = data$Wage.Missing</a:t>
            </a:r>
            <a:endParaRPr sz="1000"/>
          </a:p>
          <a:p>
            <a:pPr marL="0" lvl="0" indent="0" algn="l" rtl="0">
              <a:spcBef>
                <a:spcPts val="0"/>
              </a:spcBef>
              <a:spcAft>
                <a:spcPts val="0"/>
              </a:spcAft>
              <a:buNone/>
            </a:pPr>
            <a:r>
              <a:rPr lang="en" sz="1000"/>
              <a:t>Wage.Missing = impute(Wage.Missing, mean)</a:t>
            </a:r>
            <a:endParaRPr sz="1000"/>
          </a:p>
          <a:p>
            <a:pPr marL="0" lvl="0" indent="0" algn="l" rtl="0">
              <a:spcBef>
                <a:spcPts val="0"/>
              </a:spcBef>
              <a:spcAft>
                <a:spcPts val="0"/>
              </a:spcAft>
              <a:buNone/>
            </a:pPr>
            <a:r>
              <a:rPr lang="en" sz="1000"/>
              <a:t>Wage.Missing = Wage.Missing[which(Zone!=3)]</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fit2 &lt;- glm(Wage.Missing~Zone.new + preferred.foot.new)</a:t>
            </a:r>
            <a:endParaRPr sz="1000"/>
          </a:p>
          <a:p>
            <a:pPr marL="0" lvl="0" indent="0" algn="l" rtl="0">
              <a:spcBef>
                <a:spcPts val="0"/>
              </a:spcBef>
              <a:spcAft>
                <a:spcPts val="0"/>
              </a:spcAft>
              <a:buNone/>
            </a:pPr>
            <a:r>
              <a:rPr lang="en" sz="1000"/>
              <a:t>summary(fit2)</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 effect of Missing value median imputation</a:t>
            </a:r>
            <a:endParaRPr sz="1000"/>
          </a:p>
          <a:p>
            <a:pPr marL="0" lvl="0" indent="0" algn="l" rtl="0">
              <a:spcBef>
                <a:spcPts val="0"/>
              </a:spcBef>
              <a:spcAft>
                <a:spcPts val="0"/>
              </a:spcAft>
              <a:buNone/>
            </a:pPr>
            <a:r>
              <a:rPr lang="en" sz="1000"/>
              <a:t>Wage.Missing = data$Wage.Missing</a:t>
            </a:r>
            <a:endParaRPr sz="1000"/>
          </a:p>
          <a:p>
            <a:pPr marL="0" lvl="0" indent="0" algn="l" rtl="0">
              <a:spcBef>
                <a:spcPts val="0"/>
              </a:spcBef>
              <a:spcAft>
                <a:spcPts val="0"/>
              </a:spcAft>
              <a:buNone/>
            </a:pPr>
            <a:r>
              <a:rPr lang="en" sz="1000"/>
              <a:t>Wage.Missing = impute(Wage.Missing,median)</a:t>
            </a:r>
            <a:endParaRPr sz="1000"/>
          </a:p>
          <a:p>
            <a:pPr marL="0" lvl="0" indent="0" algn="l" rtl="0">
              <a:spcBef>
                <a:spcPts val="0"/>
              </a:spcBef>
              <a:spcAft>
                <a:spcPts val="0"/>
              </a:spcAft>
              <a:buNone/>
            </a:pPr>
            <a:r>
              <a:rPr lang="en" sz="1000"/>
              <a:t>Wage.Missing = Wage.Missing[which(Zone!=3)]</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fit3 &lt;- glm(Wage.Missing~Zone.new+preferred.foot.new)</a:t>
            </a:r>
            <a:endParaRPr sz="1000"/>
          </a:p>
          <a:p>
            <a:pPr marL="0" lvl="0" indent="0" algn="l" rtl="0">
              <a:spcBef>
                <a:spcPts val="0"/>
              </a:spcBef>
              <a:spcAft>
                <a:spcPts val="0"/>
              </a:spcAft>
              <a:buNone/>
            </a:pPr>
            <a:r>
              <a:rPr lang="en" sz="1000"/>
              <a:t>summary(fit3)</a:t>
            </a: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sz="1000"/>
          </a:p>
          <a:p>
            <a:pPr marL="0" lvl="0" indent="0" algn="l" rtl="0">
              <a:spcBef>
                <a:spcPts val="0"/>
              </a:spcBef>
              <a:spcAft>
                <a:spcPts val="0"/>
              </a:spcAft>
              <a:buNone/>
            </a:pPr>
            <a:endParaRPr>
              <a:latin typeface="Calibri"/>
              <a:ea typeface="Calibri"/>
              <a:cs typeface="Calibri"/>
              <a:sym typeface="Calibri"/>
            </a:endParaRPr>
          </a:p>
        </p:txBody>
      </p:sp>
      <p:sp>
        <p:nvSpPr>
          <p:cNvPr id="361" name="Google Shape;361;p44"/>
          <p:cNvSpPr/>
          <p:nvPr/>
        </p:nvSpPr>
        <p:spPr>
          <a:xfrm>
            <a:off x="263775" y="241800"/>
            <a:ext cx="4308300" cy="4638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6"/>
          <p:cNvSpPr txBox="1"/>
          <p:nvPr/>
        </p:nvSpPr>
        <p:spPr>
          <a:xfrm>
            <a:off x="4803650" y="2761599"/>
            <a:ext cx="4072500" cy="21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a:latin typeface="Calibri"/>
                <a:ea typeface="Calibri"/>
                <a:cs typeface="Calibri"/>
                <a:sym typeface="Calibri"/>
              </a:rPr>
              <a:t>As we can see the data, once we take the log, is approximately normally distributed. Using the fact that we have large sample sizes we can use also assume normality by CLT.</a:t>
            </a:r>
            <a:endParaRPr sz="2000">
              <a:latin typeface="Calibri"/>
              <a:ea typeface="Calibri"/>
              <a:cs typeface="Calibri"/>
              <a:sym typeface="Calibri"/>
            </a:endParaRPr>
          </a:p>
        </p:txBody>
      </p:sp>
      <p:sp>
        <p:nvSpPr>
          <p:cNvPr id="149" name="Google Shape;149;p16"/>
          <p:cNvSpPr/>
          <p:nvPr/>
        </p:nvSpPr>
        <p:spPr>
          <a:xfrm>
            <a:off x="4879732" y="2720025"/>
            <a:ext cx="3920400" cy="1926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txBox="1"/>
          <p:nvPr/>
        </p:nvSpPr>
        <p:spPr>
          <a:xfrm>
            <a:off x="318050" y="214550"/>
            <a:ext cx="4419600" cy="6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Nunito"/>
                <a:ea typeface="Nunito"/>
                <a:cs typeface="Nunito"/>
                <a:sym typeface="Nunito"/>
              </a:rPr>
              <a:t>Checking assumptions </a:t>
            </a:r>
            <a:endParaRPr sz="3000">
              <a:solidFill>
                <a:schemeClr val="lt1"/>
              </a:solidFill>
              <a:latin typeface="Nunito"/>
              <a:ea typeface="Nunito"/>
              <a:cs typeface="Nunito"/>
              <a:sym typeface="Nunito"/>
            </a:endParaRPr>
          </a:p>
        </p:txBody>
      </p:sp>
      <p:pic>
        <p:nvPicPr>
          <p:cNvPr id="151" name="Google Shape;151;p16"/>
          <p:cNvPicPr preferRelativeResize="0"/>
          <p:nvPr/>
        </p:nvPicPr>
        <p:blipFill>
          <a:blip r:embed="rId3">
            <a:alphaModFix/>
          </a:blip>
          <a:stretch>
            <a:fillRect/>
          </a:stretch>
        </p:blipFill>
        <p:spPr>
          <a:xfrm>
            <a:off x="5432150" y="326850"/>
            <a:ext cx="2815491" cy="2160300"/>
          </a:xfrm>
          <a:prstGeom prst="rect">
            <a:avLst/>
          </a:prstGeom>
          <a:noFill/>
          <a:ln>
            <a:noFill/>
          </a:ln>
        </p:spPr>
      </p:pic>
      <p:pic>
        <p:nvPicPr>
          <p:cNvPr id="152" name="Google Shape;152;p16"/>
          <p:cNvPicPr preferRelativeResize="0"/>
          <p:nvPr/>
        </p:nvPicPr>
        <p:blipFill>
          <a:blip r:embed="rId4">
            <a:alphaModFix/>
          </a:blip>
          <a:stretch>
            <a:fillRect/>
          </a:stretch>
        </p:blipFill>
        <p:spPr>
          <a:xfrm>
            <a:off x="285051" y="1230913"/>
            <a:ext cx="4485600" cy="24184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7"/>
          <p:cNvSpPr txBox="1">
            <a:spLocks noGrp="1"/>
          </p:cNvSpPr>
          <p:nvPr>
            <p:ph type="title"/>
          </p:nvPr>
        </p:nvSpPr>
        <p:spPr>
          <a:xfrm>
            <a:off x="424350" y="275325"/>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 test for comparing Variances</a:t>
            </a:r>
            <a:endParaRPr/>
          </a:p>
        </p:txBody>
      </p:sp>
      <p:pic>
        <p:nvPicPr>
          <p:cNvPr id="158" name="Google Shape;158;p17"/>
          <p:cNvPicPr preferRelativeResize="0"/>
          <p:nvPr/>
        </p:nvPicPr>
        <p:blipFill rotWithShape="1">
          <a:blip r:embed="rId3">
            <a:alphaModFix/>
          </a:blip>
          <a:srcRect r="2162"/>
          <a:stretch/>
        </p:blipFill>
        <p:spPr>
          <a:xfrm>
            <a:off x="316150" y="983600"/>
            <a:ext cx="8511701" cy="3176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a:spLocks noGrp="1"/>
          </p:cNvSpPr>
          <p:nvPr>
            <p:ph type="title"/>
          </p:nvPr>
        </p:nvSpPr>
        <p:spPr>
          <a:xfrm>
            <a:off x="457575" y="26935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Steps for testing</a:t>
            </a:r>
            <a:endParaRPr/>
          </a:p>
        </p:txBody>
      </p:sp>
      <p:sp>
        <p:nvSpPr>
          <p:cNvPr id="164" name="Google Shape;164;p18"/>
          <p:cNvSpPr txBox="1"/>
          <p:nvPr/>
        </p:nvSpPr>
        <p:spPr>
          <a:xfrm>
            <a:off x="4767825" y="-238400"/>
            <a:ext cx="7342500" cy="85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65" name="Google Shape;165;p18"/>
          <p:cNvSpPr/>
          <p:nvPr/>
        </p:nvSpPr>
        <p:spPr>
          <a:xfrm>
            <a:off x="457575" y="801425"/>
            <a:ext cx="8192100" cy="39945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txBox="1">
            <a:spLocks noGrp="1"/>
          </p:cNvSpPr>
          <p:nvPr>
            <p:ph type="body" idx="1"/>
          </p:nvPr>
        </p:nvSpPr>
        <p:spPr>
          <a:xfrm>
            <a:off x="819150" y="860450"/>
            <a:ext cx="7505700" cy="2098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800">
                <a:solidFill>
                  <a:srgbClr val="000000"/>
                </a:solidFill>
              </a:rPr>
              <a:t>For our first test we will be testing the 1- sided alternative hypothesis to check if the mean wage for Manchester United is greater than the mean wage for all other clubs</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Sample size is greater than 30 (n &gt; 30) for both sides so we may assume these are approximately normally distributed by the Central Limit Theorem, which agrees with our QQplot</a:t>
            </a:r>
            <a:endParaRPr sz="1800">
              <a:solidFill>
                <a:srgbClr val="000000"/>
              </a:solidFill>
            </a:endParaRPr>
          </a:p>
        </p:txBody>
      </p:sp>
      <p:sp>
        <p:nvSpPr>
          <p:cNvPr id="167" name="Google Shape;167;p18"/>
          <p:cNvSpPr txBox="1"/>
          <p:nvPr/>
        </p:nvSpPr>
        <p:spPr>
          <a:xfrm>
            <a:off x="687550" y="2854925"/>
            <a:ext cx="3597300" cy="2098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u="sng">
                <a:latin typeface="Calibri"/>
                <a:ea typeface="Calibri"/>
                <a:cs typeface="Calibri"/>
                <a:sym typeface="Calibri"/>
              </a:rPr>
              <a:t>MU</a:t>
            </a:r>
            <a:endParaRPr sz="1800" b="1" u="sng">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Sample size: 18</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Max Wage for ST: 260,000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Min Wage for ST: 105,000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Mean Wage for ST: 152,500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SD of Wage for ST: 46,849.25764</a:t>
            </a: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a:p>
            <a:pPr marL="0" lvl="0" indent="0" algn="ctr" rtl="0">
              <a:spcBef>
                <a:spcPts val="0"/>
              </a:spcBef>
              <a:spcAft>
                <a:spcPts val="0"/>
              </a:spcAft>
              <a:buNone/>
            </a:pPr>
            <a:endParaRPr>
              <a:latin typeface="Calibri"/>
              <a:ea typeface="Calibri"/>
              <a:cs typeface="Calibri"/>
              <a:sym typeface="Calibri"/>
            </a:endParaRPr>
          </a:p>
        </p:txBody>
      </p:sp>
      <p:sp>
        <p:nvSpPr>
          <p:cNvPr id="168" name="Google Shape;168;p18"/>
          <p:cNvSpPr txBox="1"/>
          <p:nvPr/>
        </p:nvSpPr>
        <p:spPr>
          <a:xfrm>
            <a:off x="4704825" y="2854925"/>
            <a:ext cx="3945000" cy="194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800" b="1" u="sng">
                <a:latin typeface="Calibri"/>
                <a:ea typeface="Calibri"/>
                <a:cs typeface="Calibri"/>
                <a:sym typeface="Calibri"/>
              </a:rPr>
              <a:t>All Others</a:t>
            </a:r>
            <a:endParaRPr sz="1800" b="1" u="sng">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Sample size: 170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Max Wage for ST: 565,000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Min Wage for ST: 100,000</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Mean Wage for ST: 170,147.0588</a:t>
            </a:r>
            <a:endParaRPr sz="1800" b="1">
              <a:latin typeface="Calibri"/>
              <a:ea typeface="Calibri"/>
              <a:cs typeface="Calibri"/>
              <a:sym typeface="Calibri"/>
            </a:endParaRPr>
          </a:p>
          <a:p>
            <a:pPr marL="0" lvl="0" indent="0" algn="ctr" rtl="0">
              <a:lnSpc>
                <a:spcPct val="115000"/>
              </a:lnSpc>
              <a:spcBef>
                <a:spcPts val="0"/>
              </a:spcBef>
              <a:spcAft>
                <a:spcPts val="0"/>
              </a:spcAft>
              <a:buNone/>
            </a:pPr>
            <a:r>
              <a:rPr lang="en" sz="1800" b="1">
                <a:latin typeface="Calibri"/>
                <a:ea typeface="Calibri"/>
                <a:cs typeface="Calibri"/>
                <a:sym typeface="Calibri"/>
              </a:rPr>
              <a:t>SD of Wage for ST: 77,725.48125</a:t>
            </a: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a:latin typeface="Calibri"/>
              <a:ea typeface="Calibri"/>
              <a:cs typeface="Calibri"/>
              <a:sym typeface="Calibri"/>
            </a:endParaRPr>
          </a:p>
          <a:p>
            <a:pPr marL="0" lvl="0" indent="0" algn="ctr" rtl="0">
              <a:lnSpc>
                <a:spcPct val="115000"/>
              </a:lnSpc>
              <a:spcBef>
                <a:spcPts val="0"/>
              </a:spcBef>
              <a:spcAft>
                <a:spcPts val="0"/>
              </a:spcAft>
              <a:buNone/>
            </a:pPr>
            <a:endParaRPr sz="1800" b="1" u="sng">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169" name="Google Shape;169;p18"/>
          <p:cNvSpPr/>
          <p:nvPr/>
        </p:nvSpPr>
        <p:spPr>
          <a:xfrm>
            <a:off x="457575" y="2866250"/>
            <a:ext cx="4096200" cy="19410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4553775" y="2866250"/>
            <a:ext cx="4096200" cy="19410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9"/>
          <p:cNvSpPr txBox="1"/>
          <p:nvPr/>
        </p:nvSpPr>
        <p:spPr>
          <a:xfrm>
            <a:off x="286625" y="257975"/>
            <a:ext cx="5259900" cy="6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chemeClr val="lt1"/>
                </a:solidFill>
                <a:latin typeface="Calibri"/>
                <a:ea typeface="Calibri"/>
                <a:cs typeface="Calibri"/>
                <a:sym typeface="Calibri"/>
              </a:rPr>
              <a:t>T test in R- using log of wage</a:t>
            </a:r>
            <a:endParaRPr sz="3000">
              <a:solidFill>
                <a:schemeClr val="lt1"/>
              </a:solidFill>
              <a:latin typeface="Calibri"/>
              <a:ea typeface="Calibri"/>
              <a:cs typeface="Calibri"/>
              <a:sym typeface="Calibri"/>
            </a:endParaRPr>
          </a:p>
        </p:txBody>
      </p:sp>
      <p:pic>
        <p:nvPicPr>
          <p:cNvPr id="176" name="Google Shape;176;p19"/>
          <p:cNvPicPr preferRelativeResize="0"/>
          <p:nvPr/>
        </p:nvPicPr>
        <p:blipFill rotWithShape="1">
          <a:blip r:embed="rId3">
            <a:alphaModFix/>
          </a:blip>
          <a:srcRect r="1941"/>
          <a:stretch/>
        </p:blipFill>
        <p:spPr>
          <a:xfrm>
            <a:off x="238325" y="1026575"/>
            <a:ext cx="8667351" cy="3230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a:spLocks noGrp="1"/>
          </p:cNvSpPr>
          <p:nvPr>
            <p:ph type="title"/>
          </p:nvPr>
        </p:nvSpPr>
        <p:spPr>
          <a:xfrm>
            <a:off x="374850" y="3583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82" name="Google Shape;182;p20"/>
          <p:cNvSpPr/>
          <p:nvPr/>
        </p:nvSpPr>
        <p:spPr>
          <a:xfrm>
            <a:off x="473700" y="950250"/>
            <a:ext cx="8196600" cy="3765600"/>
          </a:xfrm>
          <a:prstGeom prst="rect">
            <a:avLst/>
          </a:prstGeom>
          <a:no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6"/>
              </a:solidFill>
            </a:endParaRPr>
          </a:p>
        </p:txBody>
      </p:sp>
      <p:sp>
        <p:nvSpPr>
          <p:cNvPr id="183" name="Google Shape;183;p20"/>
          <p:cNvSpPr txBox="1">
            <a:spLocks noGrp="1"/>
          </p:cNvSpPr>
          <p:nvPr>
            <p:ph type="body" idx="1"/>
          </p:nvPr>
        </p:nvSpPr>
        <p:spPr>
          <a:xfrm>
            <a:off x="714250" y="1238375"/>
            <a:ext cx="7817400" cy="3860100"/>
          </a:xfrm>
          <a:prstGeom prst="rect">
            <a:avLst/>
          </a:prstGeom>
        </p:spPr>
        <p:txBody>
          <a:bodyPr spcFirstLastPara="1" wrap="square" lIns="91425" tIns="91425" rIns="91425" bIns="91425" anchor="t" anchorCtr="0">
            <a:noAutofit/>
          </a:bodyPr>
          <a:lstStyle/>
          <a:p>
            <a:pPr marL="457200" lvl="0" indent="0" algn="ctr" rtl="0">
              <a:lnSpc>
                <a:spcPct val="115000"/>
              </a:lnSpc>
              <a:spcBef>
                <a:spcPts val="0"/>
              </a:spcBef>
              <a:spcAft>
                <a:spcPts val="0"/>
              </a:spcAft>
              <a:buNone/>
            </a:pPr>
            <a:r>
              <a:rPr lang="en" sz="2400">
                <a:solidFill>
                  <a:srgbClr val="000000"/>
                </a:solidFill>
                <a:latin typeface="Arial"/>
                <a:ea typeface="Arial"/>
                <a:cs typeface="Arial"/>
                <a:sym typeface="Arial"/>
              </a:rPr>
              <a:t>Our conclusion is not reject the null Hypothesis     (H</a:t>
            </a:r>
            <a:r>
              <a:rPr lang="en" sz="2400" baseline="-25000">
                <a:solidFill>
                  <a:srgbClr val="000000"/>
                </a:solidFill>
                <a:latin typeface="Arial"/>
                <a:ea typeface="Arial"/>
                <a:cs typeface="Arial"/>
                <a:sym typeface="Arial"/>
              </a:rPr>
              <a:t>0</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MU </a:t>
            </a:r>
            <a:r>
              <a:rPr lang="en" sz="2400">
                <a:solidFill>
                  <a:srgbClr val="000000"/>
                </a:solidFill>
                <a:latin typeface="Arial"/>
                <a:ea typeface="Arial"/>
                <a:cs typeface="Arial"/>
                <a:sym typeface="Arial"/>
              </a:rPr>
              <a:t>= μ</a:t>
            </a:r>
            <a:r>
              <a:rPr lang="en" sz="2400" baseline="-25000">
                <a:solidFill>
                  <a:srgbClr val="000000"/>
                </a:solidFill>
                <a:latin typeface="Arial"/>
                <a:ea typeface="Arial"/>
                <a:cs typeface="Arial"/>
                <a:sym typeface="Arial"/>
              </a:rPr>
              <a:t>ALL</a:t>
            </a:r>
            <a:r>
              <a:rPr lang="en" sz="2400">
                <a:solidFill>
                  <a:srgbClr val="000000"/>
                </a:solidFill>
                <a:latin typeface="Arial"/>
                <a:ea typeface="Arial"/>
                <a:cs typeface="Arial"/>
                <a:sym typeface="Arial"/>
              </a:rPr>
              <a:t>) because our p-value is .835 which is greater than our alpha we were testing against. </a:t>
            </a:r>
            <a:endParaRPr sz="2400">
              <a:solidFill>
                <a:srgbClr val="000000"/>
              </a:solidFill>
              <a:latin typeface="Arial"/>
              <a:ea typeface="Arial"/>
              <a:cs typeface="Arial"/>
              <a:sym typeface="Arial"/>
            </a:endParaRPr>
          </a:p>
          <a:p>
            <a:pPr marL="457200" lvl="0" indent="0" algn="ctr" rtl="0">
              <a:lnSpc>
                <a:spcPct val="115000"/>
              </a:lnSpc>
              <a:spcBef>
                <a:spcPts val="1600"/>
              </a:spcBef>
              <a:spcAft>
                <a:spcPts val="0"/>
              </a:spcAft>
              <a:buNone/>
            </a:pPr>
            <a:r>
              <a:rPr lang="en" sz="2400">
                <a:solidFill>
                  <a:srgbClr val="000000"/>
                </a:solidFill>
                <a:latin typeface="Arial"/>
                <a:ea typeface="Arial"/>
                <a:cs typeface="Arial"/>
                <a:sym typeface="Arial"/>
              </a:rPr>
              <a:t>This means that we do not have enough evidence to claim that the wage for Manchester United players is higher than that of all other clubs</a:t>
            </a:r>
            <a:endParaRPr sz="2400">
              <a:solidFill>
                <a:srgbClr val="000000"/>
              </a:solidFill>
              <a:latin typeface="Arial"/>
              <a:ea typeface="Arial"/>
              <a:cs typeface="Arial"/>
              <a:sym typeface="Arial"/>
            </a:endParaRPr>
          </a:p>
          <a:p>
            <a:pPr marL="457200" lvl="0" indent="0" algn="l" rtl="0">
              <a:spcBef>
                <a:spcPts val="1600"/>
              </a:spcBef>
              <a:spcAft>
                <a:spcPts val="1600"/>
              </a:spcAft>
              <a:buNone/>
            </a:pPr>
            <a:endParaRPr sz="24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566925" y="231100"/>
            <a:ext cx="75057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Hypothesis 1</a:t>
            </a:r>
            <a:endParaRPr/>
          </a:p>
        </p:txBody>
      </p:sp>
      <p:sp>
        <p:nvSpPr>
          <p:cNvPr id="189" name="Google Shape;189;p21"/>
          <p:cNvSpPr txBox="1"/>
          <p:nvPr/>
        </p:nvSpPr>
        <p:spPr>
          <a:xfrm>
            <a:off x="906350" y="739800"/>
            <a:ext cx="4304400" cy="34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alibri"/>
                <a:ea typeface="Calibri"/>
                <a:cs typeface="Calibri"/>
                <a:sym typeface="Calibri"/>
              </a:rPr>
              <a:t>Student's T test</a:t>
            </a:r>
            <a:endParaRPr sz="2000">
              <a:latin typeface="Calibri"/>
              <a:ea typeface="Calibri"/>
              <a:cs typeface="Calibri"/>
              <a:sym typeface="Calibri"/>
            </a:endParaRPr>
          </a:p>
        </p:txBody>
      </p:sp>
      <p:sp>
        <p:nvSpPr>
          <p:cNvPr id="190" name="Google Shape;190;p21"/>
          <p:cNvSpPr/>
          <p:nvPr/>
        </p:nvSpPr>
        <p:spPr>
          <a:xfrm>
            <a:off x="578575" y="1255725"/>
            <a:ext cx="8192100" cy="35319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txBox="1">
            <a:spLocks noGrp="1"/>
          </p:cNvSpPr>
          <p:nvPr>
            <p:ph type="body" idx="1"/>
          </p:nvPr>
        </p:nvSpPr>
        <p:spPr>
          <a:xfrm>
            <a:off x="807025" y="1338100"/>
            <a:ext cx="7735200" cy="332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rgbClr val="000000"/>
                </a:solidFill>
              </a:rPr>
              <a:t>From the last test we expected the null Hypothesis to be rejected in favor of the alternative, but as we saw this did not happen. On a smaller scale, we decided it would be interesting to test if the the mean wage of Manchester United players is greater than that of Manchester City players at alpha level .1</a:t>
            </a:r>
            <a:endParaRPr sz="2200">
              <a:solidFill>
                <a:srgbClr val="000000"/>
              </a:solidFill>
            </a:endParaRPr>
          </a:p>
          <a:p>
            <a:pPr marL="0" lvl="0" indent="0" algn="ctr" rtl="0">
              <a:spcBef>
                <a:spcPts val="1600"/>
              </a:spcBef>
              <a:spcAft>
                <a:spcPts val="0"/>
              </a:spcAft>
              <a:buNone/>
            </a:pPr>
            <a:r>
              <a:rPr lang="en" sz="2200">
                <a:solidFill>
                  <a:srgbClr val="000000"/>
                </a:solidFill>
                <a:latin typeface="Arial"/>
                <a:ea typeface="Arial"/>
                <a:cs typeface="Arial"/>
                <a:sym typeface="Arial"/>
              </a:rPr>
              <a:t>H</a:t>
            </a:r>
            <a:r>
              <a:rPr lang="en" sz="2200" baseline="-25000">
                <a:solidFill>
                  <a:srgbClr val="000000"/>
                </a:solidFill>
                <a:latin typeface="Arial"/>
                <a:ea typeface="Arial"/>
                <a:cs typeface="Arial"/>
                <a:sym typeface="Arial"/>
              </a:rPr>
              <a:t>0</a:t>
            </a:r>
            <a:r>
              <a:rPr lang="en" sz="2200">
                <a:solidFill>
                  <a:srgbClr val="000000"/>
                </a:solidFill>
                <a:latin typeface="Arial"/>
                <a:ea typeface="Arial"/>
                <a:cs typeface="Arial"/>
                <a:sym typeface="Arial"/>
              </a:rPr>
              <a:t>: μ</a:t>
            </a:r>
            <a:r>
              <a:rPr lang="en" sz="2200" baseline="-25000">
                <a:solidFill>
                  <a:srgbClr val="000000"/>
                </a:solidFill>
                <a:latin typeface="Arial"/>
                <a:ea typeface="Arial"/>
                <a:cs typeface="Arial"/>
                <a:sym typeface="Arial"/>
              </a:rPr>
              <a:t>MU </a:t>
            </a:r>
            <a:r>
              <a:rPr lang="en" sz="2200">
                <a:solidFill>
                  <a:srgbClr val="000000"/>
                </a:solidFill>
                <a:latin typeface="Arial"/>
                <a:ea typeface="Arial"/>
                <a:cs typeface="Arial"/>
                <a:sym typeface="Arial"/>
              </a:rPr>
              <a:t>= μ</a:t>
            </a:r>
            <a:r>
              <a:rPr lang="en" sz="2200" baseline="-25000">
                <a:solidFill>
                  <a:srgbClr val="000000"/>
                </a:solidFill>
                <a:latin typeface="Arial"/>
                <a:ea typeface="Arial"/>
                <a:cs typeface="Arial"/>
                <a:sym typeface="Arial"/>
              </a:rPr>
              <a:t>MC</a:t>
            </a:r>
            <a:endParaRPr sz="2200">
              <a:solidFill>
                <a:srgbClr val="000000"/>
              </a:solidFill>
              <a:latin typeface="Arial"/>
              <a:ea typeface="Arial"/>
              <a:cs typeface="Arial"/>
              <a:sym typeface="Arial"/>
            </a:endParaRPr>
          </a:p>
          <a:p>
            <a:pPr marL="0" lvl="0" indent="0" algn="ctr" rtl="0">
              <a:lnSpc>
                <a:spcPct val="115000"/>
              </a:lnSpc>
              <a:spcBef>
                <a:spcPts val="1600"/>
              </a:spcBef>
              <a:spcAft>
                <a:spcPts val="0"/>
              </a:spcAft>
              <a:buNone/>
            </a:pPr>
            <a:r>
              <a:rPr lang="en" sz="2200">
                <a:solidFill>
                  <a:srgbClr val="000000"/>
                </a:solidFill>
                <a:latin typeface="Arial"/>
                <a:ea typeface="Arial"/>
                <a:cs typeface="Arial"/>
                <a:sym typeface="Arial"/>
              </a:rPr>
              <a:t>H</a:t>
            </a:r>
            <a:r>
              <a:rPr lang="en" sz="2200" baseline="-25000">
                <a:solidFill>
                  <a:srgbClr val="000000"/>
                </a:solidFill>
                <a:latin typeface="Arial"/>
                <a:ea typeface="Arial"/>
                <a:cs typeface="Arial"/>
                <a:sym typeface="Arial"/>
              </a:rPr>
              <a:t>a</a:t>
            </a:r>
            <a:r>
              <a:rPr lang="en" sz="2200">
                <a:solidFill>
                  <a:srgbClr val="000000"/>
                </a:solidFill>
                <a:latin typeface="Arial"/>
                <a:ea typeface="Arial"/>
                <a:cs typeface="Arial"/>
                <a:sym typeface="Arial"/>
              </a:rPr>
              <a:t>:  μ</a:t>
            </a:r>
            <a:r>
              <a:rPr lang="en" sz="2200" baseline="-25000">
                <a:solidFill>
                  <a:srgbClr val="000000"/>
                </a:solidFill>
                <a:latin typeface="Arial"/>
                <a:ea typeface="Arial"/>
                <a:cs typeface="Arial"/>
                <a:sym typeface="Arial"/>
              </a:rPr>
              <a:t>MU</a:t>
            </a:r>
            <a:r>
              <a:rPr lang="en" sz="2200">
                <a:solidFill>
                  <a:srgbClr val="000000"/>
                </a:solidFill>
                <a:latin typeface="Arial"/>
                <a:ea typeface="Arial"/>
                <a:cs typeface="Arial"/>
                <a:sym typeface="Arial"/>
              </a:rPr>
              <a:t>&gt; μ</a:t>
            </a:r>
            <a:r>
              <a:rPr lang="en" sz="2200" baseline="-25000">
                <a:solidFill>
                  <a:srgbClr val="000000"/>
                </a:solidFill>
                <a:latin typeface="Arial"/>
                <a:ea typeface="Arial"/>
                <a:cs typeface="Arial"/>
                <a:sym typeface="Arial"/>
              </a:rPr>
              <a:t>MC</a:t>
            </a:r>
            <a:endParaRPr sz="2200">
              <a:solidFill>
                <a:srgbClr val="000000"/>
              </a:solidFill>
              <a:latin typeface="Arial"/>
              <a:ea typeface="Arial"/>
              <a:cs typeface="Arial"/>
              <a:sym typeface="Arial"/>
            </a:endParaRPr>
          </a:p>
          <a:p>
            <a:pPr marL="0" lvl="0" indent="0" algn="l" rtl="0">
              <a:spcBef>
                <a:spcPts val="0"/>
              </a:spcBef>
              <a:spcAft>
                <a:spcPts val="1600"/>
              </a:spcAft>
              <a:buNone/>
            </a:pPr>
            <a:endParaRPr sz="2200">
              <a:solidFill>
                <a:srgbClr val="000000"/>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2641</Words>
  <Application>Microsoft Macintosh PowerPoint</Application>
  <PresentationFormat>On-screen Show (16:9)</PresentationFormat>
  <Paragraphs>275</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Arial</vt:lpstr>
      <vt:lpstr>Nunito</vt:lpstr>
      <vt:lpstr>Shift</vt:lpstr>
      <vt:lpstr>FIFA 2019 Player Data</vt:lpstr>
      <vt:lpstr>Background Information</vt:lpstr>
      <vt:lpstr>Hypothesis 1</vt:lpstr>
      <vt:lpstr>PowerPoint Presentation</vt:lpstr>
      <vt:lpstr>F test for comparing Variances</vt:lpstr>
      <vt:lpstr>Steps for testing</vt:lpstr>
      <vt:lpstr>PowerPoint Presentation</vt:lpstr>
      <vt:lpstr>Conclusion</vt:lpstr>
      <vt:lpstr>Another Hypothesis 1</vt:lpstr>
      <vt:lpstr>F test for comparing Variances</vt:lpstr>
      <vt:lpstr>Steps for testing</vt:lpstr>
      <vt:lpstr>PowerPoint Presentation</vt:lpstr>
      <vt:lpstr>Conclusion</vt:lpstr>
      <vt:lpstr>Hypothesis 2</vt:lpstr>
      <vt:lpstr>PowerPoint Presentation</vt:lpstr>
      <vt:lpstr>PowerPoint Presentation</vt:lpstr>
      <vt:lpstr>Conclusion</vt:lpstr>
      <vt:lpstr>Anova- Hypothesis 3 </vt:lpstr>
      <vt:lpstr>Checking assumptions- testing normality</vt:lpstr>
      <vt:lpstr>PowerPoint Presentation</vt:lpstr>
      <vt:lpstr>Conclusion</vt:lpstr>
      <vt:lpstr>Hypothesis 4</vt:lpstr>
      <vt:lpstr>PowerPoint Presentation</vt:lpstr>
      <vt:lpstr>Conclusion</vt:lpstr>
      <vt:lpstr>Hypothesis 5</vt:lpstr>
      <vt:lpstr>Replacing missing values &amp; Non-ignorable missing values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2019 Player Data</dc:title>
  <cp:lastModifiedBy>Christina M Hartnett</cp:lastModifiedBy>
  <cp:revision>1</cp:revision>
  <dcterms:modified xsi:type="dcterms:W3CDTF">2019-11-13T23:48:46Z</dcterms:modified>
</cp:coreProperties>
</file>